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51"/>
  </p:notesMasterIdLst>
  <p:handoutMasterIdLst>
    <p:handoutMasterId r:id="rId52"/>
  </p:handoutMasterIdLst>
  <p:sldIdLst>
    <p:sldId id="269" r:id="rId5"/>
    <p:sldId id="329" r:id="rId6"/>
    <p:sldId id="270" r:id="rId7"/>
    <p:sldId id="304" r:id="rId8"/>
    <p:sldId id="276" r:id="rId9"/>
    <p:sldId id="271" r:id="rId10"/>
    <p:sldId id="272" r:id="rId11"/>
    <p:sldId id="334" r:id="rId12"/>
    <p:sldId id="273" r:id="rId13"/>
    <p:sldId id="274" r:id="rId14"/>
    <p:sldId id="275" r:id="rId15"/>
    <p:sldId id="298" r:id="rId16"/>
    <p:sldId id="310" r:id="rId17"/>
    <p:sldId id="311" r:id="rId18"/>
    <p:sldId id="330" r:id="rId19"/>
    <p:sldId id="331" r:id="rId20"/>
    <p:sldId id="303" r:id="rId21"/>
    <p:sldId id="335" r:id="rId22"/>
    <p:sldId id="277" r:id="rId23"/>
    <p:sldId id="278" r:id="rId24"/>
    <p:sldId id="279" r:id="rId25"/>
    <p:sldId id="312" r:id="rId26"/>
    <p:sldId id="299" r:id="rId27"/>
    <p:sldId id="280" r:id="rId28"/>
    <p:sldId id="281" r:id="rId29"/>
    <p:sldId id="308" r:id="rId30"/>
    <p:sldId id="300" r:id="rId31"/>
    <p:sldId id="332" r:id="rId32"/>
    <p:sldId id="302" r:id="rId33"/>
    <p:sldId id="317" r:id="rId34"/>
    <p:sldId id="282" r:id="rId35"/>
    <p:sldId id="306" r:id="rId36"/>
    <p:sldId id="307" r:id="rId37"/>
    <p:sldId id="319" r:id="rId38"/>
    <p:sldId id="336" r:id="rId39"/>
    <p:sldId id="333" r:id="rId40"/>
    <p:sldId id="283" r:id="rId41"/>
    <p:sldId id="305" r:id="rId42"/>
    <p:sldId id="337" r:id="rId43"/>
    <p:sldId id="342" r:id="rId44"/>
    <p:sldId id="338" r:id="rId45"/>
    <p:sldId id="339" r:id="rId46"/>
    <p:sldId id="340" r:id="rId47"/>
    <p:sldId id="341" r:id="rId48"/>
    <p:sldId id="320" r:id="rId49"/>
    <p:sldId id="326" r:id="rId50"/>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47" autoAdjust="0"/>
  </p:normalViewPr>
  <p:slideViewPr>
    <p:cSldViewPr snapToGrid="0" snapToObjects="1">
      <p:cViewPr varScale="1">
        <p:scale>
          <a:sx n="79" d="100"/>
          <a:sy n="79" d="100"/>
        </p:scale>
        <p:origin x="726" y="78"/>
      </p:cViewPr>
      <p:guideLst>
        <p:guide orient="horz" pos="2160"/>
        <p:guide pos="2880"/>
      </p:guideLst>
    </p:cSldViewPr>
  </p:slideViewPr>
  <p:outlineViewPr>
    <p:cViewPr>
      <p:scale>
        <a:sx n="33" d="100"/>
        <a:sy n="33" d="100"/>
      </p:scale>
      <p:origin x="0" y="35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BEDF1037-7073-4002-B036-1473425DC2ED}" type="datetimeFigureOut">
              <a:rPr lang="en-GB" smtClean="0"/>
              <a:t>18/12/2019</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AE005F84-5DC6-4A10-AB7D-90FDCEE9ABC8}" type="slidenum">
              <a:rPr lang="en-GB" smtClean="0"/>
              <a:t>‹#›</a:t>
            </a:fld>
            <a:endParaRPr lang="en-GB"/>
          </a:p>
        </p:txBody>
      </p:sp>
    </p:spTree>
    <p:extLst>
      <p:ext uri="{BB962C8B-B14F-4D97-AF65-F5344CB8AC3E}">
        <p14:creationId xmlns:p14="http://schemas.microsoft.com/office/powerpoint/2010/main" val="325847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CE69A91F-AB2D-4E0C-AF7D-B8EDB8195BA1}" type="datetimeFigureOut">
              <a:rPr lang="en-GB" smtClean="0"/>
              <a:t>18/12/2019</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DDAA68E-3552-4B20-9377-77342C21DD2E}" type="slidenum">
              <a:rPr lang="en-GB" smtClean="0"/>
              <a:t>‹#›</a:t>
            </a:fld>
            <a:endParaRPr lang="en-GB"/>
          </a:p>
        </p:txBody>
      </p:sp>
    </p:spTree>
    <p:extLst>
      <p:ext uri="{BB962C8B-B14F-4D97-AF65-F5344CB8AC3E}">
        <p14:creationId xmlns:p14="http://schemas.microsoft.com/office/powerpoint/2010/main" val="199890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Plan to cover: </a:t>
            </a:r>
          </a:p>
          <a:p>
            <a:pPr eaLnBrk="1" hangingPunct="1">
              <a:spcBef>
                <a:spcPct val="0"/>
              </a:spcBef>
            </a:pPr>
            <a:r>
              <a:rPr lang="en-US" altLang="en-US" dirty="0" smtClean="0"/>
              <a:t>p.3-4</a:t>
            </a:r>
            <a:r>
              <a:rPr lang="en-US" altLang="en-US" baseline="0" dirty="0" smtClean="0"/>
              <a:t> – use PPT to flip/ or go through in class</a:t>
            </a:r>
          </a:p>
          <a:p>
            <a:pPr eaLnBrk="1" hangingPunct="1">
              <a:spcBef>
                <a:spcPct val="0"/>
              </a:spcBef>
            </a:pPr>
            <a:r>
              <a:rPr lang="en-US" altLang="en-US" baseline="0" dirty="0" smtClean="0"/>
              <a:t>p.5 class discussion</a:t>
            </a:r>
          </a:p>
          <a:p>
            <a:pPr eaLnBrk="1" hangingPunct="1">
              <a:spcBef>
                <a:spcPct val="0"/>
              </a:spcBef>
            </a:pPr>
            <a:r>
              <a:rPr lang="en-US" altLang="en-US" baseline="0" dirty="0" smtClean="0"/>
              <a:t>p.5-6 – use PPT to flip/or go through in class</a:t>
            </a:r>
          </a:p>
          <a:p>
            <a:pPr eaLnBrk="1" hangingPunct="1">
              <a:spcBef>
                <a:spcPct val="0"/>
              </a:spcBef>
            </a:pPr>
            <a:r>
              <a:rPr lang="en-US" altLang="en-US" baseline="0" dirty="0" smtClean="0"/>
              <a:t>p.7-8 research (</a:t>
            </a:r>
            <a:r>
              <a:rPr lang="en-US" altLang="en-US" baseline="0" dirty="0" err="1" smtClean="0"/>
              <a:t>hwk</a:t>
            </a:r>
            <a:r>
              <a:rPr lang="en-US" altLang="en-US" baseline="0" dirty="0" smtClean="0"/>
              <a:t>?)</a:t>
            </a:r>
          </a:p>
          <a:p>
            <a:pPr eaLnBrk="1" hangingPunct="1">
              <a:spcBef>
                <a:spcPct val="0"/>
              </a:spcBef>
            </a:pPr>
            <a:r>
              <a:rPr lang="en-US" altLang="en-US" baseline="0" dirty="0" smtClean="0"/>
              <a:t>If the bulk of this was flipped it would take an hour to go through and then groups could research for p.9-10 – more </a:t>
            </a:r>
            <a:r>
              <a:rPr lang="en-US" altLang="en-US" baseline="0" dirty="0" err="1" smtClean="0"/>
              <a:t>indepth</a:t>
            </a:r>
            <a:r>
              <a:rPr lang="en-US" altLang="en-US" baseline="0" dirty="0" smtClean="0"/>
              <a:t> discussion in class</a:t>
            </a:r>
          </a:p>
          <a:p>
            <a:pPr eaLnBrk="1" hangingPunct="1">
              <a:spcBef>
                <a:spcPct val="0"/>
              </a:spcBef>
            </a:pPr>
            <a:r>
              <a:rPr lang="en-US" altLang="en-US" baseline="0" dirty="0" smtClean="0"/>
              <a:t>p.9-10 – research in groups and feedback – add to.</a:t>
            </a:r>
          </a:p>
          <a:p>
            <a:pPr eaLnBrk="1" hangingPunct="1">
              <a:spcBef>
                <a:spcPct val="0"/>
              </a:spcBef>
            </a:pPr>
            <a:r>
              <a:rPr lang="en-US" altLang="en-US" baseline="0" dirty="0" smtClean="0"/>
              <a:t>p.11-16 flip – resource is at the end of the booklet</a:t>
            </a:r>
          </a:p>
          <a:p>
            <a:pPr eaLnBrk="1" hangingPunct="1">
              <a:spcBef>
                <a:spcPct val="0"/>
              </a:spcBef>
            </a:pPr>
            <a:r>
              <a:rPr lang="en-US" altLang="en-US" baseline="0" dirty="0" smtClean="0"/>
              <a:t>p.17-18 – group work if you wish</a:t>
            </a:r>
          </a:p>
          <a:p>
            <a:pPr eaLnBrk="1" hangingPunct="1">
              <a:spcBef>
                <a:spcPct val="0"/>
              </a:spcBef>
            </a:pPr>
            <a:r>
              <a:rPr lang="en-US" altLang="en-US" baseline="0" dirty="0" smtClean="0"/>
              <a:t>p.19-20 – could be set up as a bit of </a:t>
            </a:r>
            <a:r>
              <a:rPr lang="en-US" altLang="en-US" baseline="0" smtClean="0"/>
              <a:t>a competition</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818D711-9E0C-409E-9742-4221899CB8B4}" type="slidenum">
              <a:rPr lang="en-US" altLang="en-US" smtClean="0">
                <a:latin typeface="Times New Roman" pitchFamily="18" charset="0"/>
              </a:rPr>
              <a:pPr eaLnBrk="1" hangingPunct="1">
                <a:spcBef>
                  <a:spcPct val="0"/>
                </a:spcBef>
              </a:pPr>
              <a:t>1</a:t>
            </a:fld>
            <a:endParaRPr lang="en-US" altLang="en-US" smtClean="0">
              <a:latin typeface="Times New Roman" pitchFamily="18" charset="0"/>
            </a:endParaRPr>
          </a:p>
        </p:txBody>
      </p:sp>
    </p:spTree>
    <p:extLst>
      <p:ext uri="{BB962C8B-B14F-4D97-AF65-F5344CB8AC3E}">
        <p14:creationId xmlns:p14="http://schemas.microsoft.com/office/powerpoint/2010/main" val="130768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67655EF-B92B-4E9F-BDE7-7FBA5A384B84}" type="slidenum">
              <a:rPr lang="en-US" altLang="en-US" smtClean="0">
                <a:latin typeface="Times New Roman" pitchFamily="18" charset="0"/>
              </a:rPr>
              <a:pPr eaLnBrk="1" hangingPunct="1">
                <a:spcBef>
                  <a:spcPct val="0"/>
                </a:spcBef>
              </a:pPr>
              <a:t>19</a:t>
            </a:fld>
            <a:endParaRPr lang="en-US" altLang="en-US" smtClean="0">
              <a:latin typeface="Times New Roman" pitchFamily="18" charset="0"/>
            </a:endParaRPr>
          </a:p>
        </p:txBody>
      </p:sp>
    </p:spTree>
    <p:extLst>
      <p:ext uri="{BB962C8B-B14F-4D97-AF65-F5344CB8AC3E}">
        <p14:creationId xmlns:p14="http://schemas.microsoft.com/office/powerpoint/2010/main" val="124365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https://www.thespruce.com/cohabitation-facts-and-statistics-2302236</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6A18406-AB7C-4345-AD3B-C9C005BECF29}" type="slidenum">
              <a:rPr lang="en-US" altLang="en-US" smtClean="0">
                <a:latin typeface="Times New Roman" pitchFamily="18" charset="0"/>
              </a:rPr>
              <a:pPr eaLnBrk="1" hangingPunct="1">
                <a:spcBef>
                  <a:spcPct val="0"/>
                </a:spcBef>
              </a:pPr>
              <a:t>20</a:t>
            </a:fld>
            <a:endParaRPr lang="en-US" altLang="en-US" smtClean="0">
              <a:latin typeface="Times New Roman" pitchFamily="18" charset="0"/>
            </a:endParaRPr>
          </a:p>
        </p:txBody>
      </p:sp>
    </p:spTree>
    <p:extLst>
      <p:ext uri="{BB962C8B-B14F-4D97-AF65-F5344CB8AC3E}">
        <p14:creationId xmlns:p14="http://schemas.microsoft.com/office/powerpoint/2010/main" val="423958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F466088-E76A-4FC0-9992-A119E66162E0}" type="slidenum">
              <a:rPr lang="en-US" altLang="en-US" smtClean="0">
                <a:latin typeface="Times New Roman" pitchFamily="18" charset="0"/>
              </a:rPr>
              <a:pPr eaLnBrk="1" hangingPunct="1">
                <a:spcBef>
                  <a:spcPct val="0"/>
                </a:spcBef>
              </a:pPr>
              <a:t>21</a:t>
            </a:fld>
            <a:endParaRPr lang="en-US" altLang="en-US" smtClean="0">
              <a:latin typeface="Times New Roman" pitchFamily="18" charset="0"/>
            </a:endParaRPr>
          </a:p>
        </p:txBody>
      </p:sp>
    </p:spTree>
    <p:extLst>
      <p:ext uri="{BB962C8B-B14F-4D97-AF65-F5344CB8AC3E}">
        <p14:creationId xmlns:p14="http://schemas.microsoft.com/office/powerpoint/2010/main" val="234466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https://www.ons.gov.uk/peoplepopulationandcommunity/populationandmigration/populationestimates/bulletins/populationestimatesbymaritalstatusandlivingarrangements/2002to2015 </a:t>
            </a:r>
            <a:endParaRPr lang="en-GB" dirty="0"/>
          </a:p>
        </p:txBody>
      </p:sp>
      <p:sp>
        <p:nvSpPr>
          <p:cNvPr id="4" name="Slide Number Placeholder 3"/>
          <p:cNvSpPr>
            <a:spLocks noGrp="1"/>
          </p:cNvSpPr>
          <p:nvPr>
            <p:ph type="sldNum" sz="quarter" idx="10"/>
          </p:nvPr>
        </p:nvSpPr>
        <p:spPr/>
        <p:txBody>
          <a:bodyPr/>
          <a:lstStyle/>
          <a:p>
            <a:fld id="{CDDAA68E-3552-4B20-9377-77342C21DD2E}" type="slidenum">
              <a:rPr lang="en-GB" smtClean="0"/>
              <a:t>22</a:t>
            </a:fld>
            <a:endParaRPr lang="en-GB"/>
          </a:p>
        </p:txBody>
      </p:sp>
    </p:spTree>
    <p:extLst>
      <p:ext uri="{BB962C8B-B14F-4D97-AF65-F5344CB8AC3E}">
        <p14:creationId xmlns:p14="http://schemas.microsoft.com/office/powerpoint/2010/main" val="32598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B580296-3CFA-4787-971A-016FE0658B28}" type="slidenum">
              <a:rPr lang="en-US" altLang="en-US" smtClean="0">
                <a:latin typeface="Times New Roman" pitchFamily="18" charset="0"/>
              </a:rPr>
              <a:pPr eaLnBrk="1" hangingPunct="1">
                <a:spcBef>
                  <a:spcPct val="0"/>
                </a:spcBef>
              </a:pPr>
              <a:t>24</a:t>
            </a:fld>
            <a:endParaRPr lang="en-US" altLang="en-US" smtClean="0">
              <a:latin typeface="Times New Roman" pitchFamily="18" charset="0"/>
            </a:endParaRPr>
          </a:p>
        </p:txBody>
      </p:sp>
    </p:spTree>
    <p:extLst>
      <p:ext uri="{BB962C8B-B14F-4D97-AF65-F5344CB8AC3E}">
        <p14:creationId xmlns:p14="http://schemas.microsoft.com/office/powerpoint/2010/main" val="2948114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F0423C1-FFAF-4C7D-9371-1B70DC3053AC}" type="slidenum">
              <a:rPr lang="en-US" altLang="en-US" smtClean="0">
                <a:latin typeface="Times New Roman" pitchFamily="18" charset="0"/>
              </a:rPr>
              <a:pPr eaLnBrk="1" hangingPunct="1">
                <a:spcBef>
                  <a:spcPct val="0"/>
                </a:spcBef>
              </a:pPr>
              <a:t>25</a:t>
            </a:fld>
            <a:endParaRPr lang="en-US" altLang="en-US" smtClean="0">
              <a:latin typeface="Times New Roman" pitchFamily="18" charset="0"/>
            </a:endParaRPr>
          </a:p>
        </p:txBody>
      </p:sp>
    </p:spTree>
    <p:extLst>
      <p:ext uri="{BB962C8B-B14F-4D97-AF65-F5344CB8AC3E}">
        <p14:creationId xmlns:p14="http://schemas.microsoft.com/office/powerpoint/2010/main" val="377510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DAA68E-3552-4B20-9377-77342C21DD2E}" type="slidenum">
              <a:rPr lang="en-GB" smtClean="0"/>
              <a:t>34</a:t>
            </a:fld>
            <a:endParaRPr lang="en-GB"/>
          </a:p>
        </p:txBody>
      </p:sp>
    </p:spTree>
    <p:extLst>
      <p:ext uri="{BB962C8B-B14F-4D97-AF65-F5344CB8AC3E}">
        <p14:creationId xmlns:p14="http://schemas.microsoft.com/office/powerpoint/2010/main" val="356310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2309088-70F0-4540-9595-EA05FB12364A}" type="slidenum">
              <a:rPr lang="en-US" altLang="en-US" smtClean="0">
                <a:latin typeface="Times New Roman" pitchFamily="18" charset="0"/>
              </a:rPr>
              <a:pPr eaLnBrk="1" hangingPunct="1">
                <a:spcBef>
                  <a:spcPct val="0"/>
                </a:spcBef>
              </a:pPr>
              <a:t>3</a:t>
            </a:fld>
            <a:endParaRPr lang="en-US" altLang="en-US" smtClean="0">
              <a:latin typeface="Times New Roman" pitchFamily="18" charset="0"/>
            </a:endParaRPr>
          </a:p>
        </p:txBody>
      </p:sp>
    </p:spTree>
    <p:extLst>
      <p:ext uri="{BB962C8B-B14F-4D97-AF65-F5344CB8AC3E}">
        <p14:creationId xmlns:p14="http://schemas.microsoft.com/office/powerpoint/2010/main" val="79999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44D206D-AEB9-4E8E-A753-31C3CBAECA08}" type="slidenum">
              <a:rPr lang="en-US" altLang="en-US" smtClean="0">
                <a:latin typeface="Times New Roman" pitchFamily="18" charset="0"/>
              </a:rPr>
              <a:pPr eaLnBrk="1" hangingPunct="1">
                <a:spcBef>
                  <a:spcPct val="0"/>
                </a:spcBef>
              </a:pPr>
              <a:t>5</a:t>
            </a:fld>
            <a:endParaRPr lang="en-US" altLang="en-US" smtClean="0">
              <a:latin typeface="Times New Roman" pitchFamily="18" charset="0"/>
            </a:endParaRPr>
          </a:p>
        </p:txBody>
      </p:sp>
    </p:spTree>
    <p:extLst>
      <p:ext uri="{BB962C8B-B14F-4D97-AF65-F5344CB8AC3E}">
        <p14:creationId xmlns:p14="http://schemas.microsoft.com/office/powerpoint/2010/main" val="391301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203D8A6-BAA3-4730-B137-7D063698B0B6}" type="slidenum">
              <a:rPr lang="en-US" altLang="en-US" smtClean="0">
                <a:latin typeface="Times New Roman" pitchFamily="18" charset="0"/>
              </a:rPr>
              <a:pPr eaLnBrk="1" hangingPunct="1">
                <a:spcBef>
                  <a:spcPct val="0"/>
                </a:spcBef>
              </a:pPr>
              <a:t>6</a:t>
            </a:fld>
            <a:endParaRPr lang="en-US" altLang="en-US" smtClean="0">
              <a:latin typeface="Times New Roman" pitchFamily="18" charset="0"/>
            </a:endParaRPr>
          </a:p>
        </p:txBody>
      </p:sp>
    </p:spTree>
    <p:extLst>
      <p:ext uri="{BB962C8B-B14F-4D97-AF65-F5344CB8AC3E}">
        <p14:creationId xmlns:p14="http://schemas.microsoft.com/office/powerpoint/2010/main" val="378482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05ED1BC-20BB-4CE4-8B74-A117449D6682}" type="slidenum">
              <a:rPr lang="en-US" altLang="en-US" smtClean="0">
                <a:latin typeface="Times New Roman" pitchFamily="18" charset="0"/>
              </a:rPr>
              <a:pPr eaLnBrk="1" hangingPunct="1">
                <a:spcBef>
                  <a:spcPct val="0"/>
                </a:spcBef>
              </a:pPr>
              <a:t>7</a:t>
            </a:fld>
            <a:endParaRPr lang="en-US" altLang="en-US" smtClean="0">
              <a:latin typeface="Times New Roman" pitchFamily="18" charset="0"/>
            </a:endParaRPr>
          </a:p>
        </p:txBody>
      </p:sp>
    </p:spTree>
    <p:extLst>
      <p:ext uri="{BB962C8B-B14F-4D97-AF65-F5344CB8AC3E}">
        <p14:creationId xmlns:p14="http://schemas.microsoft.com/office/powerpoint/2010/main" val="418577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F7DD689-EEDE-453F-A2FA-CB9CDE6F68B5}" type="slidenum">
              <a:rPr lang="en-US" altLang="en-US" smtClean="0">
                <a:latin typeface="Times New Roman" pitchFamily="18" charset="0"/>
              </a:rPr>
              <a:pPr eaLnBrk="1" hangingPunct="1">
                <a:spcBef>
                  <a:spcPct val="0"/>
                </a:spcBef>
              </a:pPr>
              <a:t>9</a:t>
            </a:fld>
            <a:endParaRPr lang="en-US" altLang="en-US" smtClean="0">
              <a:latin typeface="Times New Roman" pitchFamily="18" charset="0"/>
            </a:endParaRPr>
          </a:p>
        </p:txBody>
      </p:sp>
    </p:spTree>
    <p:extLst>
      <p:ext uri="{BB962C8B-B14F-4D97-AF65-F5344CB8AC3E}">
        <p14:creationId xmlns:p14="http://schemas.microsoft.com/office/powerpoint/2010/main" val="244419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B5AD781-2ED5-4218-BEF9-C61B5FBCBEAC}" type="slidenum">
              <a:rPr lang="en-US" altLang="en-US" smtClean="0">
                <a:latin typeface="Times New Roman" pitchFamily="18" charset="0"/>
              </a:rPr>
              <a:pPr eaLnBrk="1" hangingPunct="1">
                <a:spcBef>
                  <a:spcPct val="0"/>
                </a:spcBef>
              </a:pPr>
              <a:t>10</a:t>
            </a:fld>
            <a:endParaRPr lang="en-US" altLang="en-US" smtClean="0">
              <a:latin typeface="Times New Roman" pitchFamily="18" charset="0"/>
            </a:endParaRPr>
          </a:p>
        </p:txBody>
      </p:sp>
    </p:spTree>
    <p:extLst>
      <p:ext uri="{BB962C8B-B14F-4D97-AF65-F5344CB8AC3E}">
        <p14:creationId xmlns:p14="http://schemas.microsoft.com/office/powerpoint/2010/main" val="237769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550C3E6-4C42-4AF2-83A9-B639D306F8CA}" type="slidenum">
              <a:rPr lang="en-US" altLang="en-US" smtClean="0">
                <a:latin typeface="Times New Roman" pitchFamily="18" charset="0"/>
              </a:rPr>
              <a:pPr eaLnBrk="1" hangingPunct="1">
                <a:spcBef>
                  <a:spcPct val="0"/>
                </a:spcBef>
              </a:pPr>
              <a:t>11</a:t>
            </a:fld>
            <a:endParaRPr lang="en-US" altLang="en-US" smtClean="0">
              <a:latin typeface="Times New Roman" pitchFamily="18" charset="0"/>
            </a:endParaRPr>
          </a:p>
        </p:txBody>
      </p:sp>
    </p:spTree>
    <p:extLst>
      <p:ext uri="{BB962C8B-B14F-4D97-AF65-F5344CB8AC3E}">
        <p14:creationId xmlns:p14="http://schemas.microsoft.com/office/powerpoint/2010/main" val="126532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https://www.radiotimes.com/news/2017-03-12/call-the-midwife-the-real-history-of-the-contraceptive-pill/</a:t>
            </a:r>
            <a:endParaRPr lang="en-GB" dirty="0"/>
          </a:p>
        </p:txBody>
      </p:sp>
      <p:sp>
        <p:nvSpPr>
          <p:cNvPr id="4" name="Slide Number Placeholder 3"/>
          <p:cNvSpPr>
            <a:spLocks noGrp="1"/>
          </p:cNvSpPr>
          <p:nvPr>
            <p:ph type="sldNum" sz="quarter" idx="10"/>
          </p:nvPr>
        </p:nvSpPr>
        <p:spPr/>
        <p:txBody>
          <a:bodyPr/>
          <a:lstStyle/>
          <a:p>
            <a:fld id="{CDDAA68E-3552-4B20-9377-77342C21DD2E}" type="slidenum">
              <a:rPr lang="en-GB" smtClean="0"/>
              <a:t>14</a:t>
            </a:fld>
            <a:endParaRPr lang="en-GB"/>
          </a:p>
        </p:txBody>
      </p:sp>
    </p:spTree>
    <p:extLst>
      <p:ext uri="{BB962C8B-B14F-4D97-AF65-F5344CB8AC3E}">
        <p14:creationId xmlns:p14="http://schemas.microsoft.com/office/powerpoint/2010/main" val="399567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C42EF5-A54B-B94C-90D0-DF7CA4B88690}"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399004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C42EF5-A54B-B94C-90D0-DF7CA4B88690}"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369291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C7C42EF5-A54B-B94C-90D0-DF7CA4B88690}"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345695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C7C42EF5-A54B-B94C-90D0-DF7CA4B88690}" type="datetimeFigureOut">
              <a:rPr lang="en-US" smtClean="0"/>
              <a:t>12/18/2019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173894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C42EF5-A54B-B94C-90D0-DF7CA4B88690}"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418602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C42EF5-A54B-B94C-90D0-DF7CA4B88690}"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240940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GB"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a:ln/>
        </p:spPr>
        <p:txBody>
          <a:bodyPr/>
          <a:lstStyle>
            <a:lvl1pPr>
              <a:defRPr/>
            </a:lvl1pPr>
          </a:lstStyle>
          <a:p>
            <a:pPr>
              <a:defRPr/>
            </a:pPr>
            <a:fld id="{1BEFC6BA-9C99-4E48-B3A4-62AA974D7B21}" type="slidenum">
              <a:rPr lang="en-GB"/>
              <a:pPr>
                <a:defRPr/>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276849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C42EF5-A54B-B94C-90D0-DF7CA4B88690}"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69446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C42EF5-A54B-B94C-90D0-DF7CA4B88690}"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8655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C42EF5-A54B-B94C-90D0-DF7CA4B88690}"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290753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C42EF5-A54B-B94C-90D0-DF7CA4B88690}" type="datetimeFigureOut">
              <a:rPr lang="en-US" smtClean="0"/>
              <a:t>12/18/2019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86335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C42EF5-A54B-B94C-90D0-DF7CA4B88690}" type="datetimeFigureOut">
              <a:rPr lang="en-US" smtClean="0"/>
              <a:t>12/18/2019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298939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42EF5-A54B-B94C-90D0-DF7CA4B88690}" type="datetimeFigureOut">
              <a:rPr lang="en-US" smtClean="0"/>
              <a:t>12/18/2019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261715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C42EF5-A54B-B94C-90D0-DF7CA4B88690}"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114478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C7C42EF5-A54B-B94C-90D0-DF7CA4B88690}" type="datetimeFigureOut">
              <a:rPr lang="en-US" smtClean="0"/>
              <a:t>12/18/2019</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06C949FC-ADB5-7B44-9B27-A8D4DA642D68}" type="slidenum">
              <a:rPr lang="en-US" smtClean="0"/>
              <a:t>‹#›</a:t>
            </a:fld>
            <a:endParaRPr lang="en-US"/>
          </a:p>
        </p:txBody>
      </p:sp>
    </p:spTree>
    <p:extLst>
      <p:ext uri="{BB962C8B-B14F-4D97-AF65-F5344CB8AC3E}">
        <p14:creationId xmlns:p14="http://schemas.microsoft.com/office/powerpoint/2010/main" val="235259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C7C42EF5-A54B-B94C-90D0-DF7CA4B88690}" type="datetimeFigureOut">
              <a:rPr lang="en-US" smtClean="0"/>
              <a:t>12/18/2019</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06C949FC-ADB5-7B44-9B27-A8D4DA642D68}" type="slidenum">
              <a:rPr lang="en-US" smtClean="0"/>
              <a:t>‹#›</a:t>
            </a:fld>
            <a:endParaRPr lang="en-US"/>
          </a:p>
        </p:txBody>
      </p:sp>
    </p:spTree>
    <p:extLst>
      <p:ext uri="{BB962C8B-B14F-4D97-AF65-F5344CB8AC3E}">
        <p14:creationId xmlns:p14="http://schemas.microsoft.com/office/powerpoint/2010/main" val="3881163643"/>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mages.google.co.uk/imgres?imgurl=http://townofstmarys.com/uploadedImages/town_hall/town_services/Financial_Services/marriage_-_hands.jpg&amp;imgrefurl=http://www.townofstmarys.com/townhall/financial_services.aspx?id=165&amp;h=565&amp;w=848&amp;sz=587&amp;hl=en&amp;start=9&amp;usg=__BqaBPRQ2pWqn1xA7J97R6Hs5qLs=&amp;tbnid=I6NrM7sJAofwHM:&amp;tbnh=97&amp;tbnw=145&amp;prev=/images?q=marriage&amp;gbv=2&amp;hl=en" TargetMode="External"/><Relationship Id="rId7" Type="http://schemas.openxmlformats.org/officeDocument/2006/relationships/hyperlink" Target="http://images.google.co.uk/imgres?imgurl=http://leejagers.files.wordpress.com/2006/07/cohabitation-hands.jpg&amp;imgrefurl=http://leejagers.wordpress.com/2006/07/16/cohabitation-a-lousy-preparation-for-marriage/&amp;h=269&amp;w=267&amp;sz=14&amp;hl=en&amp;start=1&amp;usg=___YX-3LlLOWSrQ6VuLPy4W0gJEbs=&amp;tbnid=2GU1SVLgmLEmfM:&amp;tbnh=113&amp;tbnw=112&amp;prev=/images?q=cohabitation&amp;gbv=2&amp;hl=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images.google.co.uk/imgres?imgurl=http://www.babble.com/CS/blogs/strollerderby/divorce2.jpg&amp;imgrefurl=http://www.babble.com/CS/blogs/strollerderby/archive/2008/02/11/divorce-not-bad-for-kids.aspx&amp;h=371&amp;w=300&amp;sz=43&amp;hl=en&amp;start=1&amp;usg=__i2BYqFswrmI0YbFwCJuQ3rdYFhc=&amp;tbnid=TiNZzDucJ0EKMM:&amp;tbnh=122&amp;tbnw=99&amp;prev=/images?q=divorce&amp;gbv=2&amp;hl=en"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955925" y="745499"/>
            <a:ext cx="5256213" cy="3024188"/>
          </a:xfrm>
        </p:spPr>
        <p:txBody>
          <a:bodyPr/>
          <a:lstStyle/>
          <a:p>
            <a:pPr eaLnBrk="1" fontAlgn="auto" hangingPunct="1">
              <a:spcAft>
                <a:spcPts val="0"/>
              </a:spcAft>
              <a:defRPr/>
            </a:pPr>
            <a:r>
              <a:rPr lang="en-GB" sz="4000" dirty="0" smtClean="0">
                <a:solidFill>
                  <a:schemeClr val="bg1"/>
                </a:solidFill>
              </a:rPr>
              <a:t>Family Trends and Demographics</a:t>
            </a:r>
            <a:br>
              <a:rPr lang="en-GB" sz="4000" dirty="0" smtClean="0">
                <a:solidFill>
                  <a:schemeClr val="bg1"/>
                </a:solidFill>
              </a:rPr>
            </a:br>
            <a:endParaRPr lang="en-GB" sz="4000" dirty="0" smtClean="0">
              <a:solidFill>
                <a:schemeClr val="bg1"/>
              </a:solidFill>
            </a:endParaRPr>
          </a:p>
        </p:txBody>
      </p:sp>
      <p:pic>
        <p:nvPicPr>
          <p:cNvPr id="2051" name="Picture 8" descr="marriage_-_han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033838"/>
            <a:ext cx="29527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descr="divorce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500438"/>
            <a:ext cx="2344738"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 descr="cohabitation-hand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33375"/>
            <a:ext cx="206851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554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eaLnBrk="1" fontAlgn="auto" hangingPunct="1">
              <a:spcAft>
                <a:spcPts val="0"/>
              </a:spcAft>
              <a:defRPr/>
            </a:pPr>
            <a:r>
              <a:rPr lang="en-GB" dirty="0" smtClean="0">
                <a:solidFill>
                  <a:schemeClr val="tx1"/>
                </a:solidFill>
              </a:rPr>
              <a:t>Children Act 1984/2004</a:t>
            </a:r>
            <a:endParaRPr lang="en-GB" dirty="0">
              <a:solidFill>
                <a:schemeClr val="tx1"/>
              </a:solidFill>
            </a:endParaRPr>
          </a:p>
        </p:txBody>
      </p:sp>
      <p:pic>
        <p:nvPicPr>
          <p:cNvPr id="7171" name="Picture 2" descr="C:\Documents and Settings\hhr\Local Settings\Temporary Internet Files\Content.IE5\9CVFYUB8\MC900361636[1].wm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42988" y="2276475"/>
            <a:ext cx="2938462" cy="2787650"/>
          </a:xfrm>
          <a:noFill/>
        </p:spPr>
      </p:pic>
      <p:sp>
        <p:nvSpPr>
          <p:cNvPr id="7172" name="Text Placeholder 3"/>
          <p:cNvSpPr>
            <a:spLocks noGrp="1"/>
          </p:cNvSpPr>
          <p:nvPr>
            <p:ph type="body" sz="half" idx="2"/>
          </p:nvPr>
        </p:nvSpPr>
        <p:spPr>
          <a:xfrm>
            <a:off x="4427538" y="1916113"/>
            <a:ext cx="4025900" cy="4608512"/>
          </a:xfrm>
        </p:spPr>
        <p:txBody>
          <a:bodyPr>
            <a:normAutofit/>
          </a:bodyPr>
          <a:lstStyle/>
          <a:p>
            <a:pPr eaLnBrk="1" hangingPunct="1">
              <a:spcBef>
                <a:spcPct val="0"/>
              </a:spcBef>
              <a:buFont typeface="Wingdings 2" pitchFamily="18" charset="2"/>
              <a:buChar char=""/>
            </a:pPr>
            <a:r>
              <a:rPr lang="en-GB" altLang="en-US" sz="2000" dirty="0" smtClean="0">
                <a:latin typeface="Arial" panose="020B0604020202020204" pitchFamily="34" charset="0"/>
                <a:cs typeface="Arial" panose="020B0604020202020204" pitchFamily="34" charset="0"/>
              </a:rPr>
              <a:t>The Act aims to make living in the UK, as a child, as safe as possible by protecting their welfare and rights.</a:t>
            </a:r>
          </a:p>
          <a:p>
            <a:pPr eaLnBrk="1" hangingPunct="1">
              <a:spcBef>
                <a:spcPct val="0"/>
              </a:spcBef>
              <a:buFont typeface="Wingdings 2" pitchFamily="18" charset="2"/>
              <a:buChar char=""/>
            </a:pPr>
            <a:r>
              <a:rPr lang="en-GB" altLang="en-US" sz="2000" dirty="0" smtClean="0">
                <a:latin typeface="Arial" panose="020B0604020202020204" pitchFamily="34" charset="0"/>
                <a:cs typeface="Arial" panose="020B0604020202020204" pitchFamily="34" charset="0"/>
              </a:rPr>
              <a:t>The act allows the state to intervene in a family should the welfare of a child be called into question.</a:t>
            </a:r>
          </a:p>
        </p:txBody>
      </p:sp>
    </p:spTree>
    <p:extLst>
      <p:ext uri="{BB962C8B-B14F-4D97-AF65-F5344CB8AC3E}">
        <p14:creationId xmlns:p14="http://schemas.microsoft.com/office/powerpoint/2010/main" val="369498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1584" y="761619"/>
            <a:ext cx="8229600" cy="1143000"/>
          </a:xfrm>
        </p:spPr>
        <p:txBody>
          <a:bodyPr>
            <a:normAutofit fontScale="90000"/>
          </a:bodyPr>
          <a:lstStyle/>
          <a:p>
            <a:pPr eaLnBrk="1" fontAlgn="auto" hangingPunct="1">
              <a:spcAft>
                <a:spcPts val="0"/>
              </a:spcAft>
              <a:defRPr/>
            </a:pPr>
            <a:r>
              <a:rPr lang="en-GB" b="1" dirty="0" smtClean="0"/>
              <a:t>Child Maintenance Service (2012)</a:t>
            </a:r>
            <a:r>
              <a:rPr lang="en-US" dirty="0" smtClean="0"/>
              <a:t/>
            </a:r>
            <a:br>
              <a:rPr lang="en-US" dirty="0" smtClean="0"/>
            </a:br>
            <a:endParaRPr lang="en-US" dirty="0"/>
          </a:p>
        </p:txBody>
      </p:sp>
      <p:sp>
        <p:nvSpPr>
          <p:cNvPr id="8195" name="Content Placeholder 3"/>
          <p:cNvSpPr>
            <a:spLocks noGrp="1"/>
          </p:cNvSpPr>
          <p:nvPr>
            <p:ph sz="half" idx="4294967295"/>
          </p:nvPr>
        </p:nvSpPr>
        <p:spPr>
          <a:xfrm>
            <a:off x="938784" y="1746886"/>
            <a:ext cx="3657600" cy="4589462"/>
          </a:xfrm>
        </p:spPr>
        <p:txBody>
          <a:bodyPr>
            <a:normAutofit/>
          </a:bodyPr>
          <a:lstStyle/>
          <a:p>
            <a:pPr eaLnBrk="1" hangingPunct="1"/>
            <a:r>
              <a:rPr lang="en-GB" altLang="en-US" dirty="0" smtClean="0">
                <a:latin typeface="Arial" panose="020B0604020202020204" pitchFamily="34" charset="0"/>
                <a:cs typeface="Arial" panose="020B0604020202020204" pitchFamily="34" charset="0"/>
              </a:rPr>
              <a:t>Requires absent parents to pay maintenance for children they do not live with. </a:t>
            </a:r>
          </a:p>
          <a:p>
            <a:pPr eaLnBrk="1" hangingPunct="1"/>
            <a:r>
              <a:rPr lang="en-GB" altLang="en-US" dirty="0" smtClean="0">
                <a:latin typeface="Arial" panose="020B0604020202020204" pitchFamily="34" charset="0"/>
                <a:cs typeface="Arial" panose="020B0604020202020204" pitchFamily="34" charset="0"/>
              </a:rPr>
              <a:t>This service is used when parents cannot agree on a ‘family-based arrangement’</a:t>
            </a:r>
          </a:p>
          <a:p>
            <a:pPr eaLnBrk="1" hangingPunct="1"/>
            <a:r>
              <a:rPr lang="en-GB" altLang="en-US" dirty="0" smtClean="0">
                <a:latin typeface="Arial" panose="020B0604020202020204" pitchFamily="34" charset="0"/>
                <a:cs typeface="Arial" panose="020B0604020202020204" pitchFamily="34" charset="0"/>
              </a:rPr>
              <a:t>This maintenance is calculated using a set formula.</a:t>
            </a:r>
          </a:p>
          <a:p>
            <a:pPr eaLnBrk="1" hangingPunct="1"/>
            <a:r>
              <a:rPr lang="en-GB" altLang="en-US" dirty="0" smtClean="0">
                <a:latin typeface="Arial" panose="020B0604020202020204" pitchFamily="34" charset="0"/>
                <a:cs typeface="Arial" panose="020B0604020202020204" pitchFamily="34" charset="0"/>
              </a:rPr>
              <a:t>Impact on the family?</a:t>
            </a:r>
            <a:endParaRPr lang="en-US" altLang="en-US" dirty="0" smtClean="0">
              <a:latin typeface="Arial" panose="020B0604020202020204" pitchFamily="34" charset="0"/>
              <a:cs typeface="Arial" panose="020B0604020202020204" pitchFamily="34" charset="0"/>
            </a:endParaRPr>
          </a:p>
        </p:txBody>
      </p:sp>
      <p:pic>
        <p:nvPicPr>
          <p:cNvPr id="8196" name="Picture 6" descr="C:\Program Files\Microsoft Office\Media\CntCD1\ClipArt2\j021589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808" y="2409825"/>
            <a:ext cx="337343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946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399" y="463233"/>
            <a:ext cx="7524750" cy="969963"/>
          </a:xfrm>
        </p:spPr>
        <p:txBody>
          <a:bodyPr/>
          <a:lstStyle/>
          <a:p>
            <a:r>
              <a:rPr lang="en-GB" dirty="0" smtClean="0"/>
              <a:t>Civil Partnership Act (2004)</a:t>
            </a:r>
            <a:endParaRPr lang="en-GB" dirty="0"/>
          </a:p>
        </p:txBody>
      </p:sp>
      <p:sp>
        <p:nvSpPr>
          <p:cNvPr id="3" name="Content Placeholder 2"/>
          <p:cNvSpPr>
            <a:spLocks noGrp="1"/>
          </p:cNvSpPr>
          <p:nvPr>
            <p:ph idx="4294967295"/>
          </p:nvPr>
        </p:nvSpPr>
        <p:spPr>
          <a:xfrm>
            <a:off x="707136" y="1718586"/>
            <a:ext cx="7524750" cy="3636963"/>
          </a:xfrm>
        </p:spPr>
        <p:txBody>
          <a:bodyPr/>
          <a:lstStyle/>
          <a:p>
            <a:pPr>
              <a:buFont typeface="Courier New" panose="02070309020205020404" pitchFamily="49" charset="0"/>
              <a:buChar char="o"/>
            </a:pPr>
            <a:r>
              <a:rPr lang="en-GB" dirty="0" smtClean="0">
                <a:latin typeface="Arial" panose="020B0604020202020204" pitchFamily="34" charset="0"/>
                <a:cs typeface="Arial" panose="020B0604020202020204" pitchFamily="34" charset="0"/>
              </a:rPr>
              <a:t>Gave legal recognition to the relationships of same-sex couples who enter a civil partnership, involving similar arrangements to a legal marriage.</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dirty="0" smtClean="0">
                <a:latin typeface="Arial" panose="020B0604020202020204" pitchFamily="34" charset="0"/>
                <a:cs typeface="Arial" panose="020B0604020202020204" pitchFamily="34" charset="0"/>
              </a:rPr>
              <a:t>Allows same-sex couples to marry on the same basis as opposite- sex couples.</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914399" y="3404480"/>
            <a:ext cx="8229601" cy="1143000"/>
          </a:xfrm>
          <a:prstGeom prst="rect">
            <a:avLst/>
          </a:prstGeom>
        </p:spPr>
        <p:txBody>
          <a:bodyPr bIns="91440" anchor="b" anchorCtr="0">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en-GB" b="1" dirty="0" smtClean="0">
                <a:solidFill>
                  <a:schemeClr val="tx1"/>
                </a:solidFill>
              </a:rPr>
              <a:t>Marriage (Same Sex Couples) Act 2013</a:t>
            </a:r>
          </a:p>
          <a:p>
            <a:pPr defTabSz="914400"/>
            <a:endParaRPr lang="en-GB" b="1" dirty="0">
              <a:solidFill>
                <a:schemeClr val="tx1"/>
              </a:solidFill>
            </a:endParaRPr>
          </a:p>
        </p:txBody>
      </p:sp>
    </p:spTree>
    <p:extLst>
      <p:ext uri="{BB962C8B-B14F-4D97-AF65-F5344CB8AC3E}">
        <p14:creationId xmlns:p14="http://schemas.microsoft.com/office/powerpoint/2010/main" val="1273630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47675"/>
            <a:ext cx="7524750" cy="969963"/>
          </a:xfrm>
        </p:spPr>
        <p:txBody>
          <a:bodyPr/>
          <a:lstStyle/>
          <a:p>
            <a:r>
              <a:rPr lang="en-GB" dirty="0" smtClean="0"/>
              <a:t>Abortion Act 1967</a:t>
            </a:r>
            <a:endParaRPr lang="en-GB" dirty="0"/>
          </a:p>
        </p:txBody>
      </p:sp>
      <p:sp>
        <p:nvSpPr>
          <p:cNvPr id="3" name="Content Placeholder 2"/>
          <p:cNvSpPr>
            <a:spLocks noGrp="1"/>
          </p:cNvSpPr>
          <p:nvPr>
            <p:ph idx="4294967295"/>
          </p:nvPr>
        </p:nvSpPr>
        <p:spPr>
          <a:xfrm>
            <a:off x="829056" y="2222500"/>
            <a:ext cx="7524750" cy="3636963"/>
          </a:xfrm>
        </p:spPr>
        <p:txBody>
          <a:bodyPr>
            <a:normAutofit fontScale="92500" lnSpcReduction="20000"/>
          </a:bodyPr>
          <a:lstStyle/>
          <a:p>
            <a:r>
              <a:rPr lang="en-GB" dirty="0">
                <a:latin typeface="Arial" panose="020B0604020202020204" pitchFamily="34" charset="0"/>
                <a:cs typeface="Arial" panose="020B0604020202020204" pitchFamily="34" charset="0"/>
              </a:rPr>
              <a:t>The law in England, Wales and Scotland allows abortion up until 24 weeks gestation</a:t>
            </a:r>
            <a:r>
              <a:rPr lang="en-GB" dirty="0" smtClean="0">
                <a:latin typeface="Arial" panose="020B0604020202020204" pitchFamily="34" charset="0"/>
                <a:cs typeface="Arial" panose="020B0604020202020204" pitchFamily="34" charset="0"/>
              </a:rPr>
              <a:t>. Abortion was decriminalised in Northern Ireland in October 2019</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Two doctors must agree there is medical need, such as if continuing the pregnancy is a greater risk to the mother's physical or mental health, or that of her other children, than having a termination.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Initially the law allowed terminations up to 28 weeks.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1990 the law was updated so that it was illegal to abort a foetus after 24 weeks except in certain circumstances - for instance if it is to save the mother's life or there is evidence of extreme foetal abnormality.</a:t>
            </a:r>
          </a:p>
          <a:p>
            <a:endParaRPr lang="en-GB" dirty="0"/>
          </a:p>
        </p:txBody>
      </p:sp>
    </p:spTree>
    <p:extLst>
      <p:ext uri="{BB962C8B-B14F-4D97-AF65-F5344CB8AC3E}">
        <p14:creationId xmlns:p14="http://schemas.microsoft.com/office/powerpoint/2010/main" val="3289646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6592" y="752475"/>
            <a:ext cx="7778496" cy="969963"/>
          </a:xfrm>
        </p:spPr>
        <p:txBody>
          <a:bodyPr/>
          <a:lstStyle/>
          <a:p>
            <a:r>
              <a:rPr lang="en-GB" dirty="0" smtClean="0"/>
              <a:t>NHS Policy – Contraceptive Pill</a:t>
            </a:r>
            <a:endParaRPr lang="en-GB" dirty="0"/>
          </a:p>
        </p:txBody>
      </p:sp>
      <p:sp>
        <p:nvSpPr>
          <p:cNvPr id="3" name="Content Placeholder 2"/>
          <p:cNvSpPr>
            <a:spLocks noGrp="1"/>
          </p:cNvSpPr>
          <p:nvPr>
            <p:ph idx="4294967295"/>
          </p:nvPr>
        </p:nvSpPr>
        <p:spPr>
          <a:xfrm>
            <a:off x="926592" y="2222500"/>
            <a:ext cx="7524750" cy="3636963"/>
          </a:xfrm>
        </p:spPr>
        <p:txBody>
          <a:bodyPr>
            <a:normAutofit lnSpcReduction="10000"/>
          </a:bodyPr>
          <a:lstStyle/>
          <a:p>
            <a:r>
              <a:rPr lang="en-GB" dirty="0" smtClean="0"/>
              <a:t>1961 – the contraceptive pill is made widely available</a:t>
            </a:r>
          </a:p>
          <a:p>
            <a:endParaRPr lang="en-GB" dirty="0" smtClean="0"/>
          </a:p>
          <a:p>
            <a:r>
              <a:rPr lang="en-GB" dirty="0" smtClean="0"/>
              <a:t>The launch of the contraceptive pill, which suppresses fertility with either progestogen or oestrogen or, more commonly, a combination of both, plays a major role in women's liberation and contributes to the sexual freedom of the so-called "Swinging Sixties". Initially, it is only available to married women, but the law is relaxed in 1967.</a:t>
            </a:r>
          </a:p>
          <a:p>
            <a:endParaRPr lang="en-GB" dirty="0" smtClean="0"/>
          </a:p>
          <a:p>
            <a:r>
              <a:rPr lang="en-GB" dirty="0" smtClean="0"/>
              <a:t>Between 1962 and 1969, the number of women taking the pill rises dramatically, from approximately 50,000 to 1 million.</a:t>
            </a:r>
          </a:p>
          <a:p>
            <a:endParaRPr lang="en-GB" dirty="0"/>
          </a:p>
        </p:txBody>
      </p:sp>
    </p:spTree>
    <p:extLst>
      <p:ext uri="{BB962C8B-B14F-4D97-AF65-F5344CB8AC3E}">
        <p14:creationId xmlns:p14="http://schemas.microsoft.com/office/powerpoint/2010/main" val="2545155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328" y="476916"/>
            <a:ext cx="7524750" cy="969963"/>
          </a:xfrm>
        </p:spPr>
        <p:txBody>
          <a:bodyPr/>
          <a:lstStyle/>
          <a:p>
            <a:r>
              <a:rPr lang="en-GB" dirty="0" smtClean="0"/>
              <a:t>Bedroom Tax (2012)</a:t>
            </a:r>
            <a:endParaRPr lang="en-GB" dirty="0"/>
          </a:p>
        </p:txBody>
      </p:sp>
      <p:sp>
        <p:nvSpPr>
          <p:cNvPr id="3" name="Content Placeholder 2"/>
          <p:cNvSpPr>
            <a:spLocks noGrp="1"/>
          </p:cNvSpPr>
          <p:nvPr>
            <p:ph idx="4294967295"/>
          </p:nvPr>
        </p:nvSpPr>
        <p:spPr>
          <a:xfrm>
            <a:off x="441186" y="1614488"/>
            <a:ext cx="4754563" cy="4572000"/>
          </a:xfrm>
        </p:spPr>
        <p:txBody>
          <a:bodyPr>
            <a:normAutofit/>
          </a:bodyPr>
          <a:lstStyle/>
          <a:p>
            <a:r>
              <a:rPr lang="en-GB" dirty="0"/>
              <a:t>The under-occupancy penalty </a:t>
            </a:r>
            <a:r>
              <a:rPr lang="en-GB" dirty="0" smtClean="0"/>
              <a:t>results </a:t>
            </a:r>
            <a:r>
              <a:rPr lang="en-GB" dirty="0"/>
              <a:t>from a reform contained in the British Welfare Reform Act 2012 whereby tenants living in public housing (also called council or social housing) with rooms deemed "spare" face a reduction in Housing Benefit, resulting in them being obliged to fund this reduction from their incomes or to face rent arrears and potential eviction by their landlord (be that the local authority or a housing association). </a:t>
            </a:r>
          </a:p>
        </p:txBody>
      </p:sp>
      <p:pic>
        <p:nvPicPr>
          <p:cNvPr id="4" name="Picture 3"/>
          <p:cNvPicPr>
            <a:picLocks noChangeAspect="1"/>
          </p:cNvPicPr>
          <p:nvPr/>
        </p:nvPicPr>
        <p:blipFill>
          <a:blip r:embed="rId2"/>
          <a:stretch>
            <a:fillRect/>
          </a:stretch>
        </p:blipFill>
        <p:spPr>
          <a:xfrm>
            <a:off x="5195749" y="2249233"/>
            <a:ext cx="3778324" cy="2920175"/>
          </a:xfrm>
          <a:prstGeom prst="rect">
            <a:avLst/>
          </a:prstGeom>
        </p:spPr>
      </p:pic>
    </p:spTree>
    <p:extLst>
      <p:ext uri="{BB962C8B-B14F-4D97-AF65-F5344CB8AC3E}">
        <p14:creationId xmlns:p14="http://schemas.microsoft.com/office/powerpoint/2010/main" val="1509638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9056" y="240411"/>
            <a:ext cx="7524750" cy="969963"/>
          </a:xfrm>
        </p:spPr>
        <p:txBody>
          <a:bodyPr/>
          <a:lstStyle/>
          <a:p>
            <a:r>
              <a:rPr lang="en-GB" dirty="0" smtClean="0"/>
              <a:t>Retirement age</a:t>
            </a:r>
            <a:endParaRPr lang="en-GB" dirty="0"/>
          </a:p>
        </p:txBody>
      </p:sp>
      <p:sp>
        <p:nvSpPr>
          <p:cNvPr id="3" name="Content Placeholder 2"/>
          <p:cNvSpPr>
            <a:spLocks noGrp="1"/>
          </p:cNvSpPr>
          <p:nvPr>
            <p:ph idx="4294967295"/>
          </p:nvPr>
        </p:nvSpPr>
        <p:spPr>
          <a:xfrm>
            <a:off x="689356" y="1569720"/>
            <a:ext cx="3902075" cy="4572000"/>
          </a:xfrm>
        </p:spPr>
        <p:txBody>
          <a:bodyPr>
            <a:normAutofit fontScale="85000" lnSpcReduction="10000"/>
          </a:bodyPr>
          <a:lstStyle/>
          <a:p>
            <a:pPr marL="342900" lvl="0" indent="-342900" eaLnBrk="0" fontAlgn="base" hangingPunct="0">
              <a:spcBef>
                <a:spcPct val="20000"/>
              </a:spcBef>
              <a:spcAft>
                <a:spcPct val="0"/>
              </a:spcAft>
              <a:buClr>
                <a:srgbClr val="E2D700"/>
              </a:buClr>
              <a:buSzPct val="80000"/>
              <a:buFont typeface="Wingdings" panose="05000000000000000000" pitchFamily="2" charset="2"/>
              <a:buChar char="l"/>
            </a:pPr>
            <a:r>
              <a:rPr lang="en-GB" altLang="en-US" sz="3200" kern="0" dirty="0">
                <a:latin typeface="+mj-lt"/>
              </a:rPr>
              <a:t>In 2011, compulsory retirement was outlawed.</a:t>
            </a:r>
          </a:p>
          <a:p>
            <a:pPr marL="342900" lvl="0" indent="-342900" eaLnBrk="0" fontAlgn="base" hangingPunct="0">
              <a:spcBef>
                <a:spcPct val="20000"/>
              </a:spcBef>
              <a:spcAft>
                <a:spcPct val="0"/>
              </a:spcAft>
              <a:buClr>
                <a:srgbClr val="E2D700"/>
              </a:buClr>
              <a:buSzPct val="80000"/>
              <a:buFont typeface="Wingdings" panose="05000000000000000000" pitchFamily="2" charset="2"/>
              <a:buChar char="l"/>
            </a:pPr>
            <a:r>
              <a:rPr lang="en-GB" altLang="en-US" sz="3200" kern="0" dirty="0">
                <a:latin typeface="+mj-lt"/>
              </a:rPr>
              <a:t>The employment rate of over 65’s has increased from 5% in 2001 to nearly 10% in 2013. </a:t>
            </a:r>
            <a:endParaRPr lang="en-GB" altLang="en-US" sz="3200" kern="0" dirty="0" smtClean="0">
              <a:latin typeface="+mj-lt"/>
            </a:endParaRPr>
          </a:p>
          <a:p>
            <a:pPr marL="342900" lvl="0" indent="-342900" eaLnBrk="0" fontAlgn="base" hangingPunct="0">
              <a:spcBef>
                <a:spcPct val="20000"/>
              </a:spcBef>
              <a:spcAft>
                <a:spcPct val="0"/>
              </a:spcAft>
              <a:buClr>
                <a:srgbClr val="E2D700"/>
              </a:buClr>
              <a:buSzPct val="80000"/>
              <a:buFont typeface="Wingdings" panose="05000000000000000000" pitchFamily="2" charset="2"/>
              <a:buChar char="l"/>
            </a:pPr>
            <a:r>
              <a:rPr lang="en-GB" altLang="en-US" sz="3200" kern="0" dirty="0" smtClean="0">
                <a:latin typeface="+mj-lt"/>
              </a:rPr>
              <a:t>Impact on the family?</a:t>
            </a:r>
            <a:endParaRPr lang="en-GB" altLang="en-US" sz="3200" kern="0" dirty="0">
              <a:latin typeface="+mj-lt"/>
            </a:endParaRPr>
          </a:p>
          <a:p>
            <a:endParaRPr lang="en-GB" dirty="0"/>
          </a:p>
        </p:txBody>
      </p:sp>
      <p:pic>
        <p:nvPicPr>
          <p:cNvPr id="4" name="Picture 3"/>
          <p:cNvPicPr>
            <a:picLocks noChangeAspect="1"/>
          </p:cNvPicPr>
          <p:nvPr/>
        </p:nvPicPr>
        <p:blipFill>
          <a:blip r:embed="rId2"/>
          <a:stretch>
            <a:fillRect/>
          </a:stretch>
        </p:blipFill>
        <p:spPr>
          <a:xfrm>
            <a:off x="4986528" y="1447800"/>
            <a:ext cx="3833622" cy="4039916"/>
          </a:xfrm>
          <a:prstGeom prst="rect">
            <a:avLst/>
          </a:prstGeom>
        </p:spPr>
      </p:pic>
    </p:spTree>
    <p:extLst>
      <p:ext uri="{BB962C8B-B14F-4D97-AF65-F5344CB8AC3E}">
        <p14:creationId xmlns:p14="http://schemas.microsoft.com/office/powerpoint/2010/main" val="2035835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IDEOLOGICAL: changes in ideas of what is right or acceptable in society</a:t>
            </a:r>
            <a:endParaRPr lang="en-GB" dirty="0"/>
          </a:p>
        </p:txBody>
      </p:sp>
    </p:spTree>
    <p:extLst>
      <p:ext uri="{BB962C8B-B14F-4D97-AF65-F5344CB8AC3E}">
        <p14:creationId xmlns:p14="http://schemas.microsoft.com/office/powerpoint/2010/main" val="2494083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79904" y="2265145"/>
            <a:ext cx="4674107" cy="2111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Changes in values towards family and marriage… how have social attitudes changed? </a:t>
            </a:r>
            <a:endParaRPr lang="en-GB" sz="2400" dirty="0"/>
          </a:p>
        </p:txBody>
      </p:sp>
      <p:sp>
        <p:nvSpPr>
          <p:cNvPr id="3" name="TextBox 2"/>
          <p:cNvSpPr txBox="1"/>
          <p:nvPr/>
        </p:nvSpPr>
        <p:spPr>
          <a:xfrm>
            <a:off x="1024128" y="414528"/>
            <a:ext cx="1255776" cy="369332"/>
          </a:xfrm>
          <a:prstGeom prst="rect">
            <a:avLst/>
          </a:prstGeom>
          <a:noFill/>
        </p:spPr>
        <p:txBody>
          <a:bodyPr wrap="square" rtlCol="0">
            <a:spAutoFit/>
          </a:bodyPr>
          <a:lstStyle/>
          <a:p>
            <a:r>
              <a:rPr lang="en-GB" dirty="0" smtClean="0"/>
              <a:t>Page 5</a:t>
            </a:r>
            <a:endParaRPr lang="en-GB" dirty="0"/>
          </a:p>
        </p:txBody>
      </p:sp>
    </p:spTree>
    <p:extLst>
      <p:ext uri="{BB962C8B-B14F-4D97-AF65-F5344CB8AC3E}">
        <p14:creationId xmlns:p14="http://schemas.microsoft.com/office/powerpoint/2010/main" val="389974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188913"/>
            <a:ext cx="7772400" cy="1143000"/>
          </a:xfrm>
        </p:spPr>
        <p:txBody>
          <a:bodyPr>
            <a:normAutofit fontScale="90000"/>
          </a:bodyPr>
          <a:lstStyle/>
          <a:p>
            <a:pPr marL="54864" algn="ctr" eaLnBrk="1" fontAlgn="auto" hangingPunct="1">
              <a:spcAft>
                <a:spcPts val="0"/>
              </a:spcAft>
              <a:defRPr/>
            </a:pPr>
            <a:r>
              <a:rPr lang="en-GB" dirty="0" smtClean="0">
                <a:solidFill>
                  <a:schemeClr val="tx1"/>
                </a:solidFill>
              </a:rPr>
              <a:t>Ideological Factors – Materialism / Individualism</a:t>
            </a:r>
          </a:p>
        </p:txBody>
      </p:sp>
      <p:pic>
        <p:nvPicPr>
          <p:cNvPr id="10243" name="Picture 11" descr="DesertIsland"/>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2133600"/>
            <a:ext cx="3614738" cy="2965450"/>
          </a:xfrm>
          <a:noFill/>
        </p:spPr>
      </p:pic>
      <p:sp>
        <p:nvSpPr>
          <p:cNvPr id="10244" name="Rectangle 4"/>
          <p:cNvSpPr>
            <a:spLocks noGrp="1" noChangeArrowheads="1"/>
          </p:cNvSpPr>
          <p:nvPr>
            <p:ph type="body" sz="half" idx="2"/>
          </p:nvPr>
        </p:nvSpPr>
        <p:spPr>
          <a:xfrm>
            <a:off x="4211638" y="2011681"/>
            <a:ext cx="4432490" cy="4683125"/>
          </a:xfrm>
        </p:spPr>
        <p:txBody>
          <a:bodyPr>
            <a:noAutofit/>
          </a:bodyPr>
          <a:lstStyle/>
          <a:p>
            <a:pPr eaLnBrk="1" hangingPunct="1">
              <a:lnSpc>
                <a:spcPct val="90000"/>
              </a:lnSpc>
              <a:buFont typeface="Wingdings" pitchFamily="2" charset="2"/>
              <a:buNone/>
            </a:pPr>
            <a:r>
              <a:rPr lang="en-GB" altLang="en-US" sz="2400" dirty="0" smtClean="0">
                <a:latin typeface="Arial" panose="020B0604020202020204" pitchFamily="34" charset="0"/>
                <a:cs typeface="Arial" panose="020B0604020202020204" pitchFamily="34" charset="0"/>
              </a:rPr>
              <a:t>	Many social commentators point to the following changes in values:</a:t>
            </a:r>
          </a:p>
          <a:p>
            <a:pPr eaLnBrk="1" hangingPunct="1">
              <a:lnSpc>
                <a:spcPct val="90000"/>
              </a:lnSpc>
            </a:pPr>
            <a:r>
              <a:rPr lang="en-GB" altLang="en-US" sz="2400" dirty="0" smtClean="0">
                <a:latin typeface="Arial" panose="020B0604020202020204" pitchFamily="34" charset="0"/>
                <a:cs typeface="Arial" panose="020B0604020202020204" pitchFamily="34" charset="0"/>
              </a:rPr>
              <a:t>Increased individualism and an emphasis on personal fulfilment (Beck and Beck - Postmodernists)</a:t>
            </a:r>
          </a:p>
          <a:p>
            <a:pPr eaLnBrk="1" hangingPunct="1">
              <a:lnSpc>
                <a:spcPct val="90000"/>
              </a:lnSpc>
            </a:pPr>
            <a:r>
              <a:rPr lang="en-GB" altLang="en-US" sz="2400" dirty="0" smtClean="0">
                <a:latin typeface="Arial" panose="020B0604020202020204" pitchFamily="34" charset="0"/>
                <a:cs typeface="Arial" panose="020B0604020202020204" pitchFamily="34" charset="0"/>
              </a:rPr>
              <a:t>Increased materialism and a pursuit of wealth</a:t>
            </a:r>
          </a:p>
          <a:p>
            <a:pPr eaLnBrk="1" hangingPunct="1">
              <a:lnSpc>
                <a:spcPct val="90000"/>
              </a:lnSpc>
            </a:pPr>
            <a:r>
              <a:rPr lang="en-GB" altLang="en-US" sz="2400" dirty="0" smtClean="0">
                <a:latin typeface="Arial" panose="020B0604020202020204" pitchFamily="34" charset="0"/>
                <a:cs typeface="Arial" panose="020B0604020202020204" pitchFamily="34" charset="0"/>
              </a:rPr>
              <a:t>A greater emphasis on careerism</a:t>
            </a:r>
          </a:p>
          <a:p>
            <a:pPr eaLnBrk="1" hangingPunct="1">
              <a:lnSpc>
                <a:spcPct val="90000"/>
              </a:lnSpc>
            </a:pPr>
            <a:r>
              <a:rPr lang="en-GB" altLang="en-US" sz="2400" dirty="0" smtClean="0">
                <a:latin typeface="Arial" panose="020B0604020202020204" pitchFamily="34" charset="0"/>
                <a:cs typeface="Arial" panose="020B0604020202020204" pitchFamily="34" charset="0"/>
              </a:rPr>
              <a:t>Impact on the family?</a:t>
            </a:r>
          </a:p>
          <a:p>
            <a:pPr eaLnBrk="1" hangingPunct="1">
              <a:lnSpc>
                <a:spcPct val="90000"/>
              </a:lnSpc>
            </a:pPr>
            <a:endParaRPr lang="en-GB" altLang="en-US" sz="24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4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37911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overview</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a:t>WHAT YOU NEED TO KNOW</a:t>
            </a:r>
            <a:endParaRPr lang="en-GB" dirty="0"/>
          </a:p>
          <a:p>
            <a:r>
              <a:rPr lang="en-GB" b="1" dirty="0"/>
              <a:t>Outline, explain, analyse and evaluate sociological explanations for:</a:t>
            </a:r>
            <a:endParaRPr lang="en-GB" dirty="0"/>
          </a:p>
          <a:p>
            <a:pPr marL="0" indent="0">
              <a:buNone/>
            </a:pPr>
            <a:r>
              <a:rPr lang="en-GB" b="1" dirty="0"/>
              <a:t>- Changes in patterns in marriage</a:t>
            </a:r>
            <a:endParaRPr lang="en-GB" dirty="0"/>
          </a:p>
          <a:p>
            <a:pPr marL="0" indent="0">
              <a:buNone/>
            </a:pPr>
            <a:r>
              <a:rPr lang="en-GB" b="1" dirty="0"/>
              <a:t>- Changes in patterns in cohabitation</a:t>
            </a:r>
            <a:endParaRPr lang="en-GB" dirty="0"/>
          </a:p>
          <a:p>
            <a:pPr marL="0" indent="0">
              <a:buNone/>
            </a:pPr>
            <a:r>
              <a:rPr lang="en-GB" b="1" dirty="0"/>
              <a:t>- Changing patterns of separation and divorce</a:t>
            </a:r>
            <a:endParaRPr lang="en-GB" dirty="0"/>
          </a:p>
          <a:p>
            <a:pPr marL="0" indent="0">
              <a:buNone/>
            </a:pPr>
            <a:r>
              <a:rPr lang="en-GB" b="1" dirty="0"/>
              <a:t>- Changing patterns of childbearing</a:t>
            </a:r>
            <a:endParaRPr lang="en-GB" dirty="0"/>
          </a:p>
          <a:p>
            <a:pPr marL="0" indent="0">
              <a:buNone/>
            </a:pPr>
            <a:endParaRPr lang="en-GB" dirty="0" smtClean="0"/>
          </a:p>
          <a:p>
            <a:pPr marL="0" indent="0">
              <a:buNone/>
            </a:pPr>
            <a:r>
              <a:rPr lang="en-GB" dirty="0" smtClean="0"/>
              <a:t>N.B. you’ll be able to use a lot of content from the first four booklets for this topic</a:t>
            </a:r>
            <a:endParaRPr lang="en-GB" dirty="0"/>
          </a:p>
        </p:txBody>
      </p:sp>
    </p:spTree>
    <p:extLst>
      <p:ext uri="{BB962C8B-B14F-4D97-AF65-F5344CB8AC3E}">
        <p14:creationId xmlns:p14="http://schemas.microsoft.com/office/powerpoint/2010/main" val="214208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marL="54864" algn="ctr" eaLnBrk="1" fontAlgn="auto" hangingPunct="1">
              <a:spcAft>
                <a:spcPts val="0"/>
              </a:spcAft>
              <a:defRPr/>
            </a:pPr>
            <a:r>
              <a:rPr lang="en-GB" dirty="0" smtClean="0">
                <a:solidFill>
                  <a:schemeClr val="tx1"/>
                </a:solidFill>
              </a:rPr>
              <a:t>Ideological Factors – Cohabitation as the Norm</a:t>
            </a:r>
          </a:p>
        </p:txBody>
      </p:sp>
      <p:pic>
        <p:nvPicPr>
          <p:cNvPr id="11267" name="Picture 8" descr="Cohabitation"/>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71550" y="1884363"/>
            <a:ext cx="3375025" cy="3400425"/>
          </a:xfrm>
          <a:noFill/>
        </p:spPr>
      </p:pic>
      <p:sp>
        <p:nvSpPr>
          <p:cNvPr id="11268" name="Rectangle 4"/>
          <p:cNvSpPr>
            <a:spLocks noGrp="1" noChangeArrowheads="1"/>
          </p:cNvSpPr>
          <p:nvPr>
            <p:ph type="body" sz="half" idx="2"/>
          </p:nvPr>
        </p:nvSpPr>
        <p:spPr>
          <a:xfrm>
            <a:off x="4356100" y="1946274"/>
            <a:ext cx="4300220" cy="4606925"/>
          </a:xfrm>
        </p:spPr>
        <p:txBody>
          <a:bodyPr>
            <a:normAutofit fontScale="70000" lnSpcReduction="20000"/>
          </a:bodyPr>
          <a:lstStyle/>
          <a:p>
            <a:pPr eaLnBrk="1" hangingPunct="1">
              <a:lnSpc>
                <a:spcPct val="90000"/>
              </a:lnSpc>
            </a:pPr>
            <a:r>
              <a:rPr lang="en-GB" altLang="en-US" sz="2800" dirty="0" smtClean="0">
                <a:latin typeface="Arial" panose="020B0604020202020204" pitchFamily="34" charset="0"/>
                <a:cs typeface="Arial" panose="020B0604020202020204" pitchFamily="34" charset="0"/>
              </a:rPr>
              <a:t>The idea of living together without being married is no longer widely regarded as </a:t>
            </a:r>
            <a:r>
              <a:rPr lang="ja-JP" altLang="en-GB" sz="2800" dirty="0" smtClean="0">
                <a:latin typeface="Arial" panose="020B0604020202020204" pitchFamily="34" charset="0"/>
                <a:cs typeface="Arial" panose="020B0604020202020204" pitchFamily="34" charset="0"/>
              </a:rPr>
              <a:t>‘</a:t>
            </a:r>
            <a:r>
              <a:rPr lang="en-GB" altLang="ja-JP" sz="2800" i="1" dirty="0" smtClean="0">
                <a:latin typeface="Arial" panose="020B0604020202020204" pitchFamily="34" charset="0"/>
                <a:cs typeface="Arial" panose="020B0604020202020204" pitchFamily="34" charset="0"/>
              </a:rPr>
              <a:t>living in sin</a:t>
            </a:r>
            <a:r>
              <a:rPr lang="ja-JP" altLang="en-GB" sz="2800" i="1" dirty="0" smtClean="0">
                <a:latin typeface="Arial" panose="020B0604020202020204" pitchFamily="34" charset="0"/>
                <a:cs typeface="Arial" panose="020B0604020202020204" pitchFamily="34" charset="0"/>
              </a:rPr>
              <a:t>’</a:t>
            </a:r>
            <a:r>
              <a:rPr lang="en-GB" altLang="ja-JP" sz="2800" dirty="0" smtClean="0">
                <a:latin typeface="Arial" panose="020B0604020202020204" pitchFamily="34" charset="0"/>
                <a:cs typeface="Arial" panose="020B0604020202020204" pitchFamily="34" charset="0"/>
              </a:rPr>
              <a:t> but as the norm</a:t>
            </a:r>
          </a:p>
          <a:p>
            <a:pPr eaLnBrk="1" hangingPunct="1">
              <a:lnSpc>
                <a:spcPct val="90000"/>
              </a:lnSpc>
            </a:pPr>
            <a:r>
              <a:rPr lang="en-GB" altLang="en-US" sz="2800" dirty="0" smtClean="0">
                <a:latin typeface="Arial" panose="020B0604020202020204" pitchFamily="34" charset="0"/>
                <a:cs typeface="Arial" panose="020B0604020202020204" pitchFamily="34" charset="0"/>
              </a:rPr>
              <a:t>In the 1950’</a:t>
            </a:r>
            <a:r>
              <a:rPr lang="en-GB" altLang="ja-JP" sz="2800" dirty="0" smtClean="0">
                <a:latin typeface="Arial" panose="020B0604020202020204" pitchFamily="34" charset="0"/>
                <a:cs typeface="Arial" panose="020B0604020202020204" pitchFamily="34" charset="0"/>
              </a:rPr>
              <a:t>s only 2% of marriage partners had cohabited prior to marriage.</a:t>
            </a:r>
          </a:p>
          <a:p>
            <a:pPr eaLnBrk="1" hangingPunct="1">
              <a:lnSpc>
                <a:spcPct val="90000"/>
              </a:lnSpc>
            </a:pPr>
            <a:r>
              <a:rPr lang="en-GB" altLang="en-US" sz="2800" dirty="0" smtClean="0">
                <a:latin typeface="Arial" panose="020B0604020202020204" pitchFamily="34" charset="0"/>
                <a:cs typeface="Arial" panose="020B0604020202020204" pitchFamily="34" charset="0"/>
              </a:rPr>
              <a:t>Nearly </a:t>
            </a:r>
            <a:r>
              <a:rPr lang="en-GB" altLang="en-US" sz="2800" dirty="0">
                <a:latin typeface="Arial" panose="020B0604020202020204" pitchFamily="34" charset="0"/>
                <a:cs typeface="Arial" panose="020B0604020202020204" pitchFamily="34" charset="0"/>
              </a:rPr>
              <a:t>half of babies are born to people who are not married (in the United Kingdom 47.3% in </a:t>
            </a:r>
            <a:r>
              <a:rPr lang="en-GB" altLang="en-US" sz="2800" dirty="0" smtClean="0">
                <a:latin typeface="Arial" panose="020B0604020202020204" pitchFamily="34" charset="0"/>
                <a:cs typeface="Arial" panose="020B0604020202020204" pitchFamily="34" charset="0"/>
              </a:rPr>
              <a:t>2011</a:t>
            </a:r>
          </a:p>
          <a:p>
            <a:pPr eaLnBrk="1" hangingPunct="1">
              <a:lnSpc>
                <a:spcPct val="90000"/>
              </a:lnSpc>
            </a:pPr>
            <a:r>
              <a:rPr lang="en-GB" altLang="en-US" sz="2800" dirty="0" smtClean="0">
                <a:latin typeface="Arial" panose="020B0604020202020204" pitchFamily="34" charset="0"/>
                <a:cs typeface="Arial" panose="020B0604020202020204" pitchFamily="34" charset="0"/>
              </a:rPr>
              <a:t>Some people use it as a stepping stone to marriage, others see it as an alternative to marriage</a:t>
            </a:r>
          </a:p>
          <a:p>
            <a:pPr>
              <a:lnSpc>
                <a:spcPct val="90000"/>
              </a:lnSpc>
            </a:pPr>
            <a:r>
              <a:rPr lang="en-GB" altLang="en-US" sz="2800" dirty="0" smtClean="0">
                <a:latin typeface="Arial" panose="020B0604020202020204" pitchFamily="34" charset="0"/>
                <a:cs typeface="Arial" panose="020B0604020202020204" pitchFamily="34" charset="0"/>
              </a:rPr>
              <a:t>Couples that have lived together before marriage are more likely to divorce than those who have not. Why do you think this is?</a:t>
            </a:r>
          </a:p>
        </p:txBody>
      </p:sp>
      <p:sp>
        <p:nvSpPr>
          <p:cNvPr id="11269" name="AutoShape 6" descr="cohabitation-main"/>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2400">
              <a:latin typeface="Times New Roman" pitchFamily="18" charset="0"/>
            </a:endParaRPr>
          </a:p>
        </p:txBody>
      </p:sp>
    </p:spTree>
    <p:extLst>
      <p:ext uri="{BB962C8B-B14F-4D97-AF65-F5344CB8AC3E}">
        <p14:creationId xmlns:p14="http://schemas.microsoft.com/office/powerpoint/2010/main" val="2312748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en-GB" dirty="0" smtClean="0">
                <a:solidFill>
                  <a:schemeClr val="tx1"/>
                </a:solidFill>
              </a:rPr>
              <a:t>Ideological Factors – Changing Norms of Love, Marriage and Divorce</a:t>
            </a:r>
          </a:p>
        </p:txBody>
      </p:sp>
      <p:sp>
        <p:nvSpPr>
          <p:cNvPr id="12291" name="Rectangle 4"/>
          <p:cNvSpPr>
            <a:spLocks noGrp="1" noChangeArrowheads="1"/>
          </p:cNvSpPr>
          <p:nvPr>
            <p:ph type="body" sz="half" idx="2"/>
          </p:nvPr>
        </p:nvSpPr>
        <p:spPr>
          <a:xfrm>
            <a:off x="4256088" y="1658938"/>
            <a:ext cx="4503928" cy="4911725"/>
          </a:xfrm>
        </p:spPr>
        <p:txBody>
          <a:bodyPr>
            <a:normAutofit fontScale="92500" lnSpcReduction="20000"/>
          </a:bodyPr>
          <a:lstStyle/>
          <a:p>
            <a:pPr eaLnBrk="1" hangingPunct="1">
              <a:lnSpc>
                <a:spcPct val="90000"/>
              </a:lnSpc>
            </a:pPr>
            <a:r>
              <a:rPr lang="en-GB" altLang="en-US" sz="2400" dirty="0" smtClean="0">
                <a:latin typeface="Arial" panose="020B0604020202020204" pitchFamily="34" charset="0"/>
                <a:cs typeface="Arial" panose="020B0604020202020204" pitchFamily="34" charset="0"/>
              </a:rPr>
              <a:t>The primary reason given for modern marriage is </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love</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 Giddens  argues people seek </a:t>
            </a:r>
            <a:r>
              <a:rPr lang="en-GB" altLang="ja-JP" sz="2400" dirty="0" smtClean="0">
                <a:solidFill>
                  <a:schemeClr val="accent2">
                    <a:lumMod val="60000"/>
                    <a:lumOff val="40000"/>
                  </a:schemeClr>
                </a:solidFill>
                <a:latin typeface="Arial" panose="020B0604020202020204" pitchFamily="34" charset="0"/>
                <a:cs typeface="Arial" panose="020B0604020202020204" pitchFamily="34" charset="0"/>
              </a:rPr>
              <a:t>confluent love (fulfilment).</a:t>
            </a:r>
          </a:p>
          <a:p>
            <a:pPr eaLnBrk="1" hangingPunct="1">
              <a:lnSpc>
                <a:spcPct val="90000"/>
              </a:lnSpc>
            </a:pPr>
            <a:r>
              <a:rPr lang="en-GB" altLang="en-US" sz="2400" dirty="0" smtClean="0">
                <a:latin typeface="Arial" panose="020B0604020202020204" pitchFamily="34" charset="0"/>
                <a:cs typeface="Arial" panose="020B0604020202020204" pitchFamily="34" charset="0"/>
              </a:rPr>
              <a:t>The idea of </a:t>
            </a:r>
            <a:r>
              <a:rPr lang="ja-JP" altLang="en-GB" sz="2400" dirty="0" smtClean="0">
                <a:solidFill>
                  <a:schemeClr val="accent2">
                    <a:lumMod val="60000"/>
                    <a:lumOff val="40000"/>
                  </a:schemeClr>
                </a:solidFill>
                <a:latin typeface="Arial" panose="020B0604020202020204" pitchFamily="34" charset="0"/>
                <a:cs typeface="Arial" panose="020B0604020202020204" pitchFamily="34" charset="0"/>
              </a:rPr>
              <a:t>‘</a:t>
            </a:r>
            <a:r>
              <a:rPr lang="en-GB" altLang="ja-JP" sz="2400" dirty="0" smtClean="0">
                <a:solidFill>
                  <a:schemeClr val="accent2">
                    <a:lumMod val="60000"/>
                    <a:lumOff val="40000"/>
                  </a:schemeClr>
                </a:solidFill>
                <a:latin typeface="Arial" panose="020B0604020202020204" pitchFamily="34" charset="0"/>
                <a:cs typeface="Arial" panose="020B0604020202020204" pitchFamily="34" charset="0"/>
              </a:rPr>
              <a:t>permanence</a:t>
            </a:r>
            <a:r>
              <a:rPr lang="ja-JP" altLang="en-GB" sz="2400" dirty="0" smtClean="0">
                <a:solidFill>
                  <a:schemeClr val="accent2">
                    <a:lumMod val="60000"/>
                    <a:lumOff val="40000"/>
                  </a:schemeClr>
                </a:solidFill>
                <a:latin typeface="Arial" panose="020B0604020202020204" pitchFamily="34" charset="0"/>
                <a:cs typeface="Arial" panose="020B0604020202020204" pitchFamily="34" charset="0"/>
              </a:rPr>
              <a:t>’</a:t>
            </a:r>
            <a:r>
              <a:rPr lang="en-GB" altLang="ja-JP" sz="2400" dirty="0" smtClean="0">
                <a:solidFill>
                  <a:schemeClr val="accent2">
                    <a:lumMod val="60000"/>
                    <a:lumOff val="40000"/>
                  </a:schemeClr>
                </a:solidFill>
                <a:latin typeface="Arial" panose="020B0604020202020204" pitchFamily="34" charset="0"/>
                <a:cs typeface="Arial" panose="020B0604020202020204" pitchFamily="34" charset="0"/>
              </a:rPr>
              <a:t> </a:t>
            </a:r>
            <a:r>
              <a:rPr lang="en-GB" altLang="ja-JP" sz="2400" dirty="0" smtClean="0">
                <a:latin typeface="Arial" panose="020B0604020202020204" pitchFamily="34" charset="0"/>
                <a:cs typeface="Arial" panose="020B0604020202020204" pitchFamily="34" charset="0"/>
              </a:rPr>
              <a:t>is not regarded as a central idea</a:t>
            </a:r>
          </a:p>
          <a:p>
            <a:pPr eaLnBrk="1" hangingPunct="1">
              <a:lnSpc>
                <a:spcPct val="90000"/>
              </a:lnSpc>
            </a:pPr>
            <a:r>
              <a:rPr lang="en-GB" altLang="en-US" sz="2400" dirty="0" smtClean="0">
                <a:latin typeface="Arial" panose="020B0604020202020204" pitchFamily="34" charset="0"/>
                <a:cs typeface="Arial" panose="020B0604020202020204" pitchFamily="34" charset="0"/>
              </a:rPr>
              <a:t>There is less </a:t>
            </a:r>
            <a:r>
              <a:rPr lang="en-GB" altLang="en-US" sz="2400" dirty="0" smtClean="0">
                <a:solidFill>
                  <a:schemeClr val="accent2">
                    <a:lumMod val="60000"/>
                    <a:lumOff val="40000"/>
                  </a:schemeClr>
                </a:solidFill>
                <a:latin typeface="Arial" panose="020B0604020202020204" pitchFamily="34" charset="0"/>
                <a:cs typeface="Arial" panose="020B0604020202020204" pitchFamily="34" charset="0"/>
              </a:rPr>
              <a:t>social stigma </a:t>
            </a:r>
            <a:r>
              <a:rPr lang="en-GB" altLang="en-US" sz="2400" dirty="0" smtClean="0">
                <a:latin typeface="Arial" panose="020B0604020202020204" pitchFamily="34" charset="0"/>
                <a:cs typeface="Arial" panose="020B0604020202020204" pitchFamily="34" charset="0"/>
              </a:rPr>
              <a:t>attached to </a:t>
            </a:r>
            <a:r>
              <a:rPr lang="en-GB" altLang="en-US" sz="2400" dirty="0" smtClean="0">
                <a:solidFill>
                  <a:schemeClr val="accent2">
                    <a:lumMod val="60000"/>
                    <a:lumOff val="40000"/>
                  </a:schemeClr>
                </a:solidFill>
                <a:latin typeface="Arial" panose="020B0604020202020204" pitchFamily="34" charset="0"/>
                <a:cs typeface="Arial" panose="020B0604020202020204" pitchFamily="34" charset="0"/>
              </a:rPr>
              <a:t>divorce</a:t>
            </a:r>
          </a:p>
          <a:p>
            <a:pPr eaLnBrk="1" hangingPunct="1">
              <a:lnSpc>
                <a:spcPct val="90000"/>
              </a:lnSpc>
            </a:pPr>
            <a:r>
              <a:rPr lang="en-GB" altLang="en-US" sz="2400" dirty="0" smtClean="0">
                <a:latin typeface="Arial" panose="020B0604020202020204" pitchFamily="34" charset="0"/>
                <a:cs typeface="Arial" panose="020B0604020202020204" pitchFamily="34" charset="0"/>
              </a:rPr>
              <a:t>This has led to the creation of many more reconstituted/ step families </a:t>
            </a:r>
          </a:p>
          <a:p>
            <a:pPr eaLnBrk="1" hangingPunct="1">
              <a:lnSpc>
                <a:spcPct val="80000"/>
              </a:lnSpc>
            </a:pPr>
            <a:r>
              <a:rPr lang="en-GB" altLang="en-US" sz="2400" dirty="0" smtClean="0">
                <a:latin typeface="Arial" panose="020B0604020202020204" pitchFamily="34" charset="0"/>
                <a:cs typeface="Arial" panose="020B0604020202020204" pitchFamily="34" charset="0"/>
              </a:rPr>
              <a:t>Some Functionalists such as </a:t>
            </a:r>
            <a:r>
              <a:rPr lang="en-GB" altLang="en-US" sz="2400" dirty="0" smtClean="0">
                <a:solidFill>
                  <a:schemeClr val="accent2">
                    <a:lumMod val="60000"/>
                    <a:lumOff val="40000"/>
                  </a:schemeClr>
                </a:solidFill>
                <a:latin typeface="Arial" panose="020B0604020202020204" pitchFamily="34" charset="0"/>
                <a:cs typeface="Arial" panose="020B0604020202020204" pitchFamily="34" charset="0"/>
              </a:rPr>
              <a:t>Talcott Parsons </a:t>
            </a:r>
            <a:r>
              <a:rPr lang="en-GB" altLang="en-US" sz="2400" dirty="0" smtClean="0">
                <a:latin typeface="Arial" panose="020B0604020202020204" pitchFamily="34" charset="0"/>
                <a:cs typeface="Arial" panose="020B0604020202020204" pitchFamily="34" charset="0"/>
              </a:rPr>
              <a:t>have argued that the increase in the divorce rate is  due to the increased importance placed upon marriage.</a:t>
            </a:r>
          </a:p>
        </p:txBody>
      </p:sp>
      <p:pic>
        <p:nvPicPr>
          <p:cNvPr id="12292" name="Picture 7" descr="http://www.babble.com/CS/blogs/famecrawler/2009/05/_peter_andre_jordan_wed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928813"/>
            <a:ext cx="37814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http://images.mirror.co.uk/upl/m4/oct2009/1/1/jordan-and-alex-reid-sifr-pic-rex-7033107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630613"/>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437063"/>
            <a:ext cx="148431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309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3818" y="274320"/>
            <a:ext cx="7155337" cy="6416040"/>
          </a:xfrm>
          <a:prstGeom prst="rect">
            <a:avLst/>
          </a:prstGeom>
        </p:spPr>
      </p:pic>
      <p:sp>
        <p:nvSpPr>
          <p:cNvPr id="3" name="TextBox 2"/>
          <p:cNvSpPr txBox="1"/>
          <p:nvPr/>
        </p:nvSpPr>
        <p:spPr>
          <a:xfrm rot="16200000">
            <a:off x="-1839201" y="2994250"/>
            <a:ext cx="4754882" cy="400110"/>
          </a:xfrm>
          <a:prstGeom prst="rect">
            <a:avLst/>
          </a:prstGeom>
          <a:noFill/>
        </p:spPr>
        <p:txBody>
          <a:bodyPr wrap="square" rtlCol="0">
            <a:spAutoFit/>
          </a:bodyPr>
          <a:lstStyle/>
          <a:p>
            <a:r>
              <a:rPr lang="en-GB" sz="2000" dirty="0" smtClean="0"/>
              <a:t>What does this diagram indicate?</a:t>
            </a:r>
            <a:endParaRPr lang="en-GB" sz="2000" dirty="0"/>
          </a:p>
        </p:txBody>
      </p:sp>
    </p:spTree>
    <p:extLst>
      <p:ext uri="{BB962C8B-B14F-4D97-AF65-F5344CB8AC3E}">
        <p14:creationId xmlns:p14="http://schemas.microsoft.com/office/powerpoint/2010/main" val="2952662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3168" y="447675"/>
            <a:ext cx="7668768" cy="969963"/>
          </a:xfrm>
        </p:spPr>
        <p:txBody>
          <a:bodyPr>
            <a:normAutofit fontScale="90000"/>
          </a:bodyPr>
          <a:lstStyle/>
          <a:p>
            <a:r>
              <a:rPr lang="en-GB" dirty="0" smtClean="0"/>
              <a:t>Changing attitudes towards single parent/lone parent families</a:t>
            </a:r>
            <a:endParaRPr lang="en-GB" dirty="0"/>
          </a:p>
        </p:txBody>
      </p:sp>
      <p:sp>
        <p:nvSpPr>
          <p:cNvPr id="3" name="Content Placeholder 2"/>
          <p:cNvSpPr>
            <a:spLocks noGrp="1"/>
          </p:cNvSpPr>
          <p:nvPr>
            <p:ph idx="4294967295"/>
          </p:nvPr>
        </p:nvSpPr>
        <p:spPr>
          <a:xfrm>
            <a:off x="4346575" y="1447800"/>
            <a:ext cx="4797425" cy="5068888"/>
          </a:xfrm>
        </p:spPr>
        <p:txBody>
          <a:bodyPr>
            <a:normAutofit/>
          </a:bodyPr>
          <a:lstStyle/>
          <a:p>
            <a:r>
              <a:rPr lang="en-GB" dirty="0" smtClean="0">
                <a:latin typeface="Arial" panose="020B0604020202020204" pitchFamily="34" charset="0"/>
                <a:cs typeface="Arial" panose="020B0604020202020204" pitchFamily="34" charset="0"/>
              </a:rPr>
              <a:t>There is less </a:t>
            </a:r>
            <a:r>
              <a:rPr lang="en-GB" dirty="0" smtClean="0">
                <a:solidFill>
                  <a:schemeClr val="accent2">
                    <a:lumMod val="60000"/>
                    <a:lumOff val="40000"/>
                  </a:schemeClr>
                </a:solidFill>
                <a:latin typeface="Arial" panose="020B0604020202020204" pitchFamily="34" charset="0"/>
                <a:cs typeface="Arial" panose="020B0604020202020204" pitchFamily="34" charset="0"/>
              </a:rPr>
              <a:t>social stigma </a:t>
            </a:r>
            <a:r>
              <a:rPr lang="en-GB" dirty="0" smtClean="0">
                <a:latin typeface="Arial" panose="020B0604020202020204" pitchFamily="34" charset="0"/>
                <a:cs typeface="Arial" panose="020B0604020202020204" pitchFamily="34" charset="0"/>
              </a:rPr>
              <a:t>toward lone parenthood. </a:t>
            </a:r>
          </a:p>
          <a:p>
            <a:r>
              <a:rPr lang="en-GB" dirty="0" smtClean="0">
                <a:latin typeface="Arial" panose="020B0604020202020204" pitchFamily="34" charset="0"/>
                <a:cs typeface="Arial" panose="020B0604020202020204" pitchFamily="34" charset="0"/>
              </a:rPr>
              <a:t>Historically women who were unmarried that became pregnant would be socially shunned and depending on their age may have had to give the baby up for adoption.</a:t>
            </a:r>
          </a:p>
          <a:p>
            <a:r>
              <a:rPr lang="en-GB" dirty="0" smtClean="0">
                <a:latin typeface="Arial" panose="020B0604020202020204" pitchFamily="34" charset="0"/>
                <a:cs typeface="Arial" panose="020B0604020202020204" pitchFamily="34" charset="0"/>
              </a:rPr>
              <a:t>Becoming pregnant without being married often led to many ‘</a:t>
            </a:r>
            <a:r>
              <a:rPr lang="en-GB" dirty="0" smtClean="0">
                <a:solidFill>
                  <a:schemeClr val="accent2">
                    <a:lumMod val="60000"/>
                    <a:lumOff val="40000"/>
                  </a:schemeClr>
                </a:solidFill>
                <a:latin typeface="Arial" panose="020B0604020202020204" pitchFamily="34" charset="0"/>
                <a:cs typeface="Arial" panose="020B0604020202020204" pitchFamily="34" charset="0"/>
              </a:rPr>
              <a:t>shot gun’ weddings </a:t>
            </a:r>
            <a:r>
              <a:rPr lang="en-GB" dirty="0" smtClean="0">
                <a:latin typeface="Arial" panose="020B0604020202020204" pitchFamily="34" charset="0"/>
                <a:cs typeface="Arial" panose="020B0604020202020204" pitchFamily="34" charset="0"/>
              </a:rPr>
              <a:t>to avoid the social stigma. This did not always mean the couple were happy together. </a:t>
            </a:r>
            <a:endParaRPr lang="en-GB" dirty="0">
              <a:latin typeface="Arial" panose="020B0604020202020204" pitchFamily="34" charset="0"/>
              <a:cs typeface="Arial" panose="020B0604020202020204"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00" y="2298678"/>
            <a:ext cx="3448208" cy="259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415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8163" y="274257"/>
            <a:ext cx="7772400" cy="1143000"/>
          </a:xfrm>
        </p:spPr>
        <p:txBody>
          <a:bodyPr>
            <a:normAutofit fontScale="90000"/>
          </a:bodyPr>
          <a:lstStyle/>
          <a:p>
            <a:pPr marL="54864" algn="ctr" eaLnBrk="1" fontAlgn="auto" hangingPunct="1">
              <a:spcAft>
                <a:spcPts val="0"/>
              </a:spcAft>
              <a:defRPr/>
            </a:pPr>
            <a:r>
              <a:rPr lang="en-GB" dirty="0" smtClean="0">
                <a:solidFill>
                  <a:schemeClr val="tx1"/>
                </a:solidFill>
              </a:rPr>
              <a:t>Ideological Factors - Secularisation</a:t>
            </a:r>
          </a:p>
        </p:txBody>
      </p:sp>
      <p:pic>
        <p:nvPicPr>
          <p:cNvPr id="13315" name="Picture 8" descr="old church"/>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1828800"/>
            <a:ext cx="3349625" cy="2176463"/>
          </a:xfrm>
          <a:noFill/>
        </p:spPr>
      </p:pic>
      <p:sp>
        <p:nvSpPr>
          <p:cNvPr id="13316" name="Rectangle 4"/>
          <p:cNvSpPr>
            <a:spLocks noGrp="1" noChangeArrowheads="1"/>
          </p:cNvSpPr>
          <p:nvPr>
            <p:ph type="body" sz="half" idx="2"/>
          </p:nvPr>
        </p:nvSpPr>
        <p:spPr>
          <a:xfrm>
            <a:off x="4284663" y="1916113"/>
            <a:ext cx="4217987" cy="4606925"/>
          </a:xfrm>
        </p:spPr>
        <p:txBody>
          <a:bodyPr>
            <a:normAutofit fontScale="92500" lnSpcReduction="10000"/>
          </a:bodyPr>
          <a:lstStyle/>
          <a:p>
            <a:pPr eaLnBrk="1" hangingPunct="1">
              <a:lnSpc>
                <a:spcPct val="90000"/>
              </a:lnSpc>
            </a:pPr>
            <a:r>
              <a:rPr lang="en-GB" altLang="en-US" sz="2800" dirty="0" smtClean="0">
                <a:solidFill>
                  <a:srgbClr val="66FFCC"/>
                </a:solidFill>
                <a:latin typeface="Arial" panose="020B0604020202020204" pitchFamily="34" charset="0"/>
                <a:cs typeface="Arial" panose="020B0604020202020204" pitchFamily="34" charset="0"/>
              </a:rPr>
              <a:t>The decline in religious values, </a:t>
            </a:r>
            <a:r>
              <a:rPr lang="en-GB" altLang="en-US" sz="2800" dirty="0" smtClean="0">
                <a:latin typeface="Arial" panose="020B0604020202020204" pitchFamily="34" charset="0"/>
                <a:cs typeface="Arial" panose="020B0604020202020204" pitchFamily="34" charset="0"/>
              </a:rPr>
              <a:t>has led to:</a:t>
            </a:r>
          </a:p>
          <a:p>
            <a:pPr eaLnBrk="1" hangingPunct="1">
              <a:lnSpc>
                <a:spcPct val="90000"/>
              </a:lnSpc>
            </a:pPr>
            <a:r>
              <a:rPr lang="en-GB" altLang="en-US" sz="2800" dirty="0" smtClean="0">
                <a:latin typeface="Arial" panose="020B0604020202020204" pitchFamily="34" charset="0"/>
                <a:cs typeface="Arial" panose="020B0604020202020204" pitchFamily="34" charset="0"/>
              </a:rPr>
              <a:t>The influence of religious ideas about </a:t>
            </a:r>
            <a:r>
              <a:rPr lang="ja-JP" altLang="en-GB" sz="2800" dirty="0" smtClean="0">
                <a:latin typeface="Arial" panose="020B0604020202020204" pitchFamily="34" charset="0"/>
                <a:cs typeface="Arial" panose="020B0604020202020204" pitchFamily="34" charset="0"/>
              </a:rPr>
              <a:t>‘</a:t>
            </a:r>
            <a:r>
              <a:rPr lang="en-GB" altLang="ja-JP" sz="2800" i="1" dirty="0" err="1" smtClean="0">
                <a:latin typeface="Arial" panose="020B0604020202020204" pitchFamily="34" charset="0"/>
                <a:cs typeface="Arial" panose="020B0604020202020204" pitchFamily="34" charset="0"/>
              </a:rPr>
              <a:t>til</a:t>
            </a:r>
            <a:r>
              <a:rPr lang="en-GB" altLang="ja-JP" sz="2800" i="1" dirty="0" smtClean="0">
                <a:latin typeface="Arial" panose="020B0604020202020204" pitchFamily="34" charset="0"/>
                <a:cs typeface="Arial" panose="020B0604020202020204" pitchFamily="34" charset="0"/>
              </a:rPr>
              <a:t> death us do part</a:t>
            </a:r>
            <a:r>
              <a:rPr lang="ja-JP" altLang="en-GB" sz="2800" i="1" dirty="0" smtClean="0">
                <a:latin typeface="Arial" panose="020B0604020202020204" pitchFamily="34" charset="0"/>
                <a:cs typeface="Arial" panose="020B0604020202020204" pitchFamily="34" charset="0"/>
              </a:rPr>
              <a:t>’</a:t>
            </a:r>
            <a:r>
              <a:rPr lang="en-GB" altLang="ja-JP" sz="2800" i="1" dirty="0" smtClean="0">
                <a:latin typeface="Arial" panose="020B0604020202020204" pitchFamily="34" charset="0"/>
                <a:cs typeface="Arial" panose="020B0604020202020204" pitchFamily="34" charset="0"/>
              </a:rPr>
              <a:t> </a:t>
            </a:r>
            <a:r>
              <a:rPr lang="en-GB" altLang="ja-JP" sz="2800" dirty="0" smtClean="0">
                <a:latin typeface="Arial" panose="020B0604020202020204" pitchFamily="34" charset="0"/>
                <a:cs typeface="Arial" panose="020B0604020202020204" pitchFamily="34" charset="0"/>
              </a:rPr>
              <a:t>weakened.</a:t>
            </a:r>
          </a:p>
          <a:p>
            <a:pPr eaLnBrk="1" hangingPunct="1">
              <a:lnSpc>
                <a:spcPct val="90000"/>
              </a:lnSpc>
            </a:pPr>
            <a:r>
              <a:rPr lang="en-GB" altLang="en-US" sz="2800" dirty="0" smtClean="0">
                <a:latin typeface="Arial" panose="020B0604020202020204" pitchFamily="34" charset="0"/>
                <a:cs typeface="Arial" panose="020B0604020202020204" pitchFamily="34" charset="0"/>
              </a:rPr>
              <a:t>Fewer weddings in churches</a:t>
            </a:r>
          </a:p>
          <a:p>
            <a:pPr eaLnBrk="1" hangingPunct="1">
              <a:lnSpc>
                <a:spcPct val="90000"/>
              </a:lnSpc>
            </a:pPr>
            <a:r>
              <a:rPr lang="en-GB" altLang="en-US" sz="2800" dirty="0" smtClean="0">
                <a:latin typeface="Arial" panose="020B0604020202020204" pitchFamily="34" charset="0"/>
                <a:cs typeface="Arial" panose="020B0604020202020204" pitchFamily="34" charset="0"/>
              </a:rPr>
              <a:t>Living together and not being married no longer viewed as ‘living in sin’</a:t>
            </a:r>
          </a:p>
          <a:p>
            <a:pPr eaLnBrk="1" hangingPunct="1">
              <a:lnSpc>
                <a:spcPct val="90000"/>
              </a:lnSpc>
            </a:pPr>
            <a:r>
              <a:rPr lang="en-GB" altLang="en-US" sz="2800" dirty="0" smtClean="0">
                <a:latin typeface="Arial" panose="020B0604020202020204" pitchFamily="34" charset="0"/>
                <a:cs typeface="Arial" panose="020B0604020202020204" pitchFamily="34" charset="0"/>
              </a:rPr>
              <a:t>More people remarrying following divorce</a:t>
            </a:r>
          </a:p>
          <a:p>
            <a:pPr eaLnBrk="1" hangingPunct="1">
              <a:lnSpc>
                <a:spcPct val="90000"/>
              </a:lnSpc>
              <a:buFont typeface="Wingdings" pitchFamily="2" charset="2"/>
              <a:buNone/>
            </a:pPr>
            <a:endParaRPr lang="en-GB" altLang="en-US" sz="2800" dirty="0" smtClean="0">
              <a:latin typeface="Arial" panose="020B0604020202020204" pitchFamily="34" charset="0"/>
              <a:cs typeface="Arial" panose="020B0604020202020204" pitchFamily="34" charset="0"/>
            </a:endParaRPr>
          </a:p>
        </p:txBody>
      </p:sp>
      <p:sp>
        <p:nvSpPr>
          <p:cNvPr id="13317" name="AutoShape 6" descr="cohabitation-main"/>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2400">
              <a:latin typeface="Times New Roman" pitchFamily="18" charset="0"/>
            </a:endParaRPr>
          </a:p>
        </p:txBody>
      </p:sp>
      <p:pic>
        <p:nvPicPr>
          <p:cNvPr id="13318" name="Picture 9" descr="Charles Cam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437063"/>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9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701675"/>
            <a:ext cx="7772400" cy="1143000"/>
          </a:xfrm>
        </p:spPr>
        <p:txBody>
          <a:bodyPr>
            <a:normAutofit fontScale="90000"/>
          </a:bodyPr>
          <a:lstStyle/>
          <a:p>
            <a:pPr marL="54864" algn="ctr" eaLnBrk="1" fontAlgn="auto" hangingPunct="1">
              <a:spcAft>
                <a:spcPts val="0"/>
              </a:spcAft>
              <a:defRPr/>
            </a:pPr>
            <a:r>
              <a:rPr lang="en-GB" dirty="0" smtClean="0">
                <a:solidFill>
                  <a:schemeClr val="tx1"/>
                </a:solidFill>
              </a:rPr>
              <a:t>Ideological Factors – The influence of the Feminist Movement</a:t>
            </a:r>
          </a:p>
        </p:txBody>
      </p:sp>
      <p:pic>
        <p:nvPicPr>
          <p:cNvPr id="14339" name="Picture 6" descr="Feminsi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11188" y="2273490"/>
            <a:ext cx="3294062" cy="3532188"/>
          </a:xfrm>
          <a:noFill/>
        </p:spPr>
      </p:pic>
      <p:sp>
        <p:nvSpPr>
          <p:cNvPr id="14340" name="Rectangle 4"/>
          <p:cNvSpPr>
            <a:spLocks noGrp="1" noChangeArrowheads="1"/>
          </p:cNvSpPr>
          <p:nvPr>
            <p:ph type="body" sz="half" idx="2"/>
          </p:nvPr>
        </p:nvSpPr>
        <p:spPr>
          <a:xfrm>
            <a:off x="3995737" y="2113946"/>
            <a:ext cx="4723259" cy="3851275"/>
          </a:xfrm>
        </p:spPr>
        <p:txBody>
          <a:bodyPr>
            <a:normAutofit fontScale="92500" lnSpcReduction="20000"/>
          </a:bodyPr>
          <a:lstStyle/>
          <a:p>
            <a:pPr eaLnBrk="1" hangingPunct="1"/>
            <a:r>
              <a:rPr lang="en-GB" altLang="en-US" sz="2800" dirty="0" smtClean="0">
                <a:latin typeface="Arial" panose="020B0604020202020204" pitchFamily="34" charset="0"/>
                <a:cs typeface="Arial" panose="020B0604020202020204" pitchFamily="34" charset="0"/>
              </a:rPr>
              <a:t>The feminist movement has done much to empower women to be able to assertively make their own life choices.</a:t>
            </a:r>
          </a:p>
          <a:p>
            <a:pPr eaLnBrk="1" hangingPunct="1"/>
            <a:r>
              <a:rPr lang="en-GB" altLang="en-US" sz="2800" dirty="0" smtClean="0">
                <a:latin typeface="Arial" panose="020B0604020202020204" pitchFamily="34" charset="0"/>
                <a:cs typeface="Arial" panose="020B0604020202020204" pitchFamily="34" charset="0"/>
              </a:rPr>
              <a:t>Second wave feminism of the 1970s has had an important impact on many legal changes.</a:t>
            </a:r>
          </a:p>
          <a:p>
            <a:pPr eaLnBrk="1" hangingPunct="1"/>
            <a:r>
              <a:rPr lang="en-GB" altLang="en-US" sz="2800" dirty="0" smtClean="0">
                <a:latin typeface="Arial" panose="020B0604020202020204" pitchFamily="34" charset="0"/>
                <a:cs typeface="Arial" panose="020B0604020202020204" pitchFamily="34" charset="0"/>
              </a:rPr>
              <a:t>Impact on the family?</a:t>
            </a:r>
          </a:p>
        </p:txBody>
      </p:sp>
    </p:spTree>
    <p:extLst>
      <p:ext uri="{BB962C8B-B14F-4D97-AF65-F5344CB8AC3E}">
        <p14:creationId xmlns:p14="http://schemas.microsoft.com/office/powerpoint/2010/main" val="3630023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1200" y="447675"/>
            <a:ext cx="7524750" cy="969963"/>
          </a:xfrm>
        </p:spPr>
        <p:txBody>
          <a:bodyPr/>
          <a:lstStyle/>
          <a:p>
            <a:r>
              <a:rPr lang="en-GB" dirty="0" smtClean="0"/>
              <a:t>Changing aspirations of women</a:t>
            </a:r>
            <a:endParaRPr lang="en-GB" dirty="0"/>
          </a:p>
        </p:txBody>
      </p:sp>
      <p:sp>
        <p:nvSpPr>
          <p:cNvPr id="3" name="Content Placeholder 2"/>
          <p:cNvSpPr>
            <a:spLocks noGrp="1"/>
          </p:cNvSpPr>
          <p:nvPr>
            <p:ph idx="4294967295"/>
          </p:nvPr>
        </p:nvSpPr>
        <p:spPr>
          <a:xfrm>
            <a:off x="450805" y="667512"/>
            <a:ext cx="8235950" cy="4572000"/>
          </a:xfrm>
        </p:spPr>
        <p:txBody>
          <a:bodyPr/>
          <a:lstStyle/>
          <a:p>
            <a:r>
              <a:rPr lang="en-GB" altLang="en-US" sz="2400" dirty="0">
                <a:latin typeface="Arial" panose="020B0604020202020204" pitchFamily="34" charset="0"/>
                <a:cs typeface="Arial" panose="020B0604020202020204" pitchFamily="34" charset="0"/>
              </a:rPr>
              <a:t>Sue Sharpe demonstrated women’s aspirations have changed between the 1970s and 1990s, with more focus on careers rather than marriage</a:t>
            </a:r>
            <a:r>
              <a:rPr lang="en-GB" altLang="en-US" sz="2400" dirty="0" smtClean="0">
                <a:latin typeface="Arial" panose="020B0604020202020204" pitchFamily="34" charset="0"/>
                <a:cs typeface="Arial" panose="020B0604020202020204" pitchFamily="34" charset="0"/>
              </a:rPr>
              <a:t>.</a:t>
            </a:r>
            <a:r>
              <a:rPr lang="en-GB" altLang="en-US" sz="2400" dirty="0" smtClean="0">
                <a:solidFill>
                  <a:srgbClr val="FF0000"/>
                </a:solidFill>
                <a:latin typeface="Arial" panose="020B0604020202020204" pitchFamily="34" charset="0"/>
                <a:cs typeface="Arial" panose="020B0604020202020204" pitchFamily="34" charset="0"/>
              </a:rPr>
              <a:t> </a:t>
            </a:r>
            <a:r>
              <a:rPr lang="en-GB" altLang="en-US" sz="2400" dirty="0" smtClean="0">
                <a:solidFill>
                  <a:srgbClr val="66FFCC"/>
                </a:solidFill>
                <a:latin typeface="Arial" panose="020B0604020202020204" pitchFamily="34" charset="0"/>
                <a:cs typeface="Arial" panose="020B0604020202020204" pitchFamily="34" charset="0"/>
              </a:rPr>
              <a:t>Her study “ Just like a girl”</a:t>
            </a:r>
            <a:r>
              <a:rPr lang="en-GB" altLang="en-US" sz="2400" dirty="0" smtClean="0">
                <a:solidFill>
                  <a:srgbClr val="FF0000"/>
                </a:solidFill>
                <a:latin typeface="Arial" panose="020B0604020202020204" pitchFamily="34" charset="0"/>
                <a:cs typeface="Arial" panose="020B0604020202020204" pitchFamily="34" charset="0"/>
              </a:rPr>
              <a:t> </a:t>
            </a:r>
            <a:r>
              <a:rPr lang="en-GB" altLang="en-US" sz="2400" dirty="0" smtClean="0">
                <a:latin typeface="Arial" panose="020B0604020202020204" pitchFamily="34" charset="0"/>
                <a:cs typeface="Arial" panose="020B0604020202020204" pitchFamily="34" charset="0"/>
              </a:rPr>
              <a:t>found a major change in attitudes towards the importance of careers over marriage from the 1970- 1990</a:t>
            </a:r>
            <a:endParaRPr lang="en-GB" altLang="en-US" sz="2400" dirty="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a:blip r:embed="rId2"/>
          <a:stretch>
            <a:fillRect/>
          </a:stretch>
        </p:blipFill>
        <p:spPr>
          <a:xfrm>
            <a:off x="83694" y="3980645"/>
            <a:ext cx="8970172" cy="2877355"/>
          </a:xfrm>
          <a:prstGeom prst="rect">
            <a:avLst/>
          </a:prstGeom>
        </p:spPr>
      </p:pic>
    </p:spTree>
    <p:extLst>
      <p:ext uri="{BB962C8B-B14F-4D97-AF65-F5344CB8AC3E}">
        <p14:creationId xmlns:p14="http://schemas.microsoft.com/office/powerpoint/2010/main" val="4232263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0016" y="481203"/>
            <a:ext cx="7524750" cy="969963"/>
          </a:xfrm>
        </p:spPr>
        <p:txBody>
          <a:bodyPr/>
          <a:lstStyle/>
          <a:p>
            <a:r>
              <a:rPr lang="en-GB" dirty="0" smtClean="0"/>
              <a:t>Changing life course of the family</a:t>
            </a:r>
            <a:endParaRPr lang="en-GB" dirty="0"/>
          </a:p>
        </p:txBody>
      </p:sp>
      <p:sp>
        <p:nvSpPr>
          <p:cNvPr id="3" name="Content Placeholder 2"/>
          <p:cNvSpPr>
            <a:spLocks noGrp="1"/>
          </p:cNvSpPr>
          <p:nvPr>
            <p:ph idx="4294967295"/>
          </p:nvPr>
        </p:nvSpPr>
        <p:spPr>
          <a:xfrm>
            <a:off x="1101725" y="1447800"/>
            <a:ext cx="8042275" cy="3149600"/>
          </a:xfrm>
        </p:spPr>
        <p:txBody>
          <a:bodyPr>
            <a:normAutofit/>
          </a:bodyPr>
          <a:lstStyle/>
          <a:p>
            <a:r>
              <a:rPr lang="en-GB" dirty="0" smtClean="0">
                <a:latin typeface="Arial" panose="020B0604020202020204" pitchFamily="34" charset="0"/>
                <a:cs typeface="Arial" panose="020B0604020202020204" pitchFamily="34" charset="0"/>
              </a:rPr>
              <a:t>A wide range of choices and options means there is far more uncertainty when it comes to making decisions about an individual’s life course. </a:t>
            </a:r>
          </a:p>
          <a:p>
            <a:r>
              <a:rPr lang="en-GB" dirty="0" smtClean="0">
                <a:solidFill>
                  <a:srgbClr val="66FFCC"/>
                </a:solidFill>
                <a:latin typeface="Arial" panose="020B0604020202020204" pitchFamily="34" charset="0"/>
                <a:cs typeface="Arial" panose="020B0604020202020204" pitchFamily="34" charset="0"/>
              </a:rPr>
              <a:t>Alan and Crow </a:t>
            </a:r>
            <a:r>
              <a:rPr lang="en-GB" dirty="0" smtClean="0">
                <a:latin typeface="Arial" panose="020B0604020202020204" pitchFamily="34" charset="0"/>
                <a:cs typeface="Arial" panose="020B0604020202020204" pitchFamily="34" charset="0"/>
              </a:rPr>
              <a:t>argue our lives are now characterised by choice, which makes families far more diverse. </a:t>
            </a:r>
          </a:p>
          <a:p>
            <a:r>
              <a:rPr lang="en-GB" dirty="0" smtClean="0">
                <a:latin typeface="Arial" panose="020B0604020202020204" pitchFamily="34" charset="0"/>
                <a:cs typeface="Arial" panose="020B0604020202020204" pitchFamily="34" charset="0"/>
              </a:rPr>
              <a:t>The life course no longer occurs in one set pattern, but can vary massively between people.</a:t>
            </a:r>
            <a:endParaRPr lang="en-GB" dirty="0">
              <a:latin typeface="Arial" panose="020B0604020202020204" pitchFamily="34" charset="0"/>
              <a:cs typeface="Arial" panose="020B0604020202020204"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382" y="4402686"/>
            <a:ext cx="4690058" cy="206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194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0288" y="447675"/>
            <a:ext cx="7524750" cy="969963"/>
          </a:xfrm>
        </p:spPr>
        <p:txBody>
          <a:bodyPr/>
          <a:lstStyle/>
          <a:p>
            <a:r>
              <a:rPr lang="en-GB" dirty="0" smtClean="0"/>
              <a:t>Childfree couples</a:t>
            </a:r>
            <a:endParaRPr lang="en-GB" dirty="0"/>
          </a:p>
        </p:txBody>
      </p:sp>
      <p:sp>
        <p:nvSpPr>
          <p:cNvPr id="4" name="TextBox 3"/>
          <p:cNvSpPr txBox="1"/>
          <p:nvPr/>
        </p:nvSpPr>
        <p:spPr>
          <a:xfrm>
            <a:off x="1024128" y="1755648"/>
            <a:ext cx="7827264" cy="2246769"/>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t>Carol Smart’s Personal life perspective (covered in the first booklet) explored how many families are now chosen, with elements like fictive kin and pets. </a:t>
            </a:r>
          </a:p>
          <a:p>
            <a:pPr marL="285750" indent="-285750">
              <a:buFont typeface="Arial" panose="020B0604020202020204" pitchFamily="34" charset="0"/>
              <a:buChar char="•"/>
            </a:pPr>
            <a:r>
              <a:rPr lang="en-GB" sz="2000" b="1" dirty="0" smtClean="0"/>
              <a:t>In addition to this are a growing number of childless couples who are choosing not to have children </a:t>
            </a:r>
          </a:p>
          <a:p>
            <a:pPr marL="285750" indent="-285750">
              <a:buFont typeface="Arial" panose="020B0604020202020204" pitchFamily="34" charset="0"/>
              <a:buChar char="•"/>
            </a:pPr>
            <a:r>
              <a:rPr lang="en-GB" sz="2000" b="1" dirty="0" smtClean="0"/>
              <a:t>Or who are forming relationships later in life and therefore are unable to conceive. </a:t>
            </a:r>
            <a:endParaRPr lang="en-GB" sz="2000" b="1" dirty="0"/>
          </a:p>
        </p:txBody>
      </p:sp>
      <p:pic>
        <p:nvPicPr>
          <p:cNvPr id="5" name="Picture 4"/>
          <p:cNvPicPr>
            <a:picLocks noChangeAspect="1"/>
          </p:cNvPicPr>
          <p:nvPr/>
        </p:nvPicPr>
        <p:blipFill>
          <a:blip r:embed="rId2"/>
          <a:stretch>
            <a:fillRect/>
          </a:stretch>
        </p:blipFill>
        <p:spPr>
          <a:xfrm>
            <a:off x="1767840" y="4199704"/>
            <a:ext cx="5549646" cy="2658296"/>
          </a:xfrm>
          <a:prstGeom prst="rect">
            <a:avLst/>
          </a:prstGeom>
        </p:spPr>
      </p:pic>
    </p:spTree>
    <p:extLst>
      <p:ext uri="{BB962C8B-B14F-4D97-AF65-F5344CB8AC3E}">
        <p14:creationId xmlns:p14="http://schemas.microsoft.com/office/powerpoint/2010/main" val="559786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SOCIAL: wider changes in society</a:t>
            </a:r>
            <a:endParaRPr lang="en-GB" dirty="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47929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2752" y="1565466"/>
            <a:ext cx="7772400" cy="1143000"/>
          </a:xfrm>
        </p:spPr>
        <p:txBody>
          <a:bodyPr>
            <a:normAutofit fontScale="90000"/>
          </a:bodyPr>
          <a:lstStyle/>
          <a:p>
            <a:pPr marL="54864" algn="ctr" eaLnBrk="1" fontAlgn="auto" hangingPunct="1">
              <a:spcAft>
                <a:spcPts val="0"/>
              </a:spcAft>
              <a:defRPr/>
            </a:pPr>
            <a:r>
              <a:rPr lang="en-GB" dirty="0" smtClean="0">
                <a:solidFill>
                  <a:schemeClr val="tx1"/>
                </a:solidFill>
              </a:rPr>
              <a:t>A way to remember reasons for changes to the family:</a:t>
            </a:r>
            <a:br>
              <a:rPr lang="en-GB" dirty="0" smtClean="0">
                <a:solidFill>
                  <a:schemeClr val="tx1"/>
                </a:solidFill>
              </a:rPr>
            </a:br>
            <a:r>
              <a:rPr lang="en-GB" dirty="0" smtClean="0">
                <a:solidFill>
                  <a:schemeClr val="tx2">
                    <a:tint val="100000"/>
                    <a:shade val="90000"/>
                    <a:satMod val="250000"/>
                    <a:alpha val="100000"/>
                  </a:schemeClr>
                </a:solidFill>
              </a:rPr>
              <a:t/>
            </a:r>
            <a:br>
              <a:rPr lang="en-GB" dirty="0" smtClean="0">
                <a:solidFill>
                  <a:schemeClr val="tx2">
                    <a:tint val="100000"/>
                    <a:shade val="90000"/>
                    <a:satMod val="250000"/>
                    <a:alpha val="100000"/>
                  </a:schemeClr>
                </a:solidFill>
              </a:rPr>
            </a:br>
            <a:r>
              <a:rPr lang="en-GB" sz="4400" b="1" dirty="0" smtClean="0">
                <a:solidFill>
                  <a:srgbClr val="FFC000"/>
                </a:solidFill>
              </a:rPr>
              <a:t>LIST</a:t>
            </a:r>
          </a:p>
        </p:txBody>
      </p:sp>
      <p:sp>
        <p:nvSpPr>
          <p:cNvPr id="3075" name="Rectangle 3"/>
          <p:cNvSpPr>
            <a:spLocks noGrp="1" noChangeArrowheads="1"/>
          </p:cNvSpPr>
          <p:nvPr>
            <p:ph idx="1"/>
          </p:nvPr>
        </p:nvSpPr>
        <p:spPr>
          <a:xfrm>
            <a:off x="914400" y="2374392"/>
            <a:ext cx="7772400" cy="4572000"/>
          </a:xfrm>
        </p:spPr>
        <p:txBody>
          <a:bodyPr>
            <a:normAutofit/>
          </a:bodyPr>
          <a:lstStyle/>
          <a:p>
            <a:pPr marL="609600" indent="-609600" eaLnBrk="1" hangingPunct="1"/>
            <a:r>
              <a:rPr lang="en-GB" altLang="en-US" sz="3200" b="1" dirty="0" smtClean="0">
                <a:latin typeface="Arial" panose="020B0604020202020204" pitchFamily="34" charset="0"/>
                <a:cs typeface="Arial" panose="020B0604020202020204" pitchFamily="34" charset="0"/>
              </a:rPr>
              <a:t>L</a:t>
            </a:r>
            <a:r>
              <a:rPr lang="en-GB" altLang="en-US" sz="3200" dirty="0" smtClean="0">
                <a:latin typeface="Arial" panose="020B0604020202020204" pitchFamily="34" charset="0"/>
                <a:cs typeface="Arial" panose="020B0604020202020204" pitchFamily="34" charset="0"/>
              </a:rPr>
              <a:t>egal (changes in law and government policy) </a:t>
            </a:r>
            <a:endParaRPr lang="en-GB" altLang="en-US" sz="3200" b="1" dirty="0" smtClean="0">
              <a:solidFill>
                <a:srgbClr val="FF0000"/>
              </a:solidFill>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I</a:t>
            </a:r>
            <a:r>
              <a:rPr lang="en-GB" altLang="en-US" sz="3200" dirty="0" smtClean="0">
                <a:latin typeface="Arial" panose="020B0604020202020204" pitchFamily="34" charset="0"/>
                <a:cs typeface="Arial" panose="020B0604020202020204" pitchFamily="34" charset="0"/>
              </a:rPr>
              <a:t>deological (changes in ideas about what is right or desirable)</a:t>
            </a:r>
            <a:endParaRPr lang="en-GB" altLang="en-US" sz="3200" b="1" dirty="0" smtClean="0">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S</a:t>
            </a:r>
            <a:r>
              <a:rPr lang="en-GB" altLang="en-US" sz="3200" dirty="0" smtClean="0">
                <a:latin typeface="Arial" panose="020B0604020202020204" pitchFamily="34" charset="0"/>
                <a:cs typeface="Arial" panose="020B0604020202020204" pitchFamily="34" charset="0"/>
              </a:rPr>
              <a:t>ocial (includes sociological theory, demographics and studies)</a:t>
            </a:r>
            <a:endParaRPr lang="en-GB" altLang="en-US" sz="3200" b="1" dirty="0" smtClean="0">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T</a:t>
            </a:r>
            <a:r>
              <a:rPr lang="en-GB" altLang="en-US" sz="3200" dirty="0" smtClean="0">
                <a:latin typeface="Arial" panose="020B0604020202020204" pitchFamily="34" charset="0"/>
                <a:cs typeface="Arial" panose="020B0604020202020204" pitchFamily="34" charset="0"/>
              </a:rPr>
              <a:t>echnological </a:t>
            </a:r>
          </a:p>
        </p:txBody>
      </p:sp>
    </p:spTree>
    <p:extLst>
      <p:ext uri="{BB962C8B-B14F-4D97-AF65-F5344CB8AC3E}">
        <p14:creationId xmlns:p14="http://schemas.microsoft.com/office/powerpoint/2010/main" val="4177113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3984" y="642747"/>
            <a:ext cx="7524750" cy="969963"/>
          </a:xfrm>
        </p:spPr>
        <p:txBody>
          <a:bodyPr/>
          <a:lstStyle/>
          <a:p>
            <a:r>
              <a:rPr lang="en-GB" dirty="0" smtClean="0"/>
              <a:t>Financial </a:t>
            </a:r>
            <a:endParaRPr lang="en-GB" dirty="0"/>
          </a:p>
        </p:txBody>
      </p:sp>
      <p:sp>
        <p:nvSpPr>
          <p:cNvPr id="3" name="Content Placeholder 2"/>
          <p:cNvSpPr>
            <a:spLocks noGrp="1"/>
          </p:cNvSpPr>
          <p:nvPr>
            <p:ph idx="4294967295"/>
          </p:nvPr>
        </p:nvSpPr>
        <p:spPr>
          <a:xfrm>
            <a:off x="548640" y="1234948"/>
            <a:ext cx="7524750" cy="3636963"/>
          </a:xfrm>
        </p:spPr>
        <p:txBody>
          <a:bodyPr/>
          <a:lstStyle/>
          <a:p>
            <a:r>
              <a:rPr lang="en-GB" dirty="0" smtClean="0"/>
              <a:t>Identify at least four examples of financial issues that could effect the family ….</a:t>
            </a:r>
            <a:endParaRPr lang="en-GB" dirty="0"/>
          </a:p>
        </p:txBody>
      </p:sp>
    </p:spTree>
    <p:extLst>
      <p:ext uri="{BB962C8B-B14F-4D97-AF65-F5344CB8AC3E}">
        <p14:creationId xmlns:p14="http://schemas.microsoft.com/office/powerpoint/2010/main" val="1500338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0976" y="776859"/>
            <a:ext cx="7524750" cy="969963"/>
          </a:xfrm>
        </p:spPr>
        <p:txBody>
          <a:bodyPr/>
          <a:lstStyle/>
          <a:p>
            <a:pPr eaLnBrk="1" fontAlgn="auto" hangingPunct="1">
              <a:spcAft>
                <a:spcPts val="0"/>
              </a:spcAft>
              <a:defRPr/>
            </a:pPr>
            <a:r>
              <a:rPr lang="en-GB" dirty="0" smtClean="0"/>
              <a:t>Social factors- Finance</a:t>
            </a:r>
            <a:endParaRPr lang="en-GB" dirty="0"/>
          </a:p>
        </p:txBody>
      </p:sp>
      <p:sp>
        <p:nvSpPr>
          <p:cNvPr id="3" name="Content Placeholder 2"/>
          <p:cNvSpPr>
            <a:spLocks noGrp="1"/>
          </p:cNvSpPr>
          <p:nvPr>
            <p:ph idx="4294967295"/>
          </p:nvPr>
        </p:nvSpPr>
        <p:spPr>
          <a:xfrm>
            <a:off x="682752" y="2262632"/>
            <a:ext cx="7524750" cy="3636963"/>
          </a:xfrm>
        </p:spPr>
        <p:txBody>
          <a:bodyPr>
            <a:normAutofit fontScale="92500"/>
          </a:bodyPr>
          <a:lstStyle/>
          <a:p>
            <a:pPr eaLnBrk="1" hangingPunct="1"/>
            <a:r>
              <a:rPr lang="en-GB" altLang="en-US" dirty="0" smtClean="0">
                <a:latin typeface="Arial" panose="020B0604020202020204" pitchFamily="34" charset="0"/>
                <a:cs typeface="Arial" panose="020B0604020202020204" pitchFamily="34" charset="0"/>
              </a:rPr>
              <a:t>Economic issues- </a:t>
            </a:r>
            <a:r>
              <a:rPr lang="en-GB" altLang="en-US" dirty="0" smtClean="0">
                <a:solidFill>
                  <a:srgbClr val="FF0000"/>
                </a:solidFill>
                <a:latin typeface="Arial" panose="020B0604020202020204" pitchFamily="34" charset="0"/>
                <a:cs typeface="Arial" panose="020B0604020202020204" pitchFamily="34" charset="0"/>
              </a:rPr>
              <a:t>costs of weddings </a:t>
            </a:r>
            <a:r>
              <a:rPr lang="en-GB" altLang="en-US" dirty="0" smtClean="0">
                <a:latin typeface="Arial" panose="020B0604020202020204" pitchFamily="34" charset="0"/>
                <a:cs typeface="Arial" panose="020B0604020202020204" pitchFamily="34" charset="0"/>
              </a:rPr>
              <a:t>(</a:t>
            </a:r>
            <a:r>
              <a:rPr lang="en-GB" altLang="en-US" dirty="0" err="1" smtClean="0">
                <a:latin typeface="Arial" panose="020B0604020202020204" pitchFamily="34" charset="0"/>
                <a:cs typeface="Arial" panose="020B0604020202020204" pitchFamily="34" charset="0"/>
              </a:rPr>
              <a:t>av</a:t>
            </a:r>
            <a:r>
              <a:rPr lang="en-GB" altLang="en-US" dirty="0" smtClean="0">
                <a:latin typeface="Arial" panose="020B0604020202020204" pitchFamily="34" charset="0"/>
                <a:cs typeface="Arial" panose="020B0604020202020204" pitchFamily="34" charset="0"/>
              </a:rPr>
              <a:t> £20,000), problems with getting mortgages.</a:t>
            </a:r>
          </a:p>
          <a:p>
            <a:pPr marL="0" indent="0" eaLnBrk="1" hangingPunct="1">
              <a:buNone/>
            </a:pPr>
            <a:endParaRPr lang="en-GB" altLang="en-US" dirty="0" smtClean="0">
              <a:latin typeface="Arial" panose="020B0604020202020204" pitchFamily="34" charset="0"/>
              <a:cs typeface="Arial" panose="020B0604020202020204" pitchFamily="34" charset="0"/>
            </a:endParaRPr>
          </a:p>
          <a:p>
            <a:pPr eaLnBrk="1" hangingPunct="1"/>
            <a:r>
              <a:rPr lang="en-GB" altLang="en-US" dirty="0" smtClean="0">
                <a:solidFill>
                  <a:srgbClr val="FF0000"/>
                </a:solidFill>
                <a:latin typeface="Arial" panose="020B0604020202020204" pitchFamily="34" charset="0"/>
                <a:cs typeface="Arial" panose="020B0604020202020204" pitchFamily="34" charset="0"/>
              </a:rPr>
              <a:t>Cost of childcare- </a:t>
            </a:r>
            <a:r>
              <a:rPr lang="en-GB" altLang="en-US" dirty="0" smtClean="0">
                <a:latin typeface="Arial" panose="020B0604020202020204" pitchFamily="34" charset="0"/>
                <a:cs typeface="Arial" panose="020B0604020202020204" pitchFamily="34" charset="0"/>
              </a:rPr>
              <a:t>A survey in 2004 by the </a:t>
            </a:r>
            <a:r>
              <a:rPr lang="en-GB" altLang="en-US" dirty="0" err="1" smtClean="0">
                <a:latin typeface="Arial" panose="020B0604020202020204" pitchFamily="34" charset="0"/>
                <a:cs typeface="Arial" panose="020B0604020202020204" pitchFamily="34" charset="0"/>
              </a:rPr>
              <a:t>Daycare</a:t>
            </a:r>
            <a:r>
              <a:rPr lang="en-GB" altLang="en-US" dirty="0" smtClean="0">
                <a:latin typeface="Arial" panose="020B0604020202020204" pitchFamily="34" charset="0"/>
                <a:cs typeface="Arial" panose="020B0604020202020204" pitchFamily="34" charset="0"/>
              </a:rPr>
              <a:t> Trust found that childcare costs were nearly a quarter of an average household income.</a:t>
            </a:r>
          </a:p>
          <a:p>
            <a:pPr marL="0" indent="0" eaLnBrk="1" hangingPunct="1">
              <a:buNone/>
            </a:pPr>
            <a:endParaRPr lang="en-GB" altLang="en-US" dirty="0" smtClean="0">
              <a:latin typeface="Arial" panose="020B0604020202020204" pitchFamily="34" charset="0"/>
              <a:cs typeface="Arial" panose="020B0604020202020204" pitchFamily="34" charset="0"/>
            </a:endParaRPr>
          </a:p>
          <a:p>
            <a:pPr eaLnBrk="1" hangingPunct="1"/>
            <a:r>
              <a:rPr lang="en-GB" altLang="en-US" dirty="0" smtClean="0">
                <a:latin typeface="Arial" panose="020B0604020202020204" pitchFamily="34" charset="0"/>
                <a:cs typeface="Arial" panose="020B0604020202020204" pitchFamily="34" charset="0"/>
              </a:rPr>
              <a:t>Bills going up due to </a:t>
            </a:r>
            <a:r>
              <a:rPr lang="en-GB" altLang="en-US" dirty="0" smtClean="0">
                <a:solidFill>
                  <a:srgbClr val="FF0000"/>
                </a:solidFill>
                <a:latin typeface="Arial" panose="020B0604020202020204" pitchFamily="34" charset="0"/>
                <a:cs typeface="Arial" panose="020B0604020202020204" pitchFamily="34" charset="0"/>
              </a:rPr>
              <a:t>cost of living </a:t>
            </a:r>
            <a:r>
              <a:rPr lang="en-GB" altLang="en-US" dirty="0" smtClean="0">
                <a:latin typeface="Arial" panose="020B0604020202020204" pitchFamily="34" charset="0"/>
                <a:cs typeface="Arial" panose="020B0604020202020204" pitchFamily="34" charset="0"/>
              </a:rPr>
              <a:t>rising.</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smtClean="0">
                <a:latin typeface="Arial" panose="020B0604020202020204" pitchFamily="34" charset="0"/>
                <a:cs typeface="Arial" panose="020B0604020202020204" pitchFamily="34" charset="0"/>
              </a:rPr>
              <a:t>Extended responsibility for “ adult” children </a:t>
            </a:r>
            <a:r>
              <a:rPr lang="en-GB" altLang="en-US" dirty="0" err="1" smtClean="0">
                <a:latin typeface="Arial" panose="020B0604020202020204" pitchFamily="34" charset="0"/>
                <a:cs typeface="Arial" panose="020B0604020202020204" pitchFamily="34" charset="0"/>
              </a:rPr>
              <a:t>e.g</a:t>
            </a:r>
            <a:r>
              <a:rPr lang="en-GB" altLang="en-US" dirty="0" smtClean="0">
                <a:latin typeface="Arial" panose="020B0604020202020204" pitchFamily="34" charset="0"/>
                <a:cs typeface="Arial" panose="020B0604020202020204" pitchFamily="34" charset="0"/>
              </a:rPr>
              <a:t> </a:t>
            </a:r>
            <a:r>
              <a:rPr lang="en-GB" altLang="en-US" dirty="0" err="1" smtClean="0">
                <a:latin typeface="Arial" panose="020B0604020202020204" pitchFamily="34" charset="0"/>
                <a:cs typeface="Arial" panose="020B0604020202020204" pitchFamily="34" charset="0"/>
              </a:rPr>
              <a:t>Uni</a:t>
            </a:r>
            <a:r>
              <a:rPr lang="en-GB" altLang="en-US" dirty="0" smtClean="0">
                <a:latin typeface="Arial" panose="020B0604020202020204" pitchFamily="34" charset="0"/>
                <a:cs typeface="Arial" panose="020B0604020202020204" pitchFamily="34" charset="0"/>
              </a:rPr>
              <a:t> fees, children living at home for longer </a:t>
            </a:r>
          </a:p>
          <a:p>
            <a:pPr eaLnBrk="1" hangingPunct="1"/>
            <a:endParaRPr lang="en-GB"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746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TECHNOLOGICAL</a:t>
            </a:r>
            <a:endParaRPr lang="en-GB" dirty="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78111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116688" y="2640169"/>
            <a:ext cx="2884867" cy="16613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INFLUENCE OF TECHNOLOGY</a:t>
            </a:r>
            <a:endParaRPr lang="en-GB" b="1" dirty="0"/>
          </a:p>
        </p:txBody>
      </p:sp>
      <p:sp>
        <p:nvSpPr>
          <p:cNvPr id="3" name="Title 2"/>
          <p:cNvSpPr>
            <a:spLocks noGrp="1"/>
          </p:cNvSpPr>
          <p:nvPr>
            <p:ph type="title"/>
          </p:nvPr>
        </p:nvSpPr>
        <p:spPr>
          <a:xfrm>
            <a:off x="797119" y="788564"/>
            <a:ext cx="7524003" cy="970450"/>
          </a:xfrm>
        </p:spPr>
        <p:txBody>
          <a:bodyPr>
            <a:normAutofit fontScale="90000"/>
          </a:bodyPr>
          <a:lstStyle/>
          <a:p>
            <a:r>
              <a:rPr lang="en-GB" dirty="0" smtClean="0"/>
              <a:t>How have changes in technology impacted upon the family?</a:t>
            </a:r>
            <a:endParaRPr lang="en-GB" dirty="0"/>
          </a:p>
        </p:txBody>
      </p:sp>
    </p:spTree>
    <p:extLst>
      <p:ext uri="{BB962C8B-B14F-4D97-AF65-F5344CB8AC3E}">
        <p14:creationId xmlns:p14="http://schemas.microsoft.com/office/powerpoint/2010/main" val="1779322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1520" y="447675"/>
            <a:ext cx="7524750" cy="969963"/>
          </a:xfrm>
        </p:spPr>
        <p:txBody>
          <a:bodyPr/>
          <a:lstStyle/>
          <a:p>
            <a:r>
              <a:rPr lang="en-GB" dirty="0" smtClean="0"/>
              <a:t>Technological changes </a:t>
            </a:r>
            <a:endParaRPr lang="en-GB" dirty="0"/>
          </a:p>
        </p:txBody>
      </p:sp>
      <p:sp>
        <p:nvSpPr>
          <p:cNvPr id="3" name="Content Placeholder 2"/>
          <p:cNvSpPr>
            <a:spLocks noGrp="1"/>
          </p:cNvSpPr>
          <p:nvPr>
            <p:ph idx="4294967295"/>
          </p:nvPr>
        </p:nvSpPr>
        <p:spPr>
          <a:xfrm>
            <a:off x="853440" y="2575687"/>
            <a:ext cx="7524750" cy="3636963"/>
          </a:xfrm>
        </p:spPr>
        <p:txBody>
          <a:bodyPr>
            <a:noAutofit/>
          </a:bodyPr>
          <a:lstStyle/>
          <a:p>
            <a:pPr marL="0" indent="0">
              <a:buNone/>
            </a:pPr>
            <a:r>
              <a:rPr lang="en-GB" sz="1400" dirty="0" smtClean="0"/>
              <a:t>How has the development of </a:t>
            </a:r>
            <a:r>
              <a:rPr lang="en-GB" sz="1400" dirty="0" smtClean="0">
                <a:solidFill>
                  <a:srgbClr val="FF0000"/>
                </a:solidFill>
              </a:rPr>
              <a:t>contraception</a:t>
            </a:r>
            <a:r>
              <a:rPr lang="en-GB" sz="1400" dirty="0" smtClean="0"/>
              <a:t> influenced the family? </a:t>
            </a:r>
          </a:p>
          <a:p>
            <a:pPr>
              <a:buFont typeface="Arial" panose="020B0604020202020204" pitchFamily="34" charset="0"/>
              <a:buChar char="•"/>
            </a:pPr>
            <a:r>
              <a:rPr lang="en-GB" sz="1400" dirty="0" smtClean="0"/>
              <a:t>Family Size</a:t>
            </a:r>
          </a:p>
          <a:p>
            <a:pPr>
              <a:buFont typeface="Arial" panose="020B0604020202020204" pitchFamily="34" charset="0"/>
              <a:buChar char="•"/>
            </a:pPr>
            <a:r>
              <a:rPr lang="en-GB" sz="1400" dirty="0" smtClean="0"/>
              <a:t>Control over how many children</a:t>
            </a:r>
          </a:p>
          <a:p>
            <a:pPr>
              <a:buFont typeface="Arial" panose="020B0604020202020204" pitchFamily="34" charset="0"/>
              <a:buChar char="•"/>
            </a:pPr>
            <a:r>
              <a:rPr lang="en-GB" sz="1400" dirty="0" smtClean="0"/>
              <a:t>More child centred families</a:t>
            </a:r>
          </a:p>
          <a:p>
            <a:pPr>
              <a:buFont typeface="Arial" panose="020B0604020202020204" pitchFamily="34" charset="0"/>
              <a:buChar char="•"/>
            </a:pPr>
            <a:r>
              <a:rPr lang="en-GB" sz="1400" dirty="0" smtClean="0"/>
              <a:t>More disposable income </a:t>
            </a:r>
          </a:p>
          <a:p>
            <a:pPr marL="0" indent="0">
              <a:buNone/>
            </a:pPr>
            <a:endParaRPr lang="en-GB" sz="1400" dirty="0" smtClean="0"/>
          </a:p>
          <a:p>
            <a:pPr marL="0" indent="0">
              <a:buNone/>
            </a:pPr>
            <a:r>
              <a:rPr lang="en-GB" sz="1400" dirty="0" smtClean="0"/>
              <a:t>How has the technological development of </a:t>
            </a:r>
            <a:r>
              <a:rPr lang="en-GB" sz="1400" dirty="0" smtClean="0">
                <a:solidFill>
                  <a:srgbClr val="FF0000"/>
                </a:solidFill>
              </a:rPr>
              <a:t>IVF</a:t>
            </a:r>
            <a:r>
              <a:rPr lang="en-GB" sz="1400" dirty="0" smtClean="0"/>
              <a:t> changed the family?</a:t>
            </a:r>
          </a:p>
          <a:p>
            <a:pPr>
              <a:buFont typeface="Arial" panose="020B0604020202020204" pitchFamily="34" charset="0"/>
              <a:buChar char="•"/>
            </a:pPr>
            <a:r>
              <a:rPr lang="en-GB" sz="1400" dirty="0" smtClean="0"/>
              <a:t>Couple who wouldn’t be able to conceive naturally now can</a:t>
            </a:r>
          </a:p>
          <a:p>
            <a:pPr>
              <a:buFont typeface="Arial" panose="020B0604020202020204" pitchFamily="34" charset="0"/>
              <a:buChar char="•"/>
            </a:pPr>
            <a:r>
              <a:rPr lang="en-GB" sz="1400" dirty="0" smtClean="0"/>
              <a:t>More Gay couples with children</a:t>
            </a:r>
          </a:p>
          <a:p>
            <a:pPr>
              <a:buFont typeface="Arial" panose="020B0604020202020204" pitchFamily="34" charset="0"/>
              <a:buChar char="•"/>
            </a:pPr>
            <a:r>
              <a:rPr lang="en-GB" sz="1400" dirty="0" smtClean="0"/>
              <a:t>More Multiply births ( twins and triplets) </a:t>
            </a:r>
          </a:p>
          <a:p>
            <a:pPr marL="0" indent="0">
              <a:buNone/>
            </a:pPr>
            <a:endParaRPr lang="en-GB" sz="1400" dirty="0" smtClean="0"/>
          </a:p>
          <a:p>
            <a:pPr marL="0" indent="0">
              <a:buNone/>
            </a:pPr>
            <a:r>
              <a:rPr lang="en-GB" sz="1400" dirty="0" smtClean="0"/>
              <a:t>How has the technological development of </a:t>
            </a:r>
            <a:r>
              <a:rPr lang="en-GB" sz="1400" dirty="0" smtClean="0">
                <a:solidFill>
                  <a:srgbClr val="FF0000"/>
                </a:solidFill>
              </a:rPr>
              <a:t>Abortion</a:t>
            </a:r>
            <a:r>
              <a:rPr lang="en-GB" sz="1400" dirty="0" smtClean="0"/>
              <a:t> changed the family?</a:t>
            </a:r>
          </a:p>
          <a:p>
            <a:pPr>
              <a:buFont typeface="Arial" panose="020B0604020202020204" pitchFamily="34" charset="0"/>
              <a:buChar char="•"/>
            </a:pPr>
            <a:r>
              <a:rPr lang="en-GB" sz="1400" dirty="0" smtClean="0"/>
              <a:t>Smaller family sizes</a:t>
            </a:r>
          </a:p>
          <a:p>
            <a:pPr>
              <a:buFont typeface="Arial" panose="020B0604020202020204" pitchFamily="34" charset="0"/>
              <a:buChar char="•"/>
            </a:pPr>
            <a:r>
              <a:rPr lang="en-GB" sz="1400" dirty="0" smtClean="0"/>
              <a:t>Women have more choice about when/ if they start a family </a:t>
            </a:r>
          </a:p>
          <a:p>
            <a:pPr marL="0" indent="0">
              <a:buNone/>
            </a:pPr>
            <a:endParaRPr lang="en-GB" sz="1400" dirty="0" smtClean="0">
              <a:solidFill>
                <a:srgbClr val="FF0000"/>
              </a:solidFill>
            </a:endParaRPr>
          </a:p>
          <a:p>
            <a:pPr>
              <a:buFontTx/>
              <a:buChar char="-"/>
            </a:pPr>
            <a:endParaRPr lang="en-GB" sz="1400" dirty="0"/>
          </a:p>
        </p:txBody>
      </p:sp>
    </p:spTree>
    <p:extLst>
      <p:ext uri="{BB962C8B-B14F-4D97-AF65-F5344CB8AC3E}">
        <p14:creationId xmlns:p14="http://schemas.microsoft.com/office/powerpoint/2010/main" val="1475157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r>
              <a:rPr lang="en-GB" sz="2400" dirty="0" smtClean="0"/>
              <a:t>What is the impact of the LIST factors on the patterns/changes in the family on p.9-10. You may need to do some more research using p.211-223, p.199-201 of Webb</a:t>
            </a:r>
            <a:endParaRPr lang="en-GB" sz="2400" dirty="0"/>
          </a:p>
        </p:txBody>
      </p:sp>
    </p:spTree>
    <p:extLst>
      <p:ext uri="{BB962C8B-B14F-4D97-AF65-F5344CB8AC3E}">
        <p14:creationId xmlns:p14="http://schemas.microsoft.com/office/powerpoint/2010/main" val="3223025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Demographic change</a:t>
            </a:r>
            <a:endParaRPr lang="en-GB" dirty="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02033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1"/>
                </a:solidFill>
              </a:rPr>
              <a:t>Demographics</a:t>
            </a:r>
            <a:endParaRPr lang="en-GB" dirty="0">
              <a:solidFill>
                <a:schemeClr val="tx1"/>
              </a:solidFill>
            </a:endParaRPr>
          </a:p>
        </p:txBody>
      </p:sp>
      <p:sp>
        <p:nvSpPr>
          <p:cNvPr id="3" name="Content Placeholder 2"/>
          <p:cNvSpPr>
            <a:spLocks noGrp="1"/>
          </p:cNvSpPr>
          <p:nvPr>
            <p:ph idx="1"/>
          </p:nvPr>
        </p:nvSpPr>
        <p:spPr/>
        <p:txBody>
          <a:bodyPr>
            <a:normAutofit lnSpcReduction="10000"/>
          </a:bodyPr>
          <a:lstStyle/>
          <a:p>
            <a:pPr eaLnBrk="1" hangingPunct="1"/>
            <a:r>
              <a:rPr lang="en-GB" altLang="en-US" sz="2800" dirty="0" smtClean="0">
                <a:latin typeface="Arial" panose="020B0604020202020204" pitchFamily="34" charset="0"/>
                <a:cs typeface="Arial" panose="020B0604020202020204" pitchFamily="34" charset="0"/>
              </a:rPr>
              <a:t>Demographics are the statistical data about a population e.g. age, life expectancy, income, level of education, number of families etc.</a:t>
            </a:r>
          </a:p>
          <a:p>
            <a:pPr eaLnBrk="1" hangingPunct="1"/>
            <a:r>
              <a:rPr lang="en-GB" altLang="en-US" sz="2800" dirty="0" smtClean="0">
                <a:latin typeface="Arial" panose="020B0604020202020204" pitchFamily="34" charset="0"/>
                <a:cs typeface="Arial" panose="020B0604020202020204" pitchFamily="34" charset="0"/>
              </a:rPr>
              <a:t>Some examples of demographics linked to the family- there has been a decline in the size of the average family from 3.1 people in 1961 to 2.4 in 2006. </a:t>
            </a:r>
          </a:p>
        </p:txBody>
      </p:sp>
    </p:spTree>
    <p:extLst>
      <p:ext uri="{BB962C8B-B14F-4D97-AF65-F5344CB8AC3E}">
        <p14:creationId xmlns:p14="http://schemas.microsoft.com/office/powerpoint/2010/main" val="320972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need to know</a:t>
            </a:r>
            <a:endParaRPr lang="en-GB" dirty="0"/>
          </a:p>
        </p:txBody>
      </p:sp>
      <p:sp>
        <p:nvSpPr>
          <p:cNvPr id="3" name="Content Placeholder 2"/>
          <p:cNvSpPr>
            <a:spLocks noGrp="1"/>
          </p:cNvSpPr>
          <p:nvPr>
            <p:ph idx="1"/>
          </p:nvPr>
        </p:nvSpPr>
        <p:spPr>
          <a:xfrm>
            <a:off x="809996" y="2274396"/>
            <a:ext cx="7524003" cy="4324817"/>
          </a:xfrm>
        </p:spPr>
        <p:txBody>
          <a:bodyPr>
            <a:normAutofit/>
          </a:bodyPr>
          <a:lstStyle/>
          <a:p>
            <a:pPr marL="0" indent="0">
              <a:lnSpc>
                <a:spcPct val="115000"/>
              </a:lnSpc>
              <a:spcAft>
                <a:spcPts val="0"/>
              </a:spcAft>
              <a:buNone/>
            </a:pPr>
            <a:r>
              <a:rPr lang="en-GB" b="1" dirty="0" smtClean="0">
                <a:latin typeface="Arial" panose="020B0604020202020204" pitchFamily="34" charset="0"/>
                <a:ea typeface="Times New Roman" panose="02020603050405020304" pitchFamily="18" charset="0"/>
              </a:rPr>
              <a:t>Outline </a:t>
            </a:r>
            <a:r>
              <a:rPr lang="en-GB" b="1" dirty="0">
                <a:latin typeface="Arial" panose="020B0604020202020204" pitchFamily="34" charset="0"/>
                <a:ea typeface="Times New Roman" panose="02020603050405020304" pitchFamily="18" charset="0"/>
              </a:rPr>
              <a:t>and explain the following concepts:</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b="1" dirty="0">
                <a:latin typeface="Arial" panose="020B0604020202020204" pitchFamily="34" charset="0"/>
                <a:ea typeface="Times New Roman" panose="02020603050405020304" pitchFamily="18" charset="0"/>
              </a:rPr>
              <a:t>- Net migration</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b="1" dirty="0">
                <a:latin typeface="Arial" panose="020B0604020202020204" pitchFamily="34" charset="0"/>
                <a:ea typeface="Times New Roman" panose="02020603050405020304" pitchFamily="18" charset="0"/>
              </a:rPr>
              <a:t>- Infant mortality rate</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b="1" dirty="0">
                <a:latin typeface="Arial" panose="020B0604020202020204" pitchFamily="34" charset="0"/>
                <a:ea typeface="Times New Roman" panose="02020603050405020304" pitchFamily="18" charset="0"/>
              </a:rPr>
              <a:t>- Fertility rate</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b="1" dirty="0">
                <a:latin typeface="Arial" panose="020B0604020202020204" pitchFamily="34" charset="0"/>
                <a:ea typeface="Times New Roman" panose="02020603050405020304" pitchFamily="18" charset="0"/>
              </a:rPr>
              <a:t>- Birth rate</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b="1" dirty="0">
                <a:latin typeface="Arial" panose="020B0604020202020204" pitchFamily="34" charset="0"/>
                <a:ea typeface="Times New Roman" panose="02020603050405020304" pitchFamily="18" charset="0"/>
              </a:rPr>
              <a:t>- Death rate (mortality rate</a:t>
            </a:r>
            <a:r>
              <a:rPr lang="en-GB" b="1" dirty="0" smtClean="0">
                <a:latin typeface="Arial" panose="020B0604020202020204" pitchFamily="34" charset="0"/>
                <a:ea typeface="Times New Roman" panose="02020603050405020304" pitchFamily="18" charset="0"/>
              </a:rPr>
              <a:t>)</a:t>
            </a:r>
          </a:p>
          <a:p>
            <a:pPr>
              <a:lnSpc>
                <a:spcPct val="115000"/>
              </a:lnSpc>
              <a:spcAft>
                <a:spcPts val="0"/>
              </a:spcAft>
            </a:pPr>
            <a:endParaRPr lang="en-GB" b="1" dirty="0">
              <a:latin typeface="Arial" panose="020B0604020202020204" pitchFamily="34" charset="0"/>
              <a:ea typeface="Times New Roman" panose="02020603050405020304" pitchFamily="18" charset="0"/>
            </a:endParaRPr>
          </a:p>
          <a:p>
            <a:pPr>
              <a:lnSpc>
                <a:spcPct val="115000"/>
              </a:lnSpc>
              <a:spcAft>
                <a:spcPts val="0"/>
              </a:spcAft>
            </a:pPr>
            <a:r>
              <a:rPr lang="en-GB" b="1" dirty="0" smtClean="0">
                <a:latin typeface="Arial" panose="020B0604020202020204" pitchFamily="34" charset="0"/>
                <a:ea typeface="Times New Roman" panose="02020603050405020304" pitchFamily="18" charset="0"/>
              </a:rPr>
              <a:t>Use the notes at the end of your booklet to complete p.11 (definitions) and p.12 (statistics)</a:t>
            </a:r>
          </a:p>
          <a:p>
            <a:pPr>
              <a:lnSpc>
                <a:spcPct val="115000"/>
              </a:lnSpc>
              <a:spcAft>
                <a:spcPts val="0"/>
              </a:spcAft>
            </a:pPr>
            <a:r>
              <a:rPr lang="en-GB" b="1" dirty="0" smtClean="0">
                <a:latin typeface="Arial" panose="020B0604020202020204" pitchFamily="34" charset="0"/>
                <a:ea typeface="Times New Roman" panose="02020603050405020304" pitchFamily="18" charset="0"/>
              </a:rPr>
              <a:t>Then explain what the reasons are for these trends (use the LIST factors) and offer an explanation of the impact this has had on the British family p.13 of your booklet.</a:t>
            </a:r>
            <a:endParaRPr lang="en-GB" dirty="0">
              <a:latin typeface="Times New Roman" panose="02020603050405020304" pitchFamily="18" charset="0"/>
              <a:ea typeface="Times New Roman" panose="02020603050405020304" pitchFamily="18"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660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ageing population</a:t>
            </a:r>
            <a:endParaRPr lang="en-GB" dirty="0"/>
          </a:p>
        </p:txBody>
      </p:sp>
      <p:sp>
        <p:nvSpPr>
          <p:cNvPr id="3" name="Content Placeholder 2"/>
          <p:cNvSpPr>
            <a:spLocks noGrp="1"/>
          </p:cNvSpPr>
          <p:nvPr>
            <p:ph idx="1"/>
          </p:nvPr>
        </p:nvSpPr>
        <p:spPr>
          <a:xfrm>
            <a:off x="712461" y="2746543"/>
            <a:ext cx="7524003" cy="3636510"/>
          </a:xfrm>
        </p:spPr>
        <p:txBody>
          <a:bodyPr>
            <a:noAutofit/>
          </a:bodyPr>
          <a:lstStyle/>
          <a:p>
            <a:r>
              <a:rPr lang="en-GB" sz="1600" dirty="0" smtClean="0"/>
              <a:t>The </a:t>
            </a:r>
            <a:r>
              <a:rPr lang="en-GB" sz="1600" dirty="0"/>
              <a:t>average age of the population is getting higher, with a greater proportion of the population over retirement age and a smaller proportion of young people e.g. it is projected by 2041 there will be as many 78 year olds as five year olds. </a:t>
            </a:r>
            <a:endParaRPr lang="en-GB" sz="1600" dirty="0" smtClean="0"/>
          </a:p>
          <a:p>
            <a:r>
              <a:rPr lang="en-GB" sz="1600" dirty="0" smtClean="0"/>
              <a:t>The </a:t>
            </a:r>
            <a:r>
              <a:rPr lang="en-GB" sz="1600" b="1" dirty="0">
                <a:solidFill>
                  <a:srgbClr val="92D050"/>
                </a:solidFill>
              </a:rPr>
              <a:t>dependency ratio </a:t>
            </a:r>
            <a:r>
              <a:rPr lang="en-GB" sz="1600" dirty="0"/>
              <a:t>will increase with the rise in the number of retired people and decrease of younger people. In 2015 there were 3.2 people for every pensioner; by 2033 this is expected to have fallen to 2.3. This is not to say all older people will be dependent, but are much more likely to require care and financial assistance (including pensions paid by current working people’s taxes) than working age people. </a:t>
            </a:r>
            <a:endParaRPr lang="en-GB" sz="1600" dirty="0" smtClean="0"/>
          </a:p>
          <a:p>
            <a:r>
              <a:rPr lang="en-GB" sz="1600" dirty="0" smtClean="0">
                <a:solidFill>
                  <a:srgbClr val="92D050"/>
                </a:solidFill>
              </a:rPr>
              <a:t>What impact will a growing dependency ratio have on our society?</a:t>
            </a:r>
            <a:endParaRPr lang="en-GB" sz="1600" dirty="0">
              <a:solidFill>
                <a:srgbClr val="92D050"/>
              </a:solidFill>
            </a:endParaRPr>
          </a:p>
          <a:p>
            <a:r>
              <a:rPr lang="en-GB" sz="1600" dirty="0" smtClean="0"/>
              <a:t>Other </a:t>
            </a:r>
            <a:r>
              <a:rPr lang="en-GB" sz="1600" dirty="0"/>
              <a:t>impacts have been the creation of a </a:t>
            </a:r>
            <a:r>
              <a:rPr lang="en-GB" sz="1600" b="1" dirty="0">
                <a:solidFill>
                  <a:srgbClr val="92D050"/>
                </a:solidFill>
              </a:rPr>
              <a:t>Sandwich Generation</a:t>
            </a:r>
            <a:r>
              <a:rPr lang="en-GB" sz="1600" dirty="0"/>
              <a:t>. Grundy and </a:t>
            </a:r>
            <a:r>
              <a:rPr lang="en-GB" sz="1600" dirty="0" err="1"/>
              <a:t>Henretta</a:t>
            </a:r>
            <a:r>
              <a:rPr lang="en-GB" sz="1600" dirty="0"/>
              <a:t> argued that middle aged women now face the pressures of looking after elderly parents and their teenage children or grandchildren.</a:t>
            </a:r>
          </a:p>
          <a:p>
            <a:endParaRPr lang="en-GB" sz="1600" dirty="0"/>
          </a:p>
        </p:txBody>
      </p:sp>
    </p:spTree>
    <p:extLst>
      <p:ext uri="{BB962C8B-B14F-4D97-AF65-F5344CB8AC3E}">
        <p14:creationId xmlns:p14="http://schemas.microsoft.com/office/powerpoint/2010/main" val="155822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LEGAL: Changes in the law and government policy</a:t>
            </a:r>
            <a:endParaRPr lang="en-GB" dirty="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84834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ageing population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3684765"/>
              </p:ext>
            </p:extLst>
          </p:nvPr>
        </p:nvGraphicFramePr>
        <p:xfrm>
          <a:off x="975360" y="2568797"/>
          <a:ext cx="7266432" cy="3855720"/>
        </p:xfrm>
        <a:graphic>
          <a:graphicData uri="http://schemas.openxmlformats.org/drawingml/2006/table">
            <a:tbl>
              <a:tblPr firstRow="1" firstCol="1" bandRow="1">
                <a:tableStyleId>{5C22544A-7EE6-4342-B048-85BDC9FD1C3A}</a:tableStyleId>
              </a:tblPr>
              <a:tblGrid>
                <a:gridCol w="3632842">
                  <a:extLst>
                    <a:ext uri="{9D8B030D-6E8A-4147-A177-3AD203B41FA5}">
                      <a16:colId xmlns:a16="http://schemas.microsoft.com/office/drawing/2014/main" val="1582776801"/>
                    </a:ext>
                  </a:extLst>
                </a:gridCol>
                <a:gridCol w="3633590">
                  <a:extLst>
                    <a:ext uri="{9D8B030D-6E8A-4147-A177-3AD203B41FA5}">
                      <a16:colId xmlns:a16="http://schemas.microsoft.com/office/drawing/2014/main" val="3755740441"/>
                    </a:ext>
                  </a:extLst>
                </a:gridCol>
              </a:tblGrid>
              <a:tr h="0">
                <a:tc>
                  <a:txBody>
                    <a:bodyPr/>
                    <a:lstStyle/>
                    <a:p>
                      <a:pPr algn="ctr">
                        <a:lnSpc>
                          <a:spcPct val="115000"/>
                        </a:lnSpc>
                        <a:spcAft>
                          <a:spcPts val="0"/>
                        </a:spcAft>
                      </a:pPr>
                      <a:r>
                        <a:rPr lang="en-GB" sz="1600" kern="1200" dirty="0">
                          <a:effectLst/>
                        </a:rPr>
                        <a:t>Positive impact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kern="1200" dirty="0">
                          <a:effectLst/>
                        </a:rPr>
                        <a:t>Negative impact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1620966"/>
                  </a:ext>
                </a:extLst>
              </a:tr>
              <a:tr h="0">
                <a:tc>
                  <a:txBody>
                    <a:bodyPr/>
                    <a:lstStyle/>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kern="1200" dirty="0" smtClean="0">
                        <a:effectLst/>
                      </a:endParaRPr>
                    </a:p>
                    <a:p>
                      <a:pPr>
                        <a:lnSpc>
                          <a:spcPct val="115000"/>
                        </a:lnSpc>
                        <a:spcAft>
                          <a:spcPts val="0"/>
                        </a:spcAft>
                      </a:pPr>
                      <a:endParaRPr lang="en-GB" sz="1200" kern="1200" dirty="0" smtClean="0">
                        <a:effectLst/>
                      </a:endParaRPr>
                    </a:p>
                    <a:p>
                      <a:pPr>
                        <a:lnSpc>
                          <a:spcPct val="115000"/>
                        </a:lnSpc>
                        <a:spcAft>
                          <a:spcPts val="0"/>
                        </a:spcAft>
                      </a:pPr>
                      <a:endParaRPr lang="en-GB" sz="1200" kern="1200" dirty="0" smtClean="0">
                        <a:effectLst/>
                      </a:endParaRPr>
                    </a:p>
                    <a:p>
                      <a:pPr>
                        <a:lnSpc>
                          <a:spcPct val="115000"/>
                        </a:lnSpc>
                        <a:spcAft>
                          <a:spcPts val="0"/>
                        </a:spcAft>
                      </a:pPr>
                      <a:endParaRPr lang="en-GB" sz="1200" kern="1200" dirty="0" smtClean="0">
                        <a:effectLst/>
                      </a:endParaRPr>
                    </a:p>
                    <a:p>
                      <a:pPr>
                        <a:lnSpc>
                          <a:spcPct val="115000"/>
                        </a:lnSpc>
                        <a:spcAft>
                          <a:spcPts val="0"/>
                        </a:spcAft>
                      </a:pP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endParaRPr>
                    </a:p>
                    <a:p>
                      <a:pPr>
                        <a:lnSpc>
                          <a:spcPct val="115000"/>
                        </a:lnSpc>
                        <a:spcAft>
                          <a:spcPts val="0"/>
                        </a:spcAft>
                      </a:pPr>
                      <a:r>
                        <a:rPr lang="en-GB" sz="1200" kern="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kern="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9428277"/>
                  </a:ext>
                </a:extLst>
              </a:tr>
            </a:tbl>
          </a:graphicData>
        </a:graphic>
      </p:graphicFrame>
    </p:spTree>
    <p:extLst>
      <p:ext uri="{BB962C8B-B14F-4D97-AF65-F5344CB8AC3E}">
        <p14:creationId xmlns:p14="http://schemas.microsoft.com/office/powerpoint/2010/main" val="2291877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Migration</a:t>
            </a:r>
            <a:endParaRPr lang="en-GB" dirty="0"/>
          </a:p>
        </p:txBody>
      </p:sp>
      <p:sp>
        <p:nvSpPr>
          <p:cNvPr id="3" name="Content Placeholder 2"/>
          <p:cNvSpPr>
            <a:spLocks noGrp="1"/>
          </p:cNvSpPr>
          <p:nvPr>
            <p:ph idx="1"/>
          </p:nvPr>
        </p:nvSpPr>
        <p:spPr>
          <a:xfrm>
            <a:off x="809997" y="2405167"/>
            <a:ext cx="7524003" cy="3636510"/>
          </a:xfrm>
        </p:spPr>
        <p:txBody>
          <a:bodyPr>
            <a:normAutofit fontScale="92500" lnSpcReduction="20000"/>
          </a:bodyPr>
          <a:lstStyle/>
          <a:p>
            <a:pPr>
              <a:lnSpc>
                <a:spcPct val="115000"/>
              </a:lnSpc>
              <a:spcAft>
                <a:spcPts val="0"/>
              </a:spcAft>
            </a:pPr>
            <a:r>
              <a:rPr lang="en-GB" b="1" dirty="0">
                <a:solidFill>
                  <a:srgbClr val="92D050"/>
                </a:solidFill>
                <a:latin typeface="Arial" panose="020B0604020202020204" pitchFamily="34" charset="0"/>
                <a:ea typeface="Times New Roman" panose="02020603050405020304" pitchFamily="18" charset="0"/>
              </a:rPr>
              <a:t>Migration</a:t>
            </a:r>
            <a:r>
              <a:rPr lang="en-GB" dirty="0">
                <a:latin typeface="Arial" panose="020B0604020202020204" pitchFamily="34" charset="0"/>
                <a:ea typeface="Times New Roman" panose="02020603050405020304" pitchFamily="18" charset="0"/>
              </a:rPr>
              <a:t> refers to movement of people from place to place. This could be within a society or internationally. </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b="1" dirty="0">
                <a:solidFill>
                  <a:srgbClr val="92D050"/>
                </a:solidFill>
                <a:latin typeface="Arial" panose="020B0604020202020204" pitchFamily="34" charset="0"/>
                <a:ea typeface="Times New Roman" panose="02020603050405020304" pitchFamily="18" charset="0"/>
              </a:rPr>
              <a:t>Emigration</a:t>
            </a:r>
            <a:r>
              <a:rPr lang="en-GB" dirty="0">
                <a:latin typeface="Arial" panose="020B0604020202020204" pitchFamily="34" charset="0"/>
                <a:ea typeface="Times New Roman" panose="02020603050405020304" pitchFamily="18" charset="0"/>
              </a:rPr>
              <a:t> is when someone moves to another country and this new country becomes their destination of usual residence.</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b="1" dirty="0">
                <a:solidFill>
                  <a:srgbClr val="92D050"/>
                </a:solidFill>
                <a:latin typeface="Arial" panose="020B0604020202020204" pitchFamily="34" charset="0"/>
                <a:ea typeface="Times New Roman" panose="02020603050405020304" pitchFamily="18" charset="0"/>
              </a:rPr>
              <a:t>Immigration</a:t>
            </a:r>
            <a:r>
              <a:rPr lang="en-GB" dirty="0">
                <a:latin typeface="Arial" panose="020B0604020202020204" pitchFamily="34" charset="0"/>
                <a:ea typeface="Times New Roman" panose="02020603050405020304" pitchFamily="18" charset="0"/>
              </a:rPr>
              <a:t> is where someone enters another country and this new country becomes their destination of usual residence.</a:t>
            </a:r>
            <a:endParaRPr lang="en-GB" dirty="0">
              <a:latin typeface="Times New Roman" panose="02020603050405020304" pitchFamily="18" charset="0"/>
              <a:ea typeface="Times New Roman" panose="02020603050405020304" pitchFamily="18" charset="0"/>
            </a:endParaRPr>
          </a:p>
          <a:p>
            <a:pPr marL="0" indent="0">
              <a:lnSpc>
                <a:spcPct val="115000"/>
              </a:lnSpc>
              <a:spcAft>
                <a:spcPts val="0"/>
              </a:spcAft>
              <a:buNone/>
            </a:pP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dirty="0">
                <a:latin typeface="Arial" panose="020B0604020202020204" pitchFamily="34" charset="0"/>
                <a:ea typeface="Times New Roman" panose="02020603050405020304" pitchFamily="18" charset="0"/>
              </a:rPr>
              <a:t>Migration can occur because of push and pull </a:t>
            </a:r>
            <a:r>
              <a:rPr lang="en-GB" dirty="0" smtClean="0">
                <a:latin typeface="Arial" panose="020B0604020202020204" pitchFamily="34" charset="0"/>
                <a:ea typeface="Times New Roman" panose="02020603050405020304" pitchFamily="18" charset="0"/>
              </a:rPr>
              <a:t>factors.</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dirty="0">
                <a:latin typeface="Arial" panose="020B0604020202020204" pitchFamily="34" charset="0"/>
                <a:ea typeface="Times New Roman" panose="02020603050405020304" pitchFamily="18" charset="0"/>
              </a:rPr>
              <a:t>Pull factors include:</a:t>
            </a:r>
            <a:endParaRPr lang="en-GB" dirty="0">
              <a:latin typeface="Times New Roman" panose="02020603050405020304" pitchFamily="18" charset="0"/>
              <a:ea typeface="Times New Roman" panose="02020603050405020304" pitchFamily="18" charset="0"/>
            </a:endParaRPr>
          </a:p>
          <a:p>
            <a:pPr marL="0" indent="0">
              <a:lnSpc>
                <a:spcPct val="115000"/>
              </a:lnSpc>
              <a:spcAft>
                <a:spcPts val="0"/>
              </a:spcAft>
              <a:buNone/>
            </a:pPr>
            <a:r>
              <a:rPr lang="en-GB"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lnSpc>
                <a:spcPct val="115000"/>
              </a:lnSpc>
              <a:spcAft>
                <a:spcPts val="0"/>
              </a:spcAft>
            </a:pPr>
            <a:r>
              <a:rPr lang="en-GB" dirty="0">
                <a:latin typeface="Arial" panose="020B0604020202020204" pitchFamily="34" charset="0"/>
                <a:ea typeface="Times New Roman" panose="02020603050405020304" pitchFamily="18" charset="0"/>
              </a:rPr>
              <a:t>Push factors include:</a:t>
            </a:r>
            <a:endParaRPr lang="en-GB" dirty="0">
              <a:latin typeface="Times New Roman" panose="02020603050405020304" pitchFamily="18" charset="0"/>
              <a:ea typeface="Times New Roman" panose="02020603050405020304" pitchFamily="18" charset="0"/>
            </a:endParaRPr>
          </a:p>
          <a:p>
            <a:endParaRPr lang="en-GB" dirty="0"/>
          </a:p>
        </p:txBody>
      </p:sp>
      <p:pic>
        <p:nvPicPr>
          <p:cNvPr id="4" name="Picture 3"/>
          <p:cNvPicPr>
            <a:picLocks noChangeAspect="1"/>
          </p:cNvPicPr>
          <p:nvPr/>
        </p:nvPicPr>
        <p:blipFill>
          <a:blip r:embed="rId2"/>
          <a:stretch>
            <a:fillRect/>
          </a:stretch>
        </p:blipFill>
        <p:spPr>
          <a:xfrm>
            <a:off x="5622886" y="182880"/>
            <a:ext cx="3002953" cy="1961304"/>
          </a:xfrm>
          <a:prstGeom prst="rect">
            <a:avLst/>
          </a:prstGeom>
        </p:spPr>
      </p:pic>
    </p:spTree>
    <p:extLst>
      <p:ext uri="{BB962C8B-B14F-4D97-AF65-F5344CB8AC3E}">
        <p14:creationId xmlns:p14="http://schemas.microsoft.com/office/powerpoint/2010/main" val="4250333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trends</a:t>
            </a:r>
            <a:endParaRPr lang="en-GB" dirty="0"/>
          </a:p>
        </p:txBody>
      </p:sp>
      <p:sp>
        <p:nvSpPr>
          <p:cNvPr id="3" name="Content Placeholder 2"/>
          <p:cNvSpPr>
            <a:spLocks noGrp="1"/>
          </p:cNvSpPr>
          <p:nvPr>
            <p:ph idx="1"/>
          </p:nvPr>
        </p:nvSpPr>
        <p:spPr/>
        <p:txBody>
          <a:bodyPr/>
          <a:lstStyle/>
          <a:p>
            <a:r>
              <a:rPr lang="en-GB" dirty="0" smtClean="0"/>
              <a:t>There are a few other trends we need to consider, such as Living Apart Together, beanpole families, more people living on their own and more young people living with their parents. </a:t>
            </a:r>
          </a:p>
          <a:p>
            <a:r>
              <a:rPr lang="en-GB" dirty="0" smtClean="0"/>
              <a:t>On p.17-18 find some reasons/impacts of these other family trends </a:t>
            </a:r>
          </a:p>
          <a:p>
            <a:r>
              <a:rPr lang="en-GB" dirty="0" smtClean="0"/>
              <a:t>Living Apart Together, use p.218 Webb</a:t>
            </a:r>
          </a:p>
          <a:p>
            <a:r>
              <a:rPr lang="en-GB" dirty="0" smtClean="0"/>
              <a:t>People living on their own, use p.217 Webb</a:t>
            </a:r>
          </a:p>
          <a:p>
            <a:r>
              <a:rPr lang="en-GB" dirty="0" smtClean="0"/>
              <a:t>Young people living with their parents</a:t>
            </a:r>
          </a:p>
          <a:p>
            <a:r>
              <a:rPr lang="en-GB" dirty="0" smtClean="0"/>
              <a:t>Beanpole families p.222 </a:t>
            </a:r>
            <a:r>
              <a:rPr lang="en-GB" dirty="0" smtClean="0"/>
              <a:t>Webb</a:t>
            </a:r>
            <a:endParaRPr lang="en-GB" dirty="0"/>
          </a:p>
        </p:txBody>
      </p:sp>
      <p:pic>
        <p:nvPicPr>
          <p:cNvPr id="4" name="Picture 3"/>
          <p:cNvPicPr>
            <a:picLocks noChangeAspect="1"/>
          </p:cNvPicPr>
          <p:nvPr/>
        </p:nvPicPr>
        <p:blipFill>
          <a:blip r:embed="rId2"/>
          <a:stretch>
            <a:fillRect/>
          </a:stretch>
        </p:blipFill>
        <p:spPr>
          <a:xfrm>
            <a:off x="6214460" y="3915674"/>
            <a:ext cx="2540729" cy="2655814"/>
          </a:xfrm>
          <a:prstGeom prst="rect">
            <a:avLst/>
          </a:prstGeom>
        </p:spPr>
      </p:pic>
    </p:spTree>
    <p:extLst>
      <p:ext uri="{BB962C8B-B14F-4D97-AF65-F5344CB8AC3E}">
        <p14:creationId xmlns:p14="http://schemas.microsoft.com/office/powerpoint/2010/main" val="1559721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over of topics p.19-20</a:t>
            </a:r>
            <a:endParaRPr lang="en-GB" dirty="0"/>
          </a:p>
        </p:txBody>
      </p:sp>
      <p:sp>
        <p:nvSpPr>
          <p:cNvPr id="3" name="Content Placeholder 2"/>
          <p:cNvSpPr>
            <a:spLocks noGrp="1"/>
          </p:cNvSpPr>
          <p:nvPr>
            <p:ph idx="1"/>
          </p:nvPr>
        </p:nvSpPr>
        <p:spPr/>
        <p:txBody>
          <a:bodyPr>
            <a:normAutofit/>
          </a:bodyPr>
          <a:lstStyle/>
          <a:p>
            <a:r>
              <a:rPr lang="en-GB" sz="2000" dirty="0" smtClean="0"/>
              <a:t>Cross over of topics: AQA exam questions typically put together two separate parts of the course and ask you to bring material together from both</a:t>
            </a:r>
          </a:p>
          <a:p>
            <a:r>
              <a:rPr lang="en-GB" sz="2000" dirty="0" smtClean="0"/>
              <a:t>Using all of your knowledge of the sociology of the family. How might particular changes in the family affect others i.e. how does the changing nature of women’s roles impact the experience of childhood?</a:t>
            </a:r>
          </a:p>
          <a:p>
            <a:r>
              <a:rPr lang="en-GB" sz="2000" dirty="0" smtClean="0"/>
              <a:t>Split into groups and see how many you can get – which group can get the most?</a:t>
            </a:r>
            <a:endParaRPr lang="en-GB" sz="2000" dirty="0"/>
          </a:p>
        </p:txBody>
      </p:sp>
    </p:spTree>
    <p:extLst>
      <p:ext uri="{BB962C8B-B14F-4D97-AF65-F5344CB8AC3E}">
        <p14:creationId xmlns:p14="http://schemas.microsoft.com/office/powerpoint/2010/main" val="535585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Theories – how would they view family trends?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2457038"/>
              </p:ext>
            </p:extLst>
          </p:nvPr>
        </p:nvGraphicFramePr>
        <p:xfrm>
          <a:off x="365759" y="2222500"/>
          <a:ext cx="8400288" cy="4028440"/>
        </p:xfrm>
        <a:graphic>
          <a:graphicData uri="http://schemas.openxmlformats.org/drawingml/2006/table">
            <a:tbl>
              <a:tblPr firstRow="1" bandRow="1">
                <a:tableStyleId>{5C22544A-7EE6-4342-B048-85BDC9FD1C3A}</a:tableStyleId>
              </a:tblPr>
              <a:tblGrid>
                <a:gridCol w="2100072">
                  <a:extLst>
                    <a:ext uri="{9D8B030D-6E8A-4147-A177-3AD203B41FA5}">
                      <a16:colId xmlns:a16="http://schemas.microsoft.com/office/drawing/2014/main" val="1545894987"/>
                    </a:ext>
                  </a:extLst>
                </a:gridCol>
                <a:gridCol w="2100072">
                  <a:extLst>
                    <a:ext uri="{9D8B030D-6E8A-4147-A177-3AD203B41FA5}">
                      <a16:colId xmlns:a16="http://schemas.microsoft.com/office/drawing/2014/main" val="58972543"/>
                    </a:ext>
                  </a:extLst>
                </a:gridCol>
                <a:gridCol w="2100072">
                  <a:extLst>
                    <a:ext uri="{9D8B030D-6E8A-4147-A177-3AD203B41FA5}">
                      <a16:colId xmlns:a16="http://schemas.microsoft.com/office/drawing/2014/main" val="658819198"/>
                    </a:ext>
                  </a:extLst>
                </a:gridCol>
                <a:gridCol w="2100072">
                  <a:extLst>
                    <a:ext uri="{9D8B030D-6E8A-4147-A177-3AD203B41FA5}">
                      <a16:colId xmlns:a16="http://schemas.microsoft.com/office/drawing/2014/main" val="78946204"/>
                    </a:ext>
                  </a:extLst>
                </a:gridCol>
              </a:tblGrid>
              <a:tr h="370840">
                <a:tc>
                  <a:txBody>
                    <a:bodyPr/>
                    <a:lstStyle/>
                    <a:p>
                      <a:r>
                        <a:rPr lang="en-GB" dirty="0" smtClean="0"/>
                        <a:t>Functionalism</a:t>
                      </a:r>
                      <a:endParaRPr lang="en-GB" dirty="0"/>
                    </a:p>
                  </a:txBody>
                  <a:tcPr/>
                </a:tc>
                <a:tc>
                  <a:txBody>
                    <a:bodyPr/>
                    <a:lstStyle/>
                    <a:p>
                      <a:r>
                        <a:rPr lang="en-GB" dirty="0" smtClean="0"/>
                        <a:t>Marxism</a:t>
                      </a:r>
                      <a:endParaRPr lang="en-GB" dirty="0"/>
                    </a:p>
                  </a:txBody>
                  <a:tcPr/>
                </a:tc>
                <a:tc>
                  <a:txBody>
                    <a:bodyPr/>
                    <a:lstStyle/>
                    <a:p>
                      <a:r>
                        <a:rPr lang="en-GB" dirty="0" smtClean="0"/>
                        <a:t>Feminism</a:t>
                      </a:r>
                      <a:endParaRPr lang="en-GB" dirty="0"/>
                    </a:p>
                  </a:txBody>
                  <a:tcPr/>
                </a:tc>
                <a:tc>
                  <a:txBody>
                    <a:bodyPr/>
                    <a:lstStyle/>
                    <a:p>
                      <a:r>
                        <a:rPr lang="en-GB" dirty="0" smtClean="0"/>
                        <a:t>Postmodernism</a:t>
                      </a:r>
                      <a:endParaRPr lang="en-GB" dirty="0"/>
                    </a:p>
                  </a:txBody>
                  <a:tcPr/>
                </a:tc>
                <a:extLst>
                  <a:ext uri="{0D108BD9-81ED-4DB2-BD59-A6C34878D82A}">
                    <a16:rowId xmlns:a16="http://schemas.microsoft.com/office/drawing/2014/main" val="3818153113"/>
                  </a:ext>
                </a:extLst>
              </a:tr>
              <a:tr h="370840">
                <a:tc>
                  <a:txBody>
                    <a:bodyPr/>
                    <a:lstStyle/>
                    <a:p>
                      <a:r>
                        <a:rPr lang="en-GB" dirty="0" smtClean="0"/>
                        <a:t>Would be concerned</a:t>
                      </a:r>
                      <a:r>
                        <a:rPr lang="en-GB" baseline="0" dirty="0" smtClean="0"/>
                        <a:t> about the impact on the nuclear family, which they regard is the best family type to socialise children</a:t>
                      </a:r>
                      <a:endParaRPr lang="en-GB" dirty="0"/>
                    </a:p>
                  </a:txBody>
                  <a:tcPr/>
                </a:tc>
                <a:tc>
                  <a:txBody>
                    <a:bodyPr/>
                    <a:lstStyle/>
                    <a:p>
                      <a:r>
                        <a:rPr lang="en-GB" dirty="0" smtClean="0"/>
                        <a:t>May be concerned with the negative impact that some changes have</a:t>
                      </a:r>
                      <a:r>
                        <a:rPr lang="en-GB" baseline="0" dirty="0" smtClean="0"/>
                        <a:t> had on the economic position of some individuals e.g. lone parents</a:t>
                      </a:r>
                      <a:endParaRPr lang="en-GB" dirty="0"/>
                    </a:p>
                  </a:txBody>
                  <a:tcPr/>
                </a:tc>
                <a:tc>
                  <a:txBody>
                    <a:bodyPr/>
                    <a:lstStyle/>
                    <a:p>
                      <a:r>
                        <a:rPr lang="en-GB" dirty="0" smtClean="0"/>
                        <a:t>Liberal</a:t>
                      </a:r>
                      <a:r>
                        <a:rPr lang="en-GB" baseline="0" dirty="0" smtClean="0"/>
                        <a:t> feminists would regard many of the changes as a ‘march of progress. Whereas radical feminists would be wary of the impact some changes have had on women i.e. triple shift</a:t>
                      </a:r>
                      <a:endParaRPr lang="en-GB" dirty="0"/>
                    </a:p>
                  </a:txBody>
                  <a:tcPr/>
                </a:tc>
                <a:tc>
                  <a:txBody>
                    <a:bodyPr/>
                    <a:lstStyle/>
                    <a:p>
                      <a:r>
                        <a:rPr lang="en-GB" dirty="0" smtClean="0"/>
                        <a:t>Would</a:t>
                      </a:r>
                      <a:r>
                        <a:rPr lang="en-GB" baseline="0" dirty="0" smtClean="0"/>
                        <a:t> argue we now live in a society that is based more on choice and individualism. Changes in the family reflect this.</a:t>
                      </a:r>
                      <a:endParaRPr lang="en-GB" dirty="0"/>
                    </a:p>
                  </a:txBody>
                  <a:tcPr/>
                </a:tc>
                <a:extLst>
                  <a:ext uri="{0D108BD9-81ED-4DB2-BD59-A6C34878D82A}">
                    <a16:rowId xmlns:a16="http://schemas.microsoft.com/office/drawing/2014/main" val="2570945207"/>
                  </a:ext>
                </a:extLst>
              </a:tr>
            </a:tbl>
          </a:graphicData>
        </a:graphic>
      </p:graphicFrame>
    </p:spTree>
    <p:extLst>
      <p:ext uri="{BB962C8B-B14F-4D97-AF65-F5344CB8AC3E}">
        <p14:creationId xmlns:p14="http://schemas.microsoft.com/office/powerpoint/2010/main" val="138136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your knowledge </a:t>
            </a:r>
            <a:endParaRPr lang="en-GB" dirty="0"/>
          </a:p>
        </p:txBody>
      </p:sp>
      <p:sp>
        <p:nvSpPr>
          <p:cNvPr id="3" name="Content Placeholder 2"/>
          <p:cNvSpPr>
            <a:spLocks noGrp="1"/>
          </p:cNvSpPr>
          <p:nvPr>
            <p:ph idx="1"/>
          </p:nvPr>
        </p:nvSpPr>
        <p:spPr/>
        <p:txBody>
          <a:bodyPr/>
          <a:lstStyle/>
          <a:p>
            <a:pPr marL="0" indent="0">
              <a:buNone/>
            </a:pPr>
            <a:r>
              <a:rPr lang="en-GB" dirty="0" smtClean="0"/>
              <a:t>Complete the following 10 mark questions:</a:t>
            </a:r>
          </a:p>
          <a:p>
            <a:pPr marL="0" indent="0">
              <a:buNone/>
            </a:pPr>
            <a:endParaRPr lang="en-GB" dirty="0"/>
          </a:p>
          <a:p>
            <a:pPr marL="0" indent="0">
              <a:buNone/>
            </a:pPr>
            <a:r>
              <a:rPr lang="en-GB" dirty="0" smtClean="0"/>
              <a:t>Outline and explain two reasons for the changes in the size of  families and households in the last 50 years. (10)</a:t>
            </a:r>
          </a:p>
          <a:p>
            <a:pPr marL="0" indent="0">
              <a:buNone/>
            </a:pPr>
            <a:endParaRPr lang="en-GB" dirty="0"/>
          </a:p>
          <a:p>
            <a:pPr marL="0" indent="0">
              <a:buNone/>
            </a:pPr>
            <a:r>
              <a:rPr lang="en-GB" dirty="0" smtClean="0"/>
              <a:t>Outline and explain two ways in which changes in the law have affected women's family roles in the past 60 years. (10) </a:t>
            </a:r>
          </a:p>
          <a:p>
            <a:pPr marL="0" indent="0">
              <a:buNone/>
            </a:pPr>
            <a:endParaRPr lang="en-GB" dirty="0"/>
          </a:p>
          <a:p>
            <a:pPr marL="0" indent="0">
              <a:buNone/>
            </a:pPr>
            <a:r>
              <a:rPr lang="en-GB" dirty="0" smtClean="0"/>
              <a:t>30 </a:t>
            </a:r>
            <a:r>
              <a:rPr lang="en-GB" dirty="0" smtClean="0"/>
              <a:t>minutes to complete </a:t>
            </a:r>
            <a:endParaRPr lang="en-GB" dirty="0"/>
          </a:p>
        </p:txBody>
      </p:sp>
    </p:spTree>
    <p:extLst>
      <p:ext uri="{BB962C8B-B14F-4D97-AF65-F5344CB8AC3E}">
        <p14:creationId xmlns:p14="http://schemas.microsoft.com/office/powerpoint/2010/main" val="1285799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Family trends assessment – 20 mark essay </a:t>
            </a:r>
            <a:endParaRPr lang="en-GB" dirty="0"/>
          </a:p>
        </p:txBody>
      </p:sp>
      <p:sp>
        <p:nvSpPr>
          <p:cNvPr id="3" name="Content Placeholder 2"/>
          <p:cNvSpPr>
            <a:spLocks noGrp="1"/>
          </p:cNvSpPr>
          <p:nvPr>
            <p:ph idx="1"/>
          </p:nvPr>
        </p:nvSpPr>
        <p:spPr>
          <a:xfrm>
            <a:off x="365760" y="2661199"/>
            <a:ext cx="8778240" cy="3636510"/>
          </a:xfrm>
        </p:spPr>
        <p:txBody>
          <a:bodyPr>
            <a:noAutofit/>
          </a:bodyPr>
          <a:lstStyle/>
          <a:p>
            <a:r>
              <a:rPr lang="en-GB" b="1" dirty="0"/>
              <a:t>Item: </a:t>
            </a:r>
            <a:r>
              <a:rPr lang="en-GB" dirty="0"/>
              <a:t>There has been a significant increase in the number of divorces since 1970. One important factor behind the increase has been the changes in the law relating to divorce. However, legal changes alone may not be enough to explain the trend and sociologists have suggested a number of possible causes of a higher divorce rate. One of these is a decline in the influence of traditional norms and values about marriage that used to stigmatise divorce.</a:t>
            </a:r>
          </a:p>
          <a:p>
            <a:pPr marL="0" indent="0">
              <a:buNone/>
            </a:pPr>
            <a:endParaRPr lang="en-GB" b="1" dirty="0" smtClean="0"/>
          </a:p>
          <a:p>
            <a:pPr marL="0" indent="0">
              <a:buNone/>
            </a:pPr>
            <a:r>
              <a:rPr lang="en-GB" b="1" dirty="0" smtClean="0"/>
              <a:t>Evaluate </a:t>
            </a:r>
            <a:r>
              <a:rPr lang="en-GB" b="1" dirty="0"/>
              <a:t>the view that legal changes are the main reason for the increase in divorce over the past 40 years in the contemporary UK (20 </a:t>
            </a:r>
            <a:r>
              <a:rPr lang="en-GB" b="1" dirty="0" smtClean="0"/>
              <a:t>marks)</a:t>
            </a:r>
          </a:p>
          <a:p>
            <a:pPr marL="0" indent="0">
              <a:buNone/>
            </a:pPr>
            <a:endParaRPr lang="en-GB" b="1" dirty="0"/>
          </a:p>
          <a:p>
            <a:pPr marL="0" indent="0">
              <a:buNone/>
            </a:pPr>
            <a:r>
              <a:rPr lang="en-GB" b="1" dirty="0" smtClean="0"/>
              <a:t>Complete the essay plan – consider the theory you need to include- look at your theory booklets and handouts </a:t>
            </a:r>
          </a:p>
        </p:txBody>
      </p:sp>
    </p:spTree>
    <p:extLst>
      <p:ext uri="{BB962C8B-B14F-4D97-AF65-F5344CB8AC3E}">
        <p14:creationId xmlns:p14="http://schemas.microsoft.com/office/powerpoint/2010/main" val="413734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404813"/>
            <a:ext cx="7772400" cy="1143000"/>
          </a:xfrm>
        </p:spPr>
        <p:txBody>
          <a:bodyPr>
            <a:normAutofit fontScale="90000"/>
          </a:bodyPr>
          <a:lstStyle/>
          <a:p>
            <a:pPr marL="54864" algn="ctr" eaLnBrk="1" fontAlgn="auto" hangingPunct="1">
              <a:spcAft>
                <a:spcPts val="0"/>
              </a:spcAft>
              <a:defRPr/>
            </a:pPr>
            <a:r>
              <a:rPr lang="en-GB" dirty="0" smtClean="0">
                <a:solidFill>
                  <a:schemeClr val="tx1"/>
                </a:solidFill>
              </a:rPr>
              <a:t>Legal Factors – Expansion of the Welfare State System</a:t>
            </a:r>
          </a:p>
        </p:txBody>
      </p:sp>
      <p:pic>
        <p:nvPicPr>
          <p:cNvPr id="9219" name="Picture 7" descr="WELFARE%20STAT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t="6520" b="6647"/>
          <a:stretch>
            <a:fillRect/>
          </a:stretch>
        </p:blipFill>
        <p:spPr>
          <a:xfrm>
            <a:off x="395288" y="2349500"/>
            <a:ext cx="3395662" cy="2919413"/>
          </a:xfrm>
          <a:noFill/>
        </p:spPr>
      </p:pic>
      <p:sp>
        <p:nvSpPr>
          <p:cNvPr id="9220" name="Rectangle 4"/>
          <p:cNvSpPr>
            <a:spLocks noGrp="1" noChangeArrowheads="1"/>
          </p:cNvSpPr>
          <p:nvPr>
            <p:ph type="body" sz="half" idx="2"/>
          </p:nvPr>
        </p:nvSpPr>
        <p:spPr>
          <a:xfrm>
            <a:off x="4023360" y="1916113"/>
            <a:ext cx="4608576" cy="4683125"/>
          </a:xfrm>
        </p:spPr>
        <p:txBody>
          <a:bodyPr>
            <a:normAutofit fontScale="92500" lnSpcReduction="10000"/>
          </a:bodyPr>
          <a:lstStyle/>
          <a:p>
            <a:pPr eaLnBrk="1" hangingPunct="1">
              <a:lnSpc>
                <a:spcPct val="80000"/>
              </a:lnSpc>
            </a:pPr>
            <a:r>
              <a:rPr lang="en-GB" altLang="en-US" sz="2800" dirty="0" smtClean="0"/>
              <a:t>Since the 2</a:t>
            </a:r>
            <a:r>
              <a:rPr lang="en-GB" altLang="en-US" sz="2800" baseline="30000" dirty="0" smtClean="0"/>
              <a:t>nd</a:t>
            </a:r>
            <a:r>
              <a:rPr lang="en-GB" altLang="en-US" sz="2800" dirty="0" smtClean="0"/>
              <a:t> world war there has been a rapid expansion of the welfare state system – this has included improved healthcare and the development of the </a:t>
            </a:r>
            <a:r>
              <a:rPr lang="ja-JP" altLang="en-GB" sz="2800" dirty="0" smtClean="0"/>
              <a:t>‘</a:t>
            </a:r>
            <a:r>
              <a:rPr lang="en-GB" altLang="ja-JP" sz="2800" dirty="0" smtClean="0"/>
              <a:t>safety net</a:t>
            </a:r>
            <a:r>
              <a:rPr lang="ja-JP" altLang="en-GB" sz="2800" dirty="0" smtClean="0"/>
              <a:t>’</a:t>
            </a:r>
            <a:r>
              <a:rPr lang="en-GB" altLang="ja-JP" sz="2800" dirty="0" smtClean="0"/>
              <a:t>of the benefits system including housing child and income support benefits.</a:t>
            </a:r>
          </a:p>
          <a:p>
            <a:pPr eaLnBrk="1" hangingPunct="1">
              <a:lnSpc>
                <a:spcPct val="80000"/>
              </a:lnSpc>
            </a:pPr>
            <a:r>
              <a:rPr lang="en-GB" altLang="en-US" sz="2800" dirty="0" smtClean="0"/>
              <a:t>What impact do you think this has had on families?</a:t>
            </a:r>
          </a:p>
        </p:txBody>
      </p:sp>
    </p:spTree>
    <p:extLst>
      <p:ext uri="{BB962C8B-B14F-4D97-AF65-F5344CB8AC3E}">
        <p14:creationId xmlns:p14="http://schemas.microsoft.com/office/powerpoint/2010/main" val="9686017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333375"/>
            <a:ext cx="7772400" cy="1143000"/>
          </a:xfrm>
        </p:spPr>
        <p:txBody>
          <a:bodyPr>
            <a:normAutofit fontScale="90000"/>
          </a:bodyPr>
          <a:lstStyle/>
          <a:p>
            <a:pPr marL="54864" algn="ctr" eaLnBrk="1" fontAlgn="auto" hangingPunct="1">
              <a:spcAft>
                <a:spcPts val="0"/>
              </a:spcAft>
              <a:defRPr/>
            </a:pPr>
            <a:r>
              <a:rPr lang="en-GB" dirty="0" smtClean="0">
                <a:solidFill>
                  <a:schemeClr val="tx1"/>
                </a:solidFill>
              </a:rPr>
              <a:t>Legal Factors – Divorce Reform Act (1969/71)</a:t>
            </a:r>
          </a:p>
        </p:txBody>
      </p:sp>
      <p:pic>
        <p:nvPicPr>
          <p:cNvPr id="4099" name="Picture 11" descr="estatefigh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981200"/>
            <a:ext cx="3810000" cy="3810000"/>
          </a:xfrm>
          <a:noFill/>
        </p:spPr>
      </p:pic>
      <p:sp>
        <p:nvSpPr>
          <p:cNvPr id="4100" name="Rectangle 4"/>
          <p:cNvSpPr>
            <a:spLocks noGrp="1" noChangeArrowheads="1"/>
          </p:cNvSpPr>
          <p:nvPr>
            <p:ph type="body" sz="half" idx="2"/>
          </p:nvPr>
        </p:nvSpPr>
        <p:spPr>
          <a:xfrm>
            <a:off x="4000500" y="1700213"/>
            <a:ext cx="4675188" cy="4911725"/>
          </a:xfrm>
        </p:spPr>
        <p:txBody>
          <a:bodyPr>
            <a:normAutofit fontScale="92500" lnSpcReduction="10000"/>
          </a:bodyPr>
          <a:lstStyle/>
          <a:p>
            <a:pPr eaLnBrk="1" hangingPunct="1"/>
            <a:r>
              <a:rPr lang="en-GB" altLang="en-US" sz="2400" dirty="0" smtClean="0">
                <a:latin typeface="Arial" panose="020B0604020202020204" pitchFamily="34" charset="0"/>
                <a:cs typeface="Arial" panose="020B0604020202020204" pitchFamily="34" charset="0"/>
              </a:rPr>
              <a:t>Before this act there needed to be proof that one partner was the ‘</a:t>
            </a:r>
            <a:r>
              <a:rPr lang="en-GB" altLang="ja-JP" sz="2400" dirty="0" smtClean="0">
                <a:latin typeface="Arial" panose="020B0604020202020204" pitchFamily="34" charset="0"/>
                <a:cs typeface="Arial" panose="020B0604020202020204" pitchFamily="34" charset="0"/>
              </a:rPr>
              <a:t>guilty party’ and had committed one of 3 ‘matrimonial offences’:</a:t>
            </a:r>
          </a:p>
          <a:p>
            <a:pPr lvl="1" eaLnBrk="1" hangingPunct="1"/>
            <a:r>
              <a:rPr lang="en-GB" altLang="en-US" sz="2400" dirty="0" smtClean="0">
                <a:latin typeface="Arial" panose="020B0604020202020204" pitchFamily="34" charset="0"/>
                <a:cs typeface="Arial" panose="020B0604020202020204" pitchFamily="34" charset="0"/>
              </a:rPr>
              <a:t>Cruelty</a:t>
            </a:r>
          </a:p>
          <a:p>
            <a:pPr lvl="1" eaLnBrk="1" hangingPunct="1"/>
            <a:r>
              <a:rPr lang="en-GB" altLang="en-US" sz="2400" dirty="0" smtClean="0">
                <a:latin typeface="Arial" panose="020B0604020202020204" pitchFamily="34" charset="0"/>
                <a:cs typeface="Arial" panose="020B0604020202020204" pitchFamily="34" charset="0"/>
              </a:rPr>
              <a:t>Adultery </a:t>
            </a:r>
          </a:p>
          <a:p>
            <a:pPr lvl="1" eaLnBrk="1" hangingPunct="1"/>
            <a:r>
              <a:rPr lang="en-GB" altLang="en-US" sz="2400" dirty="0" smtClean="0">
                <a:latin typeface="Arial" panose="020B0604020202020204" pitchFamily="34" charset="0"/>
                <a:cs typeface="Arial" panose="020B0604020202020204" pitchFamily="34" charset="0"/>
              </a:rPr>
              <a:t>Desertion</a:t>
            </a:r>
          </a:p>
          <a:p>
            <a:pPr eaLnBrk="1" hangingPunct="1"/>
            <a:r>
              <a:rPr lang="en-GB" altLang="en-US" sz="2400" dirty="0" smtClean="0">
                <a:latin typeface="Arial" panose="020B0604020202020204" pitchFamily="34" charset="0"/>
                <a:cs typeface="Arial" panose="020B0604020202020204" pitchFamily="34" charset="0"/>
              </a:rPr>
              <a:t>The act removed the need to prove a guilty party and made ‘</a:t>
            </a:r>
            <a:r>
              <a:rPr lang="en-GB" altLang="ja-JP" sz="2400" dirty="0" smtClean="0">
                <a:latin typeface="Arial" panose="020B0604020202020204" pitchFamily="34" charset="0"/>
                <a:cs typeface="Arial" panose="020B0604020202020204" pitchFamily="34" charset="0"/>
              </a:rPr>
              <a:t>irretrievable breakdown’ the grounds for divorce by proving unreasonable behaviour, adultery, desertion or separation (with or without consent)</a:t>
            </a:r>
            <a:endParaRPr lang="en-GB"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061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55320" y="419100"/>
            <a:ext cx="7772400" cy="1143000"/>
          </a:xfrm>
        </p:spPr>
        <p:txBody>
          <a:bodyPr>
            <a:normAutofit fontScale="90000"/>
          </a:bodyPr>
          <a:lstStyle/>
          <a:p>
            <a:pPr marL="54864" eaLnBrk="1" fontAlgn="auto" hangingPunct="1">
              <a:spcAft>
                <a:spcPts val="0"/>
              </a:spcAft>
              <a:defRPr/>
            </a:pPr>
            <a:r>
              <a:rPr lang="en-GB" dirty="0" smtClean="0">
                <a:solidFill>
                  <a:schemeClr val="tx1"/>
                </a:solidFill>
              </a:rPr>
              <a:t>Legal Factors – The Matrimonial Family Proceedings Act  (1984)</a:t>
            </a:r>
          </a:p>
        </p:txBody>
      </p:sp>
      <p:pic>
        <p:nvPicPr>
          <p:cNvPr id="5123" name="Picture 7" descr="j0090569%5B1%5D"/>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50825" y="2205038"/>
            <a:ext cx="4419600" cy="3681412"/>
          </a:xfrm>
          <a:noFill/>
        </p:spPr>
      </p:pic>
      <p:sp>
        <p:nvSpPr>
          <p:cNvPr id="5124" name="Rectangle 4"/>
          <p:cNvSpPr>
            <a:spLocks noGrp="1" noChangeArrowheads="1"/>
          </p:cNvSpPr>
          <p:nvPr>
            <p:ph type="body" sz="half" idx="2"/>
          </p:nvPr>
        </p:nvSpPr>
        <p:spPr>
          <a:xfrm>
            <a:off x="4775267" y="2205038"/>
            <a:ext cx="3810000" cy="4114800"/>
          </a:xfrm>
        </p:spPr>
        <p:txBody>
          <a:bodyPr/>
          <a:lstStyle/>
          <a:p>
            <a:pPr eaLnBrk="1" hangingPunct="1"/>
            <a:r>
              <a:rPr lang="en-GB" altLang="en-US" sz="2800" dirty="0" smtClean="0">
                <a:latin typeface="Arial" panose="020B0604020202020204" pitchFamily="34" charset="0"/>
                <a:cs typeface="Arial" panose="020B0604020202020204" pitchFamily="34" charset="0"/>
              </a:rPr>
              <a:t>This act reduced the length of time that a couple needed to be married before filing for divorce down from 3 years to 1 year</a:t>
            </a:r>
          </a:p>
        </p:txBody>
      </p:sp>
    </p:spTree>
    <p:extLst>
      <p:ext uri="{BB962C8B-B14F-4D97-AF65-F5344CB8AC3E}">
        <p14:creationId xmlns:p14="http://schemas.microsoft.com/office/powerpoint/2010/main" val="1637019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7" y="715412"/>
            <a:ext cx="7524003" cy="970450"/>
          </a:xfrm>
        </p:spPr>
        <p:txBody>
          <a:bodyPr/>
          <a:lstStyle/>
          <a:p>
            <a:r>
              <a:rPr lang="en-GB" sz="3200" dirty="0" smtClean="0"/>
              <a:t>What does this diagram show us about divorce and marriage rates in the UK?</a:t>
            </a:r>
            <a:endParaRPr lang="en-GB" sz="3200" dirty="0"/>
          </a:p>
        </p:txBody>
      </p:sp>
      <p:pic>
        <p:nvPicPr>
          <p:cNvPr id="4" name="Content Placeholder 3"/>
          <p:cNvPicPr>
            <a:picLocks noGrp="1" noChangeAspect="1"/>
          </p:cNvPicPr>
          <p:nvPr>
            <p:ph idx="1"/>
          </p:nvPr>
        </p:nvPicPr>
        <p:blipFill>
          <a:blip r:embed="rId2"/>
          <a:stretch>
            <a:fillRect/>
          </a:stretch>
        </p:blipFill>
        <p:spPr>
          <a:xfrm>
            <a:off x="1575011" y="2301907"/>
            <a:ext cx="6264445" cy="4123277"/>
          </a:xfrm>
          <a:prstGeom prst="rect">
            <a:avLst/>
          </a:prstGeom>
        </p:spPr>
      </p:pic>
    </p:spTree>
    <p:extLst>
      <p:ext uri="{BB962C8B-B14F-4D97-AF65-F5344CB8AC3E}">
        <p14:creationId xmlns:p14="http://schemas.microsoft.com/office/powerpoint/2010/main" val="12640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778510" y="15177"/>
            <a:ext cx="8159750" cy="1143000"/>
          </a:xfrm>
        </p:spPr>
        <p:txBody>
          <a:bodyPr>
            <a:normAutofit fontScale="90000"/>
          </a:bodyPr>
          <a:lstStyle/>
          <a:p>
            <a:pPr marL="54864" eaLnBrk="1" fontAlgn="auto" hangingPunct="1">
              <a:spcAft>
                <a:spcPts val="0"/>
              </a:spcAft>
              <a:defRPr/>
            </a:pPr>
            <a:r>
              <a:rPr lang="en-GB" dirty="0" smtClean="0">
                <a:solidFill>
                  <a:schemeClr val="tx1"/>
                </a:solidFill>
              </a:rPr>
              <a:t>Legal Factors – Equality Act 2010</a:t>
            </a:r>
          </a:p>
        </p:txBody>
      </p:sp>
      <p:pic>
        <p:nvPicPr>
          <p:cNvPr id="6147" name="Picture 1031" descr="law"/>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981200"/>
            <a:ext cx="3595688" cy="2960688"/>
          </a:xfrm>
          <a:noFill/>
        </p:spPr>
      </p:pic>
      <p:sp>
        <p:nvSpPr>
          <p:cNvPr id="14340" name="Rectangle 1028"/>
          <p:cNvSpPr>
            <a:spLocks noGrp="1" noChangeArrowheads="1"/>
          </p:cNvSpPr>
          <p:nvPr>
            <p:ph type="body" sz="half" idx="2"/>
          </p:nvPr>
        </p:nvSpPr>
        <p:spPr>
          <a:xfrm>
            <a:off x="4211638" y="1700213"/>
            <a:ext cx="4141787" cy="4724400"/>
          </a:xfrm>
        </p:spPr>
        <p:txBody>
          <a:bodyPr rtlCol="0">
            <a:normAutofit lnSpcReduction="10000"/>
          </a:bodyPr>
          <a:lstStyle/>
          <a:p>
            <a:pPr eaLnBrk="1" fontAlgn="auto" hangingPunct="1">
              <a:spcAft>
                <a:spcPts val="0"/>
              </a:spcAft>
              <a:buFont typeface="Arial" pitchFamily="34" charset="0"/>
              <a:buChar char="•"/>
              <a:defRPr/>
            </a:pPr>
            <a:r>
              <a:rPr lang="en-GB" sz="2400" dirty="0" smtClean="0">
                <a:latin typeface="Arial" panose="020B0604020202020204" pitchFamily="34" charset="0"/>
                <a:cs typeface="Arial" panose="020B0604020202020204" pitchFamily="34" charset="0"/>
              </a:rPr>
              <a:t>This Act brought together key anti-discrimination policy to protect people against discrimination in the workplace based on grounds of gender, religion, sexual orientation and age.</a:t>
            </a:r>
          </a:p>
          <a:p>
            <a:pPr eaLnBrk="1" fontAlgn="auto" hangingPunct="1">
              <a:spcAft>
                <a:spcPts val="0"/>
              </a:spcAft>
              <a:buFont typeface="Arial" pitchFamily="34" charset="0"/>
              <a:buChar char="•"/>
              <a:defRPr/>
            </a:pPr>
            <a:r>
              <a:rPr lang="en-GB" sz="2400" dirty="0" smtClean="0">
                <a:latin typeface="Arial" panose="020B0604020202020204" pitchFamily="34" charset="0"/>
                <a:cs typeface="Arial" panose="020B0604020202020204" pitchFamily="34" charset="0"/>
              </a:rPr>
              <a:t>It Includes the:</a:t>
            </a:r>
          </a:p>
          <a:p>
            <a:pPr eaLnBrk="1" fontAlgn="auto" hangingPunct="1">
              <a:spcAft>
                <a:spcPts val="0"/>
              </a:spcAft>
              <a:buFont typeface="Wingdings 2" pitchFamily="18" charset="2"/>
              <a:buNone/>
              <a:defRPr/>
            </a:pPr>
            <a:r>
              <a:rPr lang="en-GB" sz="2400" dirty="0" smtClean="0">
                <a:solidFill>
                  <a:schemeClr val="tx1">
                    <a:lumMod val="95000"/>
                  </a:schemeClr>
                </a:solidFill>
                <a:latin typeface="Arial" panose="020B0604020202020204" pitchFamily="34" charset="0"/>
                <a:cs typeface="Arial" panose="020B0604020202020204" pitchFamily="34" charset="0"/>
              </a:rPr>
              <a:t>The </a:t>
            </a:r>
            <a:r>
              <a:rPr lang="en-GB" sz="2400" u="sng" dirty="0" smtClean="0">
                <a:solidFill>
                  <a:schemeClr val="tx1">
                    <a:lumMod val="95000"/>
                  </a:schemeClr>
                </a:solidFill>
                <a:latin typeface="Arial" panose="020B0604020202020204" pitchFamily="34" charset="0"/>
                <a:cs typeface="Arial" panose="020B0604020202020204" pitchFamily="34" charset="0"/>
              </a:rPr>
              <a:t>Sex Discrimination Act 1975 </a:t>
            </a:r>
            <a:r>
              <a:rPr lang="en-GB" sz="2400" dirty="0" smtClean="0">
                <a:solidFill>
                  <a:schemeClr val="tx1">
                    <a:lumMod val="95000"/>
                  </a:schemeClr>
                </a:solidFill>
                <a:latin typeface="Arial" panose="020B0604020202020204" pitchFamily="34" charset="0"/>
                <a:cs typeface="Arial" panose="020B0604020202020204" pitchFamily="34" charset="0"/>
              </a:rPr>
              <a:t>and </a:t>
            </a:r>
            <a:r>
              <a:rPr lang="en-GB" sz="2400" u="sng" dirty="0" smtClean="0">
                <a:solidFill>
                  <a:schemeClr val="tx1">
                    <a:lumMod val="95000"/>
                  </a:schemeClr>
                </a:solidFill>
                <a:latin typeface="Arial" panose="020B0604020202020204" pitchFamily="34" charset="0"/>
                <a:cs typeface="Arial" panose="020B0604020202020204" pitchFamily="34" charset="0"/>
              </a:rPr>
              <a:t>Equal Pay Act 1970</a:t>
            </a:r>
          </a:p>
          <a:p>
            <a:pPr>
              <a:spcAft>
                <a:spcPts val="0"/>
              </a:spcAft>
              <a:buFont typeface="Wingdings" panose="05000000000000000000" pitchFamily="2" charset="2"/>
              <a:buChar char="§"/>
              <a:defRPr/>
            </a:pPr>
            <a:r>
              <a:rPr lang="en-GB" sz="2400" dirty="0" smtClean="0">
                <a:solidFill>
                  <a:schemeClr val="tx1">
                    <a:lumMod val="95000"/>
                  </a:schemeClr>
                </a:solidFill>
                <a:latin typeface="Arial" panose="020B0604020202020204" pitchFamily="34" charset="0"/>
                <a:cs typeface="Arial" panose="020B0604020202020204" pitchFamily="34" charset="0"/>
              </a:rPr>
              <a:t>Impact on the family?</a:t>
            </a:r>
          </a:p>
          <a:p>
            <a:pPr eaLnBrk="1" fontAlgn="auto" hangingPunct="1">
              <a:spcAft>
                <a:spcPts val="0"/>
              </a:spcAft>
              <a:buFont typeface="Wingdings" pitchFamily="2" charset="2"/>
              <a:buNone/>
              <a:defRPr/>
            </a:pP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880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EA90949D6391244A906844C304818D4E002A99670292B1E14DBE9FE3D16419C643" ma:contentTypeVersion="1" ma:contentTypeDescription="Create a new PowerPoint document" ma:contentTypeScope="" ma:versionID="1bcd93499e694cdd76fce4f16b79cfc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00C8F3-A9E5-4229-8272-8E74B2D443EC}">
  <ds:schemaRefs>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C4FA092-CEBC-439C-88EF-826D9FA08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F94C9D8-F7B8-4584-B6F4-FD33A1295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3147</TotalTime>
  <Words>2670</Words>
  <Application>Microsoft Office PowerPoint</Application>
  <PresentationFormat>On-screen Show (4:3)</PresentationFormat>
  <Paragraphs>261</Paragraphs>
  <Slides>46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ＭＳ ゴシック</vt:lpstr>
      <vt:lpstr>MS PGothic</vt:lpstr>
      <vt:lpstr>Arial</vt:lpstr>
      <vt:lpstr>Calibri</vt:lpstr>
      <vt:lpstr>Century Gothic</vt:lpstr>
      <vt:lpstr>Courier New</vt:lpstr>
      <vt:lpstr>Times New Roman</vt:lpstr>
      <vt:lpstr>Trebuchet MS</vt:lpstr>
      <vt:lpstr>Wingdings</vt:lpstr>
      <vt:lpstr>Wingdings 2</vt:lpstr>
      <vt:lpstr>Quotable</vt:lpstr>
      <vt:lpstr>Family Trends and Demographics </vt:lpstr>
      <vt:lpstr>Topic overview</vt:lpstr>
      <vt:lpstr>A way to remember reasons for changes to the family:  LIST</vt:lpstr>
      <vt:lpstr>LEGAL: Changes in the law and government policy</vt:lpstr>
      <vt:lpstr>Legal Factors – Expansion of the Welfare State System</vt:lpstr>
      <vt:lpstr>Legal Factors – Divorce Reform Act (1969/71)</vt:lpstr>
      <vt:lpstr>Legal Factors – The Matrimonial Family Proceedings Act  (1984)</vt:lpstr>
      <vt:lpstr>What does this diagram show us about divorce and marriage rates in the UK?</vt:lpstr>
      <vt:lpstr>Legal Factors – Equality Act 2010</vt:lpstr>
      <vt:lpstr>Children Act 1984/2004</vt:lpstr>
      <vt:lpstr>Child Maintenance Service (2012) </vt:lpstr>
      <vt:lpstr>Civil Partnership Act (2004)</vt:lpstr>
      <vt:lpstr>Abortion Act 1967</vt:lpstr>
      <vt:lpstr>NHS Policy – Contraceptive Pill</vt:lpstr>
      <vt:lpstr>Bedroom Tax (2012)</vt:lpstr>
      <vt:lpstr>Retirement age</vt:lpstr>
      <vt:lpstr>IDEOLOGICAL: changes in ideas of what is right or acceptable in society</vt:lpstr>
      <vt:lpstr>PowerPoint Presentation</vt:lpstr>
      <vt:lpstr>Ideological Factors – Materialism / Individualism</vt:lpstr>
      <vt:lpstr>Ideological Factors – Cohabitation as the Norm</vt:lpstr>
      <vt:lpstr>Ideological Factors – Changing Norms of Love, Marriage and Divorce</vt:lpstr>
      <vt:lpstr>PowerPoint Presentation</vt:lpstr>
      <vt:lpstr>Changing attitudes towards single parent/lone parent families</vt:lpstr>
      <vt:lpstr>Ideological Factors - Secularisation</vt:lpstr>
      <vt:lpstr>Ideological Factors – The influence of the Feminist Movement</vt:lpstr>
      <vt:lpstr>Changing aspirations of women</vt:lpstr>
      <vt:lpstr>Changing life course of the family</vt:lpstr>
      <vt:lpstr>Childfree couples</vt:lpstr>
      <vt:lpstr>SOCIAL: wider changes in society</vt:lpstr>
      <vt:lpstr>Financial </vt:lpstr>
      <vt:lpstr>Social factors- Finance</vt:lpstr>
      <vt:lpstr>TECHNOLOGICAL</vt:lpstr>
      <vt:lpstr>How have changes in technology impacted upon the family?</vt:lpstr>
      <vt:lpstr>Technological changes </vt:lpstr>
      <vt:lpstr>Summary</vt:lpstr>
      <vt:lpstr>Demographic change</vt:lpstr>
      <vt:lpstr>Demographics</vt:lpstr>
      <vt:lpstr>What you need to know</vt:lpstr>
      <vt:lpstr>The ageing population</vt:lpstr>
      <vt:lpstr>The ageing population</vt:lpstr>
      <vt:lpstr>Migration</vt:lpstr>
      <vt:lpstr>Other trends</vt:lpstr>
      <vt:lpstr>Cross over of topics p.19-20</vt:lpstr>
      <vt:lpstr>Theories – how would they view family trends?</vt:lpstr>
      <vt:lpstr>Test your knowledge </vt:lpstr>
      <vt:lpstr>Family trends assessment – 20 mark essay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Dominance of the nuclear family?</dc:title>
  <dc:creator>Hannah Roberts</dc:creator>
  <cp:lastModifiedBy>Hannah Roberts</cp:lastModifiedBy>
  <cp:revision>80</cp:revision>
  <cp:lastPrinted>2019-01-08T15:17:38Z</cp:lastPrinted>
  <dcterms:created xsi:type="dcterms:W3CDTF">2012-03-08T09:31:11Z</dcterms:created>
  <dcterms:modified xsi:type="dcterms:W3CDTF">2019-12-18T12:03:43Z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0x010100EA90949D6391244A906844C304818D4E002A99670292B1E14DBE9FE3D16419C643</vt:lpwstr>
  </property>
</Properties>
</file>