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4"/>
  </p:sldMasterIdLst>
  <p:notesMasterIdLst>
    <p:notesMasterId r:id="rId21"/>
  </p:notesMasterIdLst>
  <p:handoutMasterIdLst>
    <p:handoutMasterId r:id="rId22"/>
  </p:handoutMasterIdLst>
  <p:sldIdLst>
    <p:sldId id="256" r:id="rId5"/>
    <p:sldId id="259" r:id="rId6"/>
    <p:sldId id="260" r:id="rId7"/>
    <p:sldId id="272" r:id="rId8"/>
    <p:sldId id="274" r:id="rId9"/>
    <p:sldId id="277" r:id="rId10"/>
    <p:sldId id="275" r:id="rId11"/>
    <p:sldId id="276" r:id="rId12"/>
    <p:sldId id="262" r:id="rId13"/>
    <p:sldId id="263" r:id="rId14"/>
    <p:sldId id="265" r:id="rId15"/>
    <p:sldId id="266" r:id="rId16"/>
    <p:sldId id="267" r:id="rId17"/>
    <p:sldId id="268" r:id="rId18"/>
    <p:sldId id="269" r:id="rId19"/>
    <p:sldId id="270" r:id="rId20"/>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nah Bury" initial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99634" autoAdjust="0"/>
  </p:normalViewPr>
  <p:slideViewPr>
    <p:cSldViewPr snapToGrid="0" snapToObjects="1">
      <p:cViewPr varScale="1">
        <p:scale>
          <a:sx n="91" d="100"/>
          <a:sy n="91" d="100"/>
        </p:scale>
        <p:origin x="846" y="84"/>
      </p:cViewPr>
      <p:guideLst>
        <p:guide orient="horz" pos="2160"/>
        <p:guide pos="2880"/>
      </p:guideLst>
    </p:cSldViewPr>
  </p:slideViewPr>
  <p:outlineViewPr>
    <p:cViewPr>
      <p:scale>
        <a:sx n="33" d="100"/>
        <a:sy n="33" d="100"/>
      </p:scale>
      <p:origin x="0" y="3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2DB60DB4-71D8-4165-98E3-E0D89BF09DB8}" type="datetimeFigureOut">
              <a:rPr lang="en-GB" smtClean="0"/>
              <a:t>11/02/2020</a:t>
            </a:fld>
            <a:endParaRPr lang="en-GB"/>
          </a:p>
        </p:txBody>
      </p:sp>
      <p:sp>
        <p:nvSpPr>
          <p:cNvPr id="4" name="Footer Placeholder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F09DADA3-E693-4EB6-A403-E6E8DFCF3466}" type="slidenum">
              <a:rPr lang="en-GB" smtClean="0"/>
              <a:t>‹#›</a:t>
            </a:fld>
            <a:endParaRPr lang="en-GB"/>
          </a:p>
        </p:txBody>
      </p:sp>
    </p:spTree>
    <p:extLst>
      <p:ext uri="{BB962C8B-B14F-4D97-AF65-F5344CB8AC3E}">
        <p14:creationId xmlns:p14="http://schemas.microsoft.com/office/powerpoint/2010/main" val="2609968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435A7207-32CF-1748-AEA9-D6BAED123CBF}" type="datetimeFigureOut">
              <a:rPr lang="en-US" smtClean="0"/>
              <a:t>2/11/2020</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DE8DA2B4-EB68-544F-B932-402DB4349CD5}" type="slidenum">
              <a:rPr lang="en-US" smtClean="0"/>
              <a:t>‹#›</a:t>
            </a:fld>
            <a:endParaRPr lang="en-US"/>
          </a:p>
        </p:txBody>
      </p:sp>
    </p:spTree>
    <p:extLst>
      <p:ext uri="{BB962C8B-B14F-4D97-AF65-F5344CB8AC3E}">
        <p14:creationId xmlns:p14="http://schemas.microsoft.com/office/powerpoint/2010/main" val="12321903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843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D28FFC7-CB64-3F44-9CE6-C1025621085E}" type="slidenum">
              <a:rPr lang="en-US">
                <a:latin typeface="Calibri" charset="0"/>
              </a:rPr>
              <a:pPr eaLnBrk="1" hangingPunct="1"/>
              <a:t>10</a:t>
            </a:fld>
            <a:endParaRPr lang="en-US">
              <a:latin typeface="Calibri" charset="0"/>
            </a:endParaRPr>
          </a:p>
        </p:txBody>
      </p:sp>
    </p:spTree>
    <p:extLst>
      <p:ext uri="{BB962C8B-B14F-4D97-AF65-F5344CB8AC3E}">
        <p14:creationId xmlns:p14="http://schemas.microsoft.com/office/powerpoint/2010/main" val="3957860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15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7A4AB93F-EEA6-CE42-82FA-A84D2E61B267}" type="slidenum">
              <a:rPr lang="en-US">
                <a:latin typeface="Calibri" charset="0"/>
              </a:rPr>
              <a:pPr eaLnBrk="1" hangingPunct="1"/>
              <a:t>11</a:t>
            </a:fld>
            <a:endParaRPr lang="en-US">
              <a:latin typeface="Calibri" charset="0"/>
            </a:endParaRPr>
          </a:p>
        </p:txBody>
      </p:sp>
    </p:spTree>
    <p:extLst>
      <p:ext uri="{BB962C8B-B14F-4D97-AF65-F5344CB8AC3E}">
        <p14:creationId xmlns:p14="http://schemas.microsoft.com/office/powerpoint/2010/main" val="3534509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25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29979A4-A04F-034B-8E68-1CD6495492D3}" type="slidenum">
              <a:rPr lang="en-US">
                <a:latin typeface="Calibri" charset="0"/>
              </a:rPr>
              <a:pPr eaLnBrk="1" hangingPunct="1"/>
              <a:t>12</a:t>
            </a:fld>
            <a:endParaRPr lang="en-US">
              <a:latin typeface="Calibri" charset="0"/>
            </a:endParaRPr>
          </a:p>
        </p:txBody>
      </p:sp>
    </p:spTree>
    <p:extLst>
      <p:ext uri="{BB962C8B-B14F-4D97-AF65-F5344CB8AC3E}">
        <p14:creationId xmlns:p14="http://schemas.microsoft.com/office/powerpoint/2010/main" val="4239395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12F2272F-DCBE-0543-9759-CDD05C8F5659}" type="slidenum">
              <a:rPr lang="en-US">
                <a:latin typeface="Calibri" charset="0"/>
              </a:rPr>
              <a:pPr eaLnBrk="1" hangingPunct="1"/>
              <a:t>13</a:t>
            </a:fld>
            <a:endParaRPr lang="en-US">
              <a:latin typeface="Calibri" charset="0"/>
            </a:endParaRPr>
          </a:p>
        </p:txBody>
      </p:sp>
    </p:spTree>
    <p:extLst>
      <p:ext uri="{BB962C8B-B14F-4D97-AF65-F5344CB8AC3E}">
        <p14:creationId xmlns:p14="http://schemas.microsoft.com/office/powerpoint/2010/main" val="4007970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February 11,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February 11,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February 11,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February 11,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GB"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February 11, 2020</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February 11,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GB"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February 11,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February 11,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February 11,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February 11,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February 11,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GB"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February 11, 2020</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Research methods</a:t>
            </a:r>
            <a:endParaRPr lang="en-US" sz="6000" dirty="0"/>
          </a:p>
        </p:txBody>
      </p:sp>
      <p:sp>
        <p:nvSpPr>
          <p:cNvPr id="3" name="Subtitle 2"/>
          <p:cNvSpPr>
            <a:spLocks noGrp="1"/>
          </p:cNvSpPr>
          <p:nvPr>
            <p:ph type="subTitle" idx="1"/>
          </p:nvPr>
        </p:nvSpPr>
        <p:spPr>
          <a:xfrm>
            <a:off x="457200" y="4274288"/>
            <a:ext cx="6858000" cy="2343823"/>
          </a:xfrm>
        </p:spPr>
        <p:txBody>
          <a:bodyPr>
            <a:normAutofit lnSpcReduction="10000"/>
          </a:bodyPr>
          <a:lstStyle/>
          <a:p>
            <a:r>
              <a:rPr lang="en-US" dirty="0" smtClean="0"/>
              <a:t>Research methods is an important part of paper 1 and 3. In paper 1 you will be asked to evaluate the effectiveness of using a particular method for studying an issue in education. In paper 3 you will need to evaluate methods and methodological issues</a:t>
            </a:r>
            <a:endParaRPr lang="en-US" dirty="0"/>
          </a:p>
        </p:txBody>
      </p:sp>
    </p:spTree>
    <p:extLst>
      <p:ext uri="{BB962C8B-B14F-4D97-AF65-F5344CB8AC3E}">
        <p14:creationId xmlns:p14="http://schemas.microsoft.com/office/powerpoint/2010/main" val="123260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080022" cy="1371600"/>
          </a:xfrm>
        </p:spPr>
        <p:txBody>
          <a:bodyPr>
            <a:noAutofit/>
          </a:bodyPr>
          <a:lstStyle/>
          <a:p>
            <a:pPr eaLnBrk="1" fontAlgn="auto" hangingPunct="1">
              <a:spcAft>
                <a:spcPts val="0"/>
              </a:spcAft>
              <a:defRPr/>
            </a:pPr>
            <a:r>
              <a:rPr lang="en-GB" sz="2800" dirty="0" smtClean="0">
                <a:solidFill>
                  <a:srgbClr val="D1282E"/>
                </a:solidFill>
                <a:ea typeface="+mj-ea"/>
              </a:rPr>
              <a:t>There are two research traditions for methodological approaches</a:t>
            </a:r>
            <a:endParaRPr lang="en-US" sz="2800" dirty="0">
              <a:solidFill>
                <a:srgbClr val="D1282E"/>
              </a:solidFill>
              <a:ea typeface="+mj-ea"/>
            </a:endParaRPr>
          </a:p>
        </p:txBody>
      </p:sp>
      <p:sp>
        <p:nvSpPr>
          <p:cNvPr id="4" name="Text Placeholder 3"/>
          <p:cNvSpPr>
            <a:spLocks noGrp="1"/>
          </p:cNvSpPr>
          <p:nvPr>
            <p:ph type="body" idx="1"/>
          </p:nvPr>
        </p:nvSpPr>
        <p:spPr>
          <a:xfrm>
            <a:off x="253999" y="1725438"/>
            <a:ext cx="3291840" cy="355952"/>
          </a:xfrm>
        </p:spPr>
        <p:txBody>
          <a:bodyPr/>
          <a:lstStyle/>
          <a:p>
            <a:r>
              <a:rPr lang="en-US" b="1" dirty="0" smtClean="0"/>
              <a:t>Positivism</a:t>
            </a:r>
            <a:endParaRPr lang="en-US" b="1" dirty="0"/>
          </a:p>
        </p:txBody>
      </p:sp>
      <p:sp>
        <p:nvSpPr>
          <p:cNvPr id="3" name="Content Placeholder 2"/>
          <p:cNvSpPr>
            <a:spLocks noGrp="1"/>
          </p:cNvSpPr>
          <p:nvPr>
            <p:ph sz="half" idx="2"/>
          </p:nvPr>
        </p:nvSpPr>
        <p:spPr>
          <a:xfrm>
            <a:off x="253999" y="2081390"/>
            <a:ext cx="4176889" cy="4621388"/>
          </a:xfrm>
          <a:ln>
            <a:solidFill>
              <a:srgbClr val="3366FF"/>
            </a:solidFill>
          </a:ln>
        </p:spPr>
        <p:txBody>
          <a:bodyPr>
            <a:noAutofit/>
          </a:bodyPr>
          <a:lstStyle/>
          <a:p>
            <a:pPr eaLnBrk="1" hangingPunct="1">
              <a:buFont typeface="Wingdings 2" charset="0"/>
              <a:buNone/>
            </a:pPr>
            <a:r>
              <a:rPr lang="en-GB" sz="2000" dirty="0" smtClean="0">
                <a:solidFill>
                  <a:srgbClr val="CF5B1B"/>
                </a:solidFill>
                <a:latin typeface="Corbel" charset="0"/>
              </a:rPr>
              <a:t>Approach </a:t>
            </a:r>
            <a:r>
              <a:rPr lang="en-GB" sz="2000" dirty="0">
                <a:solidFill>
                  <a:srgbClr val="CF5B1B"/>
                </a:solidFill>
                <a:latin typeface="Corbel" charset="0"/>
              </a:rPr>
              <a:t>to the social world:</a:t>
            </a:r>
          </a:p>
          <a:p>
            <a:pPr eaLnBrk="1" hangingPunct="1"/>
            <a:r>
              <a:rPr lang="en-GB" sz="2000" dirty="0">
                <a:latin typeface="Corbel" charset="0"/>
              </a:rPr>
              <a:t>The individual is the product of the social influences around them.</a:t>
            </a:r>
          </a:p>
          <a:p>
            <a:pPr eaLnBrk="1" hangingPunct="1"/>
            <a:r>
              <a:rPr lang="en-GB" sz="2000" b="1" dirty="0">
                <a:latin typeface="Corbel" charset="0"/>
              </a:rPr>
              <a:t>Science alone</a:t>
            </a:r>
            <a:r>
              <a:rPr lang="en-GB" sz="2000" dirty="0">
                <a:latin typeface="Corbel" charset="0"/>
              </a:rPr>
              <a:t> can provide true knowledge about the world.</a:t>
            </a:r>
          </a:p>
          <a:p>
            <a:pPr eaLnBrk="1" hangingPunct="1"/>
            <a:r>
              <a:rPr lang="en-GB" sz="2000" dirty="0">
                <a:latin typeface="Corbel" charset="0"/>
              </a:rPr>
              <a:t>Scientific knowledge is based on direct observation which can be counted e.g. </a:t>
            </a:r>
            <a:r>
              <a:rPr lang="en-GB" sz="2000" dirty="0" smtClean="0">
                <a:latin typeface="Corbel" charset="0"/>
              </a:rPr>
              <a:t>exam results.</a:t>
            </a:r>
            <a:endParaRPr lang="en-GB" sz="2000" dirty="0">
              <a:latin typeface="Corbel" charset="0"/>
            </a:endParaRPr>
          </a:p>
          <a:p>
            <a:pPr eaLnBrk="1" hangingPunct="1"/>
            <a:r>
              <a:rPr lang="en-GB" sz="2000" dirty="0" smtClean="0">
                <a:latin typeface="Corbel" charset="0"/>
              </a:rPr>
              <a:t>Aim </a:t>
            </a:r>
            <a:r>
              <a:rPr lang="en-GB" sz="2000" dirty="0">
                <a:latin typeface="Corbel" charset="0"/>
              </a:rPr>
              <a:t>of science is to </a:t>
            </a:r>
            <a:r>
              <a:rPr lang="en-GB" sz="2000" b="1" dirty="0">
                <a:latin typeface="Corbel" charset="0"/>
              </a:rPr>
              <a:t>generalise</a:t>
            </a:r>
            <a:r>
              <a:rPr lang="en-GB" sz="2000" dirty="0">
                <a:latin typeface="Corbel" charset="0"/>
              </a:rPr>
              <a:t> observations in order to construct </a:t>
            </a:r>
            <a:r>
              <a:rPr lang="en-GB" sz="2000" b="1" dirty="0">
                <a:latin typeface="Corbel" charset="0"/>
              </a:rPr>
              <a:t>social facts </a:t>
            </a:r>
            <a:r>
              <a:rPr lang="en-GB" sz="2000" dirty="0">
                <a:latin typeface="Corbel" charset="0"/>
              </a:rPr>
              <a:t>which describe the causes and consequences of phenomena (‘Social phenomena’)</a:t>
            </a:r>
          </a:p>
          <a:p>
            <a:pPr eaLnBrk="1" hangingPunct="1">
              <a:buFont typeface="Wingdings 2" charset="0"/>
              <a:buNone/>
            </a:pPr>
            <a:endParaRPr lang="en-GB" sz="1600" dirty="0">
              <a:solidFill>
                <a:srgbClr val="CF5B1B"/>
              </a:solidFill>
              <a:latin typeface="Corbel" charset="0"/>
            </a:endParaRPr>
          </a:p>
        </p:txBody>
      </p:sp>
      <p:sp>
        <p:nvSpPr>
          <p:cNvPr id="5" name="Text Placeholder 4"/>
          <p:cNvSpPr>
            <a:spLocks noGrp="1"/>
          </p:cNvSpPr>
          <p:nvPr>
            <p:ph type="body" sz="quarter" idx="3"/>
          </p:nvPr>
        </p:nvSpPr>
        <p:spPr>
          <a:xfrm>
            <a:off x="5093208" y="1417547"/>
            <a:ext cx="3291840" cy="639762"/>
          </a:xfrm>
        </p:spPr>
        <p:txBody>
          <a:bodyPr/>
          <a:lstStyle/>
          <a:p>
            <a:r>
              <a:rPr lang="en-US" dirty="0" err="1" smtClean="0"/>
              <a:t>interpretivism</a:t>
            </a:r>
            <a:endParaRPr lang="en-US" dirty="0"/>
          </a:p>
        </p:txBody>
      </p:sp>
      <p:sp>
        <p:nvSpPr>
          <p:cNvPr id="6" name="Content Placeholder 5"/>
          <p:cNvSpPr>
            <a:spLocks noGrp="1"/>
          </p:cNvSpPr>
          <p:nvPr>
            <p:ph sz="quarter" idx="4"/>
          </p:nvPr>
        </p:nvSpPr>
        <p:spPr>
          <a:xfrm>
            <a:off x="4628444" y="2081390"/>
            <a:ext cx="4109382" cy="4621388"/>
          </a:xfrm>
          <a:ln>
            <a:solidFill>
              <a:srgbClr val="FF6600"/>
            </a:solidFill>
          </a:ln>
        </p:spPr>
        <p:txBody>
          <a:bodyPr>
            <a:normAutofit fontScale="85000" lnSpcReduction="10000"/>
          </a:bodyPr>
          <a:lstStyle/>
          <a:p>
            <a:r>
              <a:rPr lang="en-GB" dirty="0">
                <a:solidFill>
                  <a:srgbClr val="CF5B1B"/>
                </a:solidFill>
                <a:latin typeface="Corbel" charset="0"/>
              </a:rPr>
              <a:t>Approach to the social world:</a:t>
            </a:r>
          </a:p>
          <a:p>
            <a:r>
              <a:rPr lang="en-GB" dirty="0" smtClean="0">
                <a:latin typeface="Corbel" charset="0"/>
              </a:rPr>
              <a:t>The </a:t>
            </a:r>
            <a:r>
              <a:rPr lang="en-GB" dirty="0">
                <a:latin typeface="Corbel" charset="0"/>
              </a:rPr>
              <a:t>sociologist is concerned </a:t>
            </a:r>
            <a:r>
              <a:rPr lang="en-GB" dirty="0" smtClean="0">
                <a:latin typeface="Corbel" charset="0"/>
              </a:rPr>
              <a:t>with  </a:t>
            </a:r>
            <a:r>
              <a:rPr lang="en-GB" dirty="0">
                <a:latin typeface="Corbel" charset="0"/>
              </a:rPr>
              <a:t>exploring small scale interactions. Society is created by individuals who negotiate the meanings of social life between themselves.</a:t>
            </a:r>
          </a:p>
          <a:p>
            <a:pPr>
              <a:lnSpc>
                <a:spcPct val="90000"/>
              </a:lnSpc>
            </a:pPr>
            <a:r>
              <a:rPr lang="en-GB" dirty="0">
                <a:latin typeface="Corbel" charset="0"/>
              </a:rPr>
              <a:t>Sociologists should not only consider the behaviour itself but also the motives and meanings behind </a:t>
            </a:r>
            <a:r>
              <a:rPr lang="en-GB" dirty="0" smtClean="0">
                <a:latin typeface="Corbel" charset="0"/>
              </a:rPr>
              <a:t>it e.g. what went on in someone’s life to influence their exam results.</a:t>
            </a:r>
            <a:endParaRPr lang="en-GB" dirty="0">
              <a:latin typeface="Corbel" charset="0"/>
            </a:endParaRPr>
          </a:p>
          <a:p>
            <a:pPr>
              <a:lnSpc>
                <a:spcPct val="90000"/>
              </a:lnSpc>
            </a:pPr>
            <a:r>
              <a:rPr lang="en-GB" dirty="0" smtClean="0">
                <a:latin typeface="Corbel" charset="0"/>
              </a:rPr>
              <a:t>You </a:t>
            </a:r>
            <a:r>
              <a:rPr lang="en-GB" dirty="0">
                <a:latin typeface="Corbel" charset="0"/>
              </a:rPr>
              <a:t>can’t understand people using scientific methods. You have to get inside people’s heads.</a:t>
            </a:r>
          </a:p>
          <a:p>
            <a:endParaRPr lang="en-US" dirty="0"/>
          </a:p>
        </p:txBody>
      </p:sp>
    </p:spTree>
    <p:extLst>
      <p:ext uri="{BB962C8B-B14F-4D97-AF65-F5344CB8AC3E}">
        <p14:creationId xmlns:p14="http://schemas.microsoft.com/office/powerpoint/2010/main" val="21396478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3" presetClass="entr" presetSubtype="1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Effect transition="in" filter="blinds(horizontal)">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bg/>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blinds(horizontal)">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blinds(horizontal)">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blinds(horizontal)">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blinds(horizontal)">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eaLnBrk="1" fontAlgn="auto" hangingPunct="1">
              <a:spcAft>
                <a:spcPts val="0"/>
              </a:spcAft>
              <a:defRPr/>
            </a:pPr>
            <a:r>
              <a:rPr lang="en-GB" sz="4400" dirty="0" smtClean="0">
                <a:solidFill>
                  <a:srgbClr val="D1282E"/>
                </a:solidFill>
                <a:ea typeface="+mj-ea"/>
              </a:rPr>
              <a:t>Preferred data</a:t>
            </a:r>
            <a:endParaRPr lang="en-US" sz="4400" dirty="0">
              <a:solidFill>
                <a:srgbClr val="D1282E"/>
              </a:solidFill>
              <a:ea typeface="+mj-ea"/>
            </a:endParaRPr>
          </a:p>
        </p:txBody>
      </p:sp>
      <p:sp>
        <p:nvSpPr>
          <p:cNvPr id="3" name="Content Placeholder 2"/>
          <p:cNvSpPr>
            <a:spLocks noGrp="1"/>
          </p:cNvSpPr>
          <p:nvPr>
            <p:ph sz="half" idx="1"/>
          </p:nvPr>
        </p:nvSpPr>
        <p:spPr>
          <a:xfrm>
            <a:off x="457200" y="1773238"/>
            <a:ext cx="4038600" cy="4624387"/>
          </a:xfrm>
          <a:ln>
            <a:solidFill>
              <a:srgbClr val="3366FF"/>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POSITIVISTS</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QUANTITATIVE</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Statistical data allows us to draw generalisations and be systematic.</a:t>
            </a:r>
            <a:endParaRPr lang="en-US" dirty="0">
              <a:ea typeface="+mn-ea"/>
            </a:endParaRPr>
          </a:p>
        </p:txBody>
      </p:sp>
      <p:sp>
        <p:nvSpPr>
          <p:cNvPr id="4" name="Content Placeholder 3"/>
          <p:cNvSpPr>
            <a:spLocks noGrp="1"/>
          </p:cNvSpPr>
          <p:nvPr>
            <p:ph sz="half" idx="2"/>
          </p:nvPr>
        </p:nvSpPr>
        <p:spPr>
          <a:xfrm>
            <a:off x="4648200" y="1773238"/>
            <a:ext cx="4038600" cy="4624387"/>
          </a:xfrm>
          <a:ln>
            <a:solidFill>
              <a:srgbClr val="FF6600"/>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INTERPRETIVISTS</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QUALITATIVE</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Allows us to explore meanings. Generalisations are less important than looking a reality in depth.</a:t>
            </a:r>
            <a:endParaRPr lang="en-US" dirty="0">
              <a:ea typeface="+mn-ea"/>
            </a:endParaRPr>
          </a:p>
        </p:txBody>
      </p:sp>
      <p:pic>
        <p:nvPicPr>
          <p:cNvPr id="14341" name="Picture 2" descr="C:\Program Files\Microsoft Office\Media\CntCD1\ClipArt3\j0237185.wm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00188" y="4572000"/>
            <a:ext cx="2187575"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3" descr="C:\Program Files\Microsoft Office\Media\CntCD1\ClipArt4\j0250257.wmf"/>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101349" y="4911725"/>
            <a:ext cx="1782705" cy="117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4719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eaLnBrk="1" fontAlgn="auto" hangingPunct="1">
              <a:spcAft>
                <a:spcPts val="0"/>
              </a:spcAft>
              <a:defRPr/>
            </a:pPr>
            <a:r>
              <a:rPr lang="en-GB" sz="4400" dirty="0" smtClean="0">
                <a:solidFill>
                  <a:srgbClr val="D1282E"/>
                </a:solidFill>
                <a:ea typeface="+mj-ea"/>
              </a:rPr>
              <a:t>Preferred methods</a:t>
            </a:r>
            <a:endParaRPr lang="en-US" sz="4400" dirty="0">
              <a:solidFill>
                <a:srgbClr val="D1282E"/>
              </a:solidFill>
              <a:ea typeface="+mj-ea"/>
            </a:endParaRPr>
          </a:p>
        </p:txBody>
      </p:sp>
      <p:sp>
        <p:nvSpPr>
          <p:cNvPr id="3" name="Content Placeholder 2"/>
          <p:cNvSpPr>
            <a:spLocks noGrp="1"/>
          </p:cNvSpPr>
          <p:nvPr>
            <p:ph sz="half" idx="1"/>
          </p:nvPr>
        </p:nvSpPr>
        <p:spPr>
          <a:xfrm>
            <a:off x="223284" y="1773238"/>
            <a:ext cx="4272516" cy="4624387"/>
          </a:xfrm>
          <a:ln>
            <a:solidFill>
              <a:srgbClr val="3366FF"/>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POSITIVISTS</a:t>
            </a:r>
          </a:p>
          <a:p>
            <a:pPr marL="546100" indent="-457200" eaLnBrk="1" fontAlgn="auto" hangingPunct="1">
              <a:spcBef>
                <a:spcPts val="0"/>
              </a:spcBef>
              <a:spcAft>
                <a:spcPts val="0"/>
              </a:spcAft>
              <a:buFont typeface="Arial"/>
              <a:buChar char="•"/>
              <a:defRPr/>
            </a:pPr>
            <a:r>
              <a:rPr lang="en-GB" sz="2600" b="0" dirty="0" smtClean="0">
                <a:solidFill>
                  <a:schemeClr val="accent3"/>
                </a:solidFill>
              </a:rPr>
              <a:t>Social Surveys/Questionnaires</a:t>
            </a:r>
            <a:endParaRPr lang="en-GB" sz="2600" b="0" dirty="0">
              <a:solidFill>
                <a:schemeClr val="accent3"/>
              </a:solidFill>
            </a:endParaRPr>
          </a:p>
          <a:p>
            <a:pPr marL="546100" indent="-457200" eaLnBrk="1" fontAlgn="auto" hangingPunct="1">
              <a:spcBef>
                <a:spcPts val="0"/>
              </a:spcBef>
              <a:spcAft>
                <a:spcPts val="0"/>
              </a:spcAft>
              <a:buFont typeface="Arial"/>
              <a:buChar char="•"/>
              <a:defRPr/>
            </a:pPr>
            <a:r>
              <a:rPr lang="en-GB" sz="2600" b="0" dirty="0">
                <a:solidFill>
                  <a:schemeClr val="accent3"/>
                </a:solidFill>
              </a:rPr>
              <a:t>S</a:t>
            </a:r>
            <a:r>
              <a:rPr lang="en-GB" sz="2600" b="0" dirty="0" smtClean="0">
                <a:solidFill>
                  <a:schemeClr val="accent3"/>
                </a:solidFill>
              </a:rPr>
              <a:t>tructured interviews.</a:t>
            </a:r>
          </a:p>
          <a:p>
            <a:pPr marL="546100" indent="-457200" eaLnBrk="1" fontAlgn="auto" hangingPunct="1">
              <a:spcBef>
                <a:spcPts val="0"/>
              </a:spcBef>
              <a:spcAft>
                <a:spcPts val="0"/>
              </a:spcAft>
              <a:buFont typeface="Arial"/>
              <a:buChar char="•"/>
              <a:defRPr/>
            </a:pPr>
            <a:r>
              <a:rPr lang="en-GB" sz="2600" b="0" dirty="0" smtClean="0">
                <a:solidFill>
                  <a:schemeClr val="accent3"/>
                </a:solidFill>
              </a:rPr>
              <a:t>Non Participant Observation</a:t>
            </a:r>
          </a:p>
          <a:p>
            <a:pPr marL="546100" indent="-457200" eaLnBrk="1" fontAlgn="auto" hangingPunct="1">
              <a:spcBef>
                <a:spcPts val="0"/>
              </a:spcBef>
              <a:spcAft>
                <a:spcPts val="0"/>
              </a:spcAft>
              <a:buFont typeface="Arial"/>
              <a:buChar char="•"/>
              <a:defRPr/>
            </a:pPr>
            <a:r>
              <a:rPr lang="en-GB" sz="2600" b="0" dirty="0" smtClean="0">
                <a:solidFill>
                  <a:schemeClr val="accent3"/>
                </a:solidFill>
              </a:rPr>
              <a:t>Social experiments</a:t>
            </a:r>
          </a:p>
          <a:p>
            <a:pPr marL="546100" indent="-457200" eaLnBrk="1" fontAlgn="auto" hangingPunct="1">
              <a:spcBef>
                <a:spcPts val="0"/>
              </a:spcBef>
              <a:spcAft>
                <a:spcPts val="0"/>
              </a:spcAft>
              <a:buFont typeface="Arial"/>
              <a:buChar char="•"/>
              <a:defRPr/>
            </a:pPr>
            <a:r>
              <a:rPr lang="en-GB" sz="2600" b="0" dirty="0" smtClean="0">
                <a:solidFill>
                  <a:schemeClr val="accent3"/>
                </a:solidFill>
              </a:rPr>
              <a:t>Official/non official statistics</a:t>
            </a:r>
            <a:endParaRPr lang="en-US" sz="2600" b="0" dirty="0">
              <a:solidFill>
                <a:schemeClr val="accent3"/>
              </a:solidFill>
            </a:endParaRPr>
          </a:p>
        </p:txBody>
      </p:sp>
      <p:sp>
        <p:nvSpPr>
          <p:cNvPr id="4" name="Content Placeholder 3"/>
          <p:cNvSpPr>
            <a:spLocks noGrp="1"/>
          </p:cNvSpPr>
          <p:nvPr>
            <p:ph sz="half" idx="2"/>
          </p:nvPr>
        </p:nvSpPr>
        <p:spPr>
          <a:xfrm>
            <a:off x="4648200" y="1773238"/>
            <a:ext cx="4038600" cy="4624387"/>
          </a:xfrm>
          <a:ln>
            <a:solidFill>
              <a:srgbClr val="FF6600"/>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INTERPRETIVISTS</a:t>
            </a:r>
          </a:p>
          <a:p>
            <a:pPr marL="546100" indent="-457200" eaLnBrk="1" fontAlgn="auto" hangingPunct="1">
              <a:spcBef>
                <a:spcPts val="0"/>
              </a:spcBef>
              <a:spcAft>
                <a:spcPts val="0"/>
              </a:spcAft>
              <a:buFont typeface="Arial"/>
              <a:buChar char="•"/>
              <a:defRPr/>
            </a:pPr>
            <a:r>
              <a:rPr lang="en-GB" sz="2600" b="0" dirty="0" smtClean="0">
                <a:solidFill>
                  <a:srgbClr val="FF6600"/>
                </a:solidFill>
              </a:rPr>
              <a:t>Participant Observation </a:t>
            </a:r>
          </a:p>
          <a:p>
            <a:pPr marL="546100" indent="-457200" eaLnBrk="1" fontAlgn="auto" hangingPunct="1">
              <a:spcBef>
                <a:spcPts val="0"/>
              </a:spcBef>
              <a:spcAft>
                <a:spcPts val="0"/>
              </a:spcAft>
              <a:buFont typeface="Arial"/>
              <a:buChar char="•"/>
              <a:defRPr/>
            </a:pPr>
            <a:r>
              <a:rPr lang="en-GB" sz="2600" b="0" dirty="0" smtClean="0">
                <a:solidFill>
                  <a:srgbClr val="FF6600"/>
                </a:solidFill>
              </a:rPr>
              <a:t>Unstructured/ semi interviews</a:t>
            </a:r>
            <a:endParaRPr lang="en-GB" sz="2600" b="0" dirty="0">
              <a:solidFill>
                <a:srgbClr val="FF6600"/>
              </a:solidFill>
            </a:endParaRPr>
          </a:p>
          <a:p>
            <a:pPr marL="546100" indent="-457200" eaLnBrk="1" fontAlgn="auto" hangingPunct="1">
              <a:spcBef>
                <a:spcPts val="0"/>
              </a:spcBef>
              <a:spcAft>
                <a:spcPts val="0"/>
              </a:spcAft>
              <a:buFont typeface="Arial"/>
              <a:buChar char="•"/>
              <a:defRPr/>
            </a:pPr>
            <a:r>
              <a:rPr lang="en-GB" sz="2600" b="0" dirty="0">
                <a:solidFill>
                  <a:srgbClr val="FF6600"/>
                </a:solidFill>
              </a:rPr>
              <a:t>L</a:t>
            </a:r>
            <a:r>
              <a:rPr lang="en-GB" sz="2600" b="0" dirty="0" smtClean="0">
                <a:solidFill>
                  <a:srgbClr val="FF6600"/>
                </a:solidFill>
              </a:rPr>
              <a:t>ife documents e.g. diaries, letters</a:t>
            </a:r>
            <a:endParaRPr lang="en-US" sz="2600" b="0" dirty="0">
              <a:solidFill>
                <a:srgbClr val="FF6600"/>
              </a:solidFill>
            </a:endParaRPr>
          </a:p>
        </p:txBody>
      </p:sp>
      <p:pic>
        <p:nvPicPr>
          <p:cNvPr id="15365" name="Picture 3" descr="C:\Program Files\Microsoft Office\Media\CntCD1\ClipArt4\j0250257.wm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51190" y="5063066"/>
            <a:ext cx="1945551" cy="1277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2" descr="C:\Documents and Settings\Hannah Roberts\Local Settings\Temporary Internet Files\Content.IE5\CBPRMRR2\MCj04398510000[1].wmf"/>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922892" y="5701594"/>
            <a:ext cx="1050796" cy="83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5980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eaLnBrk="1" fontAlgn="auto" hangingPunct="1">
              <a:spcAft>
                <a:spcPts val="0"/>
              </a:spcAft>
              <a:defRPr/>
            </a:pPr>
            <a:r>
              <a:rPr lang="en-GB" sz="4400" dirty="0" smtClean="0">
                <a:solidFill>
                  <a:srgbClr val="D1282E"/>
                </a:solidFill>
                <a:ea typeface="+mj-ea"/>
              </a:rPr>
              <a:t>They want:</a:t>
            </a:r>
            <a:endParaRPr lang="en-US" sz="4400" dirty="0">
              <a:solidFill>
                <a:srgbClr val="D1282E"/>
              </a:solidFill>
              <a:ea typeface="+mj-ea"/>
            </a:endParaRPr>
          </a:p>
        </p:txBody>
      </p:sp>
      <p:sp>
        <p:nvSpPr>
          <p:cNvPr id="3" name="Content Placeholder 2"/>
          <p:cNvSpPr>
            <a:spLocks noGrp="1"/>
          </p:cNvSpPr>
          <p:nvPr>
            <p:ph sz="half" idx="1"/>
          </p:nvPr>
        </p:nvSpPr>
        <p:spPr>
          <a:xfrm>
            <a:off x="457200" y="1773238"/>
            <a:ext cx="4038600" cy="4624387"/>
          </a:xfrm>
          <a:ln>
            <a:solidFill>
              <a:srgbClr val="3366FF"/>
            </a:solidFill>
          </a:ln>
        </p:spPr>
        <p:txBody>
          <a:bodyPr rtlCol="0">
            <a:normAutofit fontScale="92500" lnSpcReduction="20000"/>
          </a:bodyPr>
          <a:lstStyle/>
          <a:p>
            <a:pPr marL="438912" indent="-320040" algn="ctr" eaLnBrk="1" fontAlgn="auto" hangingPunct="1">
              <a:spcBef>
                <a:spcPts val="0"/>
              </a:spcBef>
              <a:spcAft>
                <a:spcPts val="0"/>
              </a:spcAft>
              <a:buFont typeface="Wingdings 2"/>
              <a:buNone/>
              <a:defRPr/>
            </a:pPr>
            <a:r>
              <a:rPr lang="en-GB" dirty="0" smtClean="0">
                <a:ea typeface="+mn-ea"/>
              </a:rPr>
              <a:t>POSITIVISTS</a:t>
            </a:r>
          </a:p>
          <a:p>
            <a:pPr marL="88900" indent="0" eaLnBrk="1" fontAlgn="auto" hangingPunct="1">
              <a:spcBef>
                <a:spcPts val="0"/>
              </a:spcBef>
              <a:spcAft>
                <a:spcPts val="0"/>
              </a:spcAft>
              <a:buFont typeface="Wingdings 2"/>
              <a:buNone/>
              <a:defRPr/>
            </a:pPr>
            <a:r>
              <a:rPr lang="en-GB" dirty="0" smtClean="0">
                <a:ea typeface="+mn-ea"/>
              </a:rPr>
              <a:t>Reliable data. </a:t>
            </a:r>
            <a:r>
              <a:rPr lang="en-GB" dirty="0" smtClean="0">
                <a:solidFill>
                  <a:schemeClr val="accent5">
                    <a:lumMod val="75000"/>
                  </a:schemeClr>
                </a:solidFill>
                <a:ea typeface="+mn-ea"/>
              </a:rPr>
              <a:t>They want hard facts and so their research needs to be repeatable. </a:t>
            </a:r>
          </a:p>
          <a:p>
            <a:pPr marL="88900" indent="0" eaLnBrk="1" fontAlgn="auto" hangingPunct="1">
              <a:spcBef>
                <a:spcPts val="0"/>
              </a:spcBef>
              <a:spcAft>
                <a:spcPts val="0"/>
              </a:spcAft>
              <a:buFont typeface="Wingdings 2"/>
              <a:buNone/>
              <a:defRPr/>
            </a:pPr>
            <a:r>
              <a:rPr lang="en-GB" dirty="0" smtClean="0">
                <a:ea typeface="+mn-ea"/>
              </a:rPr>
              <a:t>Representative data- </a:t>
            </a:r>
            <a:r>
              <a:rPr lang="en-GB" dirty="0" smtClean="0">
                <a:solidFill>
                  <a:schemeClr val="accent5">
                    <a:lumMod val="75000"/>
                  </a:schemeClr>
                </a:solidFill>
                <a:ea typeface="+mn-ea"/>
              </a:rPr>
              <a:t>the sample represents the characteristics of the target population.</a:t>
            </a:r>
          </a:p>
          <a:p>
            <a:pPr marL="88900" indent="0" eaLnBrk="1" fontAlgn="auto" hangingPunct="1">
              <a:spcBef>
                <a:spcPts val="0"/>
              </a:spcBef>
              <a:spcAft>
                <a:spcPts val="0"/>
              </a:spcAft>
              <a:buFont typeface="Wingdings 2"/>
              <a:buNone/>
              <a:defRPr/>
            </a:pPr>
            <a:r>
              <a:rPr lang="en-GB" dirty="0" err="1" smtClean="0">
                <a:ea typeface="+mn-ea"/>
              </a:rPr>
              <a:t>Generalisable</a:t>
            </a:r>
            <a:r>
              <a:rPr lang="en-GB" dirty="0" smtClean="0">
                <a:ea typeface="+mn-ea"/>
              </a:rPr>
              <a:t> data- </a:t>
            </a:r>
            <a:r>
              <a:rPr lang="en-GB" dirty="0" smtClean="0">
                <a:solidFill>
                  <a:schemeClr val="accent5">
                    <a:lumMod val="75000"/>
                  </a:schemeClr>
                </a:solidFill>
                <a:ea typeface="+mn-ea"/>
              </a:rPr>
              <a:t>the data can be applied to the nature of the whole group.</a:t>
            </a:r>
            <a:endParaRPr lang="en-US" dirty="0">
              <a:solidFill>
                <a:srgbClr val="FF0000"/>
              </a:solidFill>
              <a:ea typeface="+mn-ea"/>
            </a:endParaRPr>
          </a:p>
        </p:txBody>
      </p:sp>
      <p:sp>
        <p:nvSpPr>
          <p:cNvPr id="4" name="Content Placeholder 3"/>
          <p:cNvSpPr>
            <a:spLocks noGrp="1"/>
          </p:cNvSpPr>
          <p:nvPr>
            <p:ph sz="half" idx="2"/>
          </p:nvPr>
        </p:nvSpPr>
        <p:spPr>
          <a:xfrm>
            <a:off x="4648200" y="1773238"/>
            <a:ext cx="4038600" cy="4624387"/>
          </a:xfrm>
          <a:ln>
            <a:solidFill>
              <a:srgbClr val="FF6600"/>
            </a:solidFill>
          </a:ln>
        </p:spPr>
        <p:txBody>
          <a:bodyPr>
            <a:normAutofit fontScale="92500" lnSpcReduction="20000"/>
          </a:bodyPr>
          <a:lstStyle/>
          <a:p>
            <a:pPr algn="ctr" eaLnBrk="1" hangingPunct="1">
              <a:lnSpc>
                <a:spcPct val="90000"/>
              </a:lnSpc>
              <a:buFont typeface="Wingdings 2" charset="0"/>
              <a:buNone/>
            </a:pPr>
            <a:r>
              <a:rPr lang="en-GB" sz="2600" dirty="0">
                <a:latin typeface="Corbel" charset="0"/>
              </a:rPr>
              <a:t>INTERPRETIVISTS</a:t>
            </a:r>
          </a:p>
          <a:p>
            <a:pPr eaLnBrk="1" hangingPunct="1">
              <a:lnSpc>
                <a:spcPct val="90000"/>
              </a:lnSpc>
              <a:buFont typeface="Wingdings 2" charset="0"/>
              <a:buNone/>
            </a:pPr>
            <a:r>
              <a:rPr lang="en-GB" sz="3000" dirty="0">
                <a:latin typeface="Corbel" charset="0"/>
              </a:rPr>
              <a:t>Valid data. </a:t>
            </a:r>
            <a:r>
              <a:rPr lang="en-GB" sz="3000" dirty="0">
                <a:solidFill>
                  <a:srgbClr val="CF5B1B"/>
                </a:solidFill>
                <a:latin typeface="Corbel" charset="0"/>
              </a:rPr>
              <a:t>The data should allow us to uncover hidden meaning and see a ‘mirror image of reality’</a:t>
            </a:r>
            <a:endParaRPr lang="en-US" sz="3000" dirty="0">
              <a:latin typeface="Corbel" charset="0"/>
            </a:endParaRPr>
          </a:p>
        </p:txBody>
      </p:sp>
      <p:pic>
        <p:nvPicPr>
          <p:cNvPr id="16389" name="Picture 2" descr="C:\Documents and Settings\Hannah Roberts\Local Settings\Temporary Internet Files\Content.IE5\QY3329N6\MCDD00809_0000[1].wm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57875" y="4429125"/>
            <a:ext cx="1889125"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17789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
                                            <p:bg/>
                                          </p:spTgt>
                                        </p:tgtEl>
                                        <p:attrNameLst>
                                          <p:attrName>style.visibility</p:attrName>
                                        </p:attrNameLst>
                                      </p:cBhvr>
                                      <p:to>
                                        <p:strVal val="visible"/>
                                      </p:to>
                                    </p:set>
                                    <p:animEffect transition="in" filter="blinds(horizontal)">
                                      <p:cBhvr>
                                        <p:cTn id="25" dur="500"/>
                                        <p:tgtEl>
                                          <p:spTgt spid="4">
                                            <p:bg/>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linds(horizontal)">
                                      <p:cBhvr>
                                        <p:cTn id="30" dur="500"/>
                                        <p:tgtEl>
                                          <p:spTgt spid="4">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blinds(horizontal)">
                                      <p:cBhvr>
                                        <p:cTn id="3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ea typeface="+mj-ea"/>
              </a:rPr>
              <a:t>Realists</a:t>
            </a:r>
            <a:endParaRPr lang="en-US" dirty="0">
              <a:ea typeface="+mj-ea"/>
            </a:endParaRPr>
          </a:p>
        </p:txBody>
      </p:sp>
      <p:sp>
        <p:nvSpPr>
          <p:cNvPr id="3" name="Content Placeholder 2"/>
          <p:cNvSpPr>
            <a:spLocks noGrp="1"/>
          </p:cNvSpPr>
          <p:nvPr>
            <p:ph idx="1"/>
          </p:nvPr>
        </p:nvSpPr>
        <p:spPr>
          <a:xfrm>
            <a:off x="457200" y="1736549"/>
            <a:ext cx="8229600" cy="4625975"/>
          </a:xfrm>
        </p:spPr>
        <p:txBody>
          <a:bodyPr>
            <a:normAutofit/>
          </a:bodyPr>
          <a:lstStyle/>
          <a:p>
            <a:r>
              <a:rPr lang="en-GB" sz="2400" dirty="0">
                <a:latin typeface="Corbel" charset="0"/>
              </a:rPr>
              <a:t>There is also another theoretical approach to research methods: Realism.</a:t>
            </a:r>
          </a:p>
          <a:p>
            <a:r>
              <a:rPr lang="en-GB" sz="2400" dirty="0">
                <a:latin typeface="Corbel" charset="0"/>
              </a:rPr>
              <a:t>These researchers choose to take a multi-method approach where they combine both Positivist and </a:t>
            </a:r>
            <a:r>
              <a:rPr lang="en-GB" sz="2400" dirty="0" err="1">
                <a:latin typeface="Corbel" charset="0"/>
              </a:rPr>
              <a:t>Interpretivist</a:t>
            </a:r>
            <a:r>
              <a:rPr lang="en-GB" sz="2400" dirty="0">
                <a:latin typeface="Corbel" charset="0"/>
              </a:rPr>
              <a:t> methods. </a:t>
            </a:r>
          </a:p>
          <a:p>
            <a:r>
              <a:rPr lang="en-GB" sz="2400" dirty="0">
                <a:latin typeface="Corbel" charset="0"/>
              </a:rPr>
              <a:t>The aim for these researchers is to gain valid and reliable data, usually through </a:t>
            </a:r>
            <a:r>
              <a:rPr lang="en-GB" sz="2400" dirty="0">
                <a:solidFill>
                  <a:srgbClr val="FF0000"/>
                </a:solidFill>
                <a:latin typeface="Corbel" charset="0"/>
              </a:rPr>
              <a:t>triangulation</a:t>
            </a:r>
            <a:r>
              <a:rPr lang="en-GB" sz="2400" dirty="0">
                <a:latin typeface="Corbel" charset="0"/>
              </a:rPr>
              <a:t> (the use of multi-methods to check validity and reliability) or </a:t>
            </a:r>
            <a:r>
              <a:rPr lang="en-GB" sz="2400" dirty="0">
                <a:solidFill>
                  <a:srgbClr val="FF0000"/>
                </a:solidFill>
                <a:latin typeface="Corbel" charset="0"/>
              </a:rPr>
              <a:t>methodological pluralism </a:t>
            </a:r>
            <a:r>
              <a:rPr lang="en-GB" sz="2400" dirty="0">
                <a:latin typeface="Corbel" charset="0"/>
              </a:rPr>
              <a:t>(the use of multi-methods to build a fuller picture of the issue).</a:t>
            </a:r>
            <a:endParaRPr lang="en-US" sz="2400" dirty="0">
              <a:latin typeface="Corbel" charset="0"/>
            </a:endParaRPr>
          </a:p>
          <a:p>
            <a:endParaRPr lang="en-US" sz="2400" dirty="0">
              <a:latin typeface="Corbel" charset="0"/>
            </a:endParaRPr>
          </a:p>
        </p:txBody>
      </p:sp>
    </p:spTree>
    <p:extLst>
      <p:ext uri="{BB962C8B-B14F-4D97-AF65-F5344CB8AC3E}">
        <p14:creationId xmlns:p14="http://schemas.microsoft.com/office/powerpoint/2010/main" val="2827557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2080"/>
            <a:ext cx="6709144" cy="1371600"/>
          </a:xfrm>
        </p:spPr>
        <p:txBody>
          <a:bodyPr/>
          <a:lstStyle/>
          <a:p>
            <a:r>
              <a:rPr lang="en-GB" dirty="0" smtClean="0"/>
              <a:t>Fitness for purpose</a:t>
            </a:r>
            <a:endParaRPr lang="en-GB" dirty="0"/>
          </a:p>
        </p:txBody>
      </p:sp>
      <p:sp>
        <p:nvSpPr>
          <p:cNvPr id="3" name="Content Placeholder 2"/>
          <p:cNvSpPr>
            <a:spLocks noGrp="1"/>
          </p:cNvSpPr>
          <p:nvPr>
            <p:ph idx="1"/>
          </p:nvPr>
        </p:nvSpPr>
        <p:spPr>
          <a:xfrm>
            <a:off x="457200" y="980278"/>
            <a:ext cx="7620000" cy="4373563"/>
          </a:xfrm>
        </p:spPr>
        <p:txBody>
          <a:bodyPr>
            <a:noAutofit/>
          </a:bodyPr>
          <a:lstStyle/>
          <a:p>
            <a:pPr>
              <a:lnSpc>
                <a:spcPct val="115000"/>
              </a:lnSpc>
              <a:spcAft>
                <a:spcPts val="1000"/>
              </a:spcAft>
            </a:pPr>
            <a:r>
              <a:rPr lang="en-GB" sz="2400" dirty="0" smtClean="0">
                <a:ea typeface="Times New Roman"/>
              </a:rPr>
              <a:t>The method is:</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Suitable to study the sample (group) being researched e.g. if researching small children a self completion questionnaire is not suitable.</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Viable given practical constraints such as time and cost e.g. if there is a limited deadline you would not have time to complete unstructured interviews, self completion questionnaires may be more suitable.</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The safety constraints are too significant e.g. studying gun crime using participant observation may not be suitable. </a:t>
            </a:r>
          </a:p>
          <a:p>
            <a:pPr>
              <a:lnSpc>
                <a:spcPct val="115000"/>
              </a:lnSpc>
              <a:spcAft>
                <a:spcPts val="1000"/>
              </a:spcAft>
            </a:pP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latin typeface="Calibri"/>
                <a:ea typeface="Times New Roman"/>
                <a:cs typeface="Calibri"/>
              </a:rPr>
              <a:t> </a:t>
            </a:r>
          </a:p>
          <a:p>
            <a:r>
              <a:rPr lang="en-GB" sz="2400" dirty="0">
                <a:ea typeface="Times New Roman"/>
              </a:rPr>
              <a:t> </a:t>
            </a:r>
            <a:endParaRPr lang="en-GB" sz="2400" dirty="0"/>
          </a:p>
        </p:txBody>
      </p:sp>
    </p:spTree>
    <p:extLst>
      <p:ext uri="{BB962C8B-B14F-4D97-AF65-F5344CB8AC3E}">
        <p14:creationId xmlns:p14="http://schemas.microsoft.com/office/powerpoint/2010/main" val="4118690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2080"/>
            <a:ext cx="6709144" cy="1371600"/>
          </a:xfrm>
        </p:spPr>
        <p:txBody>
          <a:bodyPr/>
          <a:lstStyle/>
          <a:p>
            <a:r>
              <a:rPr lang="en-GB" dirty="0" smtClean="0"/>
              <a:t>Fitness for purpose</a:t>
            </a:r>
            <a:endParaRPr lang="en-GB" dirty="0"/>
          </a:p>
        </p:txBody>
      </p:sp>
      <p:sp>
        <p:nvSpPr>
          <p:cNvPr id="3" name="Content Placeholder 2"/>
          <p:cNvSpPr>
            <a:spLocks noGrp="1"/>
          </p:cNvSpPr>
          <p:nvPr>
            <p:ph idx="1"/>
          </p:nvPr>
        </p:nvSpPr>
        <p:spPr>
          <a:xfrm>
            <a:off x="457200" y="980278"/>
            <a:ext cx="7620000" cy="4373563"/>
          </a:xfrm>
        </p:spPr>
        <p:txBody>
          <a:bodyPr>
            <a:noAutofit/>
          </a:bodyPr>
          <a:lstStyle/>
          <a:p>
            <a:pPr>
              <a:lnSpc>
                <a:spcPct val="115000"/>
              </a:lnSpc>
              <a:spcAft>
                <a:spcPts val="1000"/>
              </a:spcAft>
            </a:pPr>
            <a:r>
              <a:rPr lang="en-GB" sz="2400" dirty="0" smtClean="0">
                <a:ea typeface="Times New Roman"/>
              </a:rPr>
              <a:t>The method:</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Must adhere to British Sociological Association Guidelines e.g. covert observation may be rejected even before planning stage is reached.</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Should fit in with the theoretical position of the researcher e.g. questionnaires would not be suitable for </a:t>
            </a:r>
            <a:r>
              <a:rPr lang="en-GB" sz="2400" dirty="0" err="1" smtClean="0">
                <a:ea typeface="Times New Roman"/>
                <a:cs typeface="Calibri"/>
              </a:rPr>
              <a:t>Intepretivist</a:t>
            </a:r>
            <a:r>
              <a:rPr lang="en-GB" sz="2400" dirty="0" smtClean="0">
                <a:ea typeface="Times New Roman"/>
                <a:cs typeface="Calibri"/>
              </a:rPr>
              <a:t> and Feminist methodologies.</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Suits the needs of the topic being researched e.g. you could study male/female roles in the family using diaries, but not participant observation.</a:t>
            </a:r>
          </a:p>
          <a:p>
            <a:pPr marL="342900" indent="-342900">
              <a:lnSpc>
                <a:spcPct val="115000"/>
              </a:lnSpc>
              <a:spcAft>
                <a:spcPts val="1000"/>
              </a:spcAft>
              <a:buFont typeface="Arial" panose="020B0604020202020204" pitchFamily="34" charset="0"/>
              <a:buChar char="•"/>
            </a:pPr>
            <a:endParaRPr lang="en-GB" sz="2400" dirty="0" smtClean="0">
              <a:ea typeface="Times New Roman"/>
              <a:cs typeface="Calibri"/>
            </a:endParaRPr>
          </a:p>
          <a:p>
            <a:pPr>
              <a:lnSpc>
                <a:spcPct val="115000"/>
              </a:lnSpc>
              <a:spcAft>
                <a:spcPts val="1000"/>
              </a:spcAft>
            </a:pP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latin typeface="Calibri"/>
                <a:ea typeface="Times New Roman"/>
                <a:cs typeface="Calibri"/>
              </a:rPr>
              <a:t> </a:t>
            </a:r>
          </a:p>
          <a:p>
            <a:r>
              <a:rPr lang="en-GB" sz="2400" dirty="0">
                <a:ea typeface="Times New Roman"/>
              </a:rPr>
              <a:t> </a:t>
            </a:r>
            <a:endParaRPr lang="en-GB" sz="2400" dirty="0"/>
          </a:p>
        </p:txBody>
      </p:sp>
    </p:spTree>
    <p:extLst>
      <p:ext uri="{BB962C8B-B14F-4D97-AF65-F5344CB8AC3E}">
        <p14:creationId xmlns:p14="http://schemas.microsoft.com/office/powerpoint/2010/main" val="536942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7303911" cy="1371600"/>
          </a:xfrm>
        </p:spPr>
        <p:txBody>
          <a:bodyPr>
            <a:normAutofit fontScale="90000"/>
          </a:bodyPr>
          <a:lstStyle/>
          <a:p>
            <a:r>
              <a:rPr lang="en-US" dirty="0" smtClean="0"/>
              <a:t>When you have worked through this unit you will be able to:</a:t>
            </a: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dirty="0" smtClean="0"/>
              <a:t>Define key terms and concepts related to sociological research including primary and secondary data, triangulation, representativeness, reliability, </a:t>
            </a:r>
            <a:r>
              <a:rPr lang="en-US" dirty="0" err="1" smtClean="0"/>
              <a:t>generalisability</a:t>
            </a:r>
            <a:r>
              <a:rPr lang="en-US" dirty="0" smtClean="0"/>
              <a:t>, validity, quantitative and qualitative data, </a:t>
            </a:r>
            <a:r>
              <a:rPr lang="en-US" dirty="0" err="1" smtClean="0"/>
              <a:t>Interpretivism</a:t>
            </a:r>
            <a:r>
              <a:rPr lang="en-US" dirty="0" smtClean="0"/>
              <a:t>, Positivism and Realism</a:t>
            </a:r>
          </a:p>
          <a:p>
            <a:pPr marL="457200" indent="-457200">
              <a:buAutoNum type="arabicPeriod"/>
            </a:pPr>
            <a:r>
              <a:rPr lang="en-US" dirty="0" smtClean="0"/>
              <a:t>Understand the problems in selecting appropriate research methods and topics of research.</a:t>
            </a:r>
          </a:p>
          <a:p>
            <a:pPr marL="457200" indent="-457200">
              <a:buAutoNum type="arabicPeriod"/>
            </a:pPr>
            <a:r>
              <a:rPr lang="en-US" dirty="0" smtClean="0"/>
              <a:t>Begin to think about ways to evaluate research, including issues with ethics.</a:t>
            </a:r>
            <a:endParaRPr lang="en-US" dirty="0"/>
          </a:p>
        </p:txBody>
      </p:sp>
    </p:spTree>
    <p:extLst>
      <p:ext uri="{BB962C8B-B14F-4D97-AF65-F5344CB8AC3E}">
        <p14:creationId xmlns:p14="http://schemas.microsoft.com/office/powerpoint/2010/main" val="616235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a:t>
            </a:r>
            <a:endParaRPr lang="en-US" dirty="0"/>
          </a:p>
        </p:txBody>
      </p:sp>
      <p:sp>
        <p:nvSpPr>
          <p:cNvPr id="3" name="Content Placeholder 2"/>
          <p:cNvSpPr>
            <a:spLocks noGrp="1"/>
          </p:cNvSpPr>
          <p:nvPr>
            <p:ph idx="1"/>
          </p:nvPr>
        </p:nvSpPr>
        <p:spPr/>
        <p:txBody>
          <a:bodyPr/>
          <a:lstStyle/>
          <a:p>
            <a:r>
              <a:rPr lang="en-US" dirty="0" smtClean="0"/>
              <a:t>To stop Sociology being ‘Common Sense’ it has to collect evidence to support its claims (e.g. as done by the sociologists we have seen in the gender booklet). This evidence is known as DATA.</a:t>
            </a:r>
          </a:p>
          <a:p>
            <a:endParaRPr lang="en-US" dirty="0" smtClean="0"/>
          </a:p>
          <a:p>
            <a:r>
              <a:rPr lang="en-US" u="sng" dirty="0" smtClean="0"/>
              <a:t>ACTIVITY</a:t>
            </a:r>
            <a:endParaRPr lang="en-US" u="sng" dirty="0"/>
          </a:p>
          <a:p>
            <a:r>
              <a:rPr lang="en-US" dirty="0" smtClean="0"/>
              <a:t>On p.5 of your booklets use p.120-121 of ‘Sociology in Focus’ 2</a:t>
            </a:r>
            <a:r>
              <a:rPr lang="en-US" baseline="30000" dirty="0" smtClean="0"/>
              <a:t>nd</a:t>
            </a:r>
            <a:r>
              <a:rPr lang="en-US" dirty="0" smtClean="0"/>
              <a:t>ed, or p.135-137 of the Browne textbook to complete the different types of data.</a:t>
            </a:r>
          </a:p>
          <a:p>
            <a:endParaRPr lang="en-US" dirty="0"/>
          </a:p>
          <a:p>
            <a:r>
              <a:rPr lang="en-US" dirty="0" smtClean="0"/>
              <a:t>Once you have completed this, apply your knowledge to p.6</a:t>
            </a:r>
            <a:endParaRPr lang="en-US" dirty="0"/>
          </a:p>
        </p:txBody>
      </p:sp>
    </p:spTree>
    <p:extLst>
      <p:ext uri="{BB962C8B-B14F-4D97-AF65-F5344CB8AC3E}">
        <p14:creationId xmlns:p14="http://schemas.microsoft.com/office/powerpoint/2010/main" val="179225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52850"/>
            <a:ext cx="8282763" cy="1371600"/>
          </a:xfrm>
        </p:spPr>
        <p:txBody>
          <a:bodyPr>
            <a:noAutofit/>
          </a:bodyPr>
          <a:lstStyle/>
          <a:p>
            <a:pPr algn="ctr"/>
            <a:r>
              <a:rPr lang="en-GB" sz="4800" dirty="0" smtClean="0">
                <a:latin typeface="Arial" panose="020B0604020202020204" pitchFamily="34" charset="0"/>
                <a:cs typeface="Arial" panose="020B0604020202020204" pitchFamily="34" charset="0"/>
              </a:rPr>
              <a:t>Factors influencing the choice of method: P.E.T</a:t>
            </a:r>
            <a:endParaRPr lang="en-GB" sz="48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2429238" y="2324450"/>
            <a:ext cx="4284335" cy="4176122"/>
          </a:xfrm>
          <a:prstGeom prst="rect">
            <a:avLst/>
          </a:prstGeom>
        </p:spPr>
      </p:pic>
    </p:spTree>
    <p:extLst>
      <p:ext uri="{BB962C8B-B14F-4D97-AF65-F5344CB8AC3E}">
        <p14:creationId xmlns:p14="http://schemas.microsoft.com/office/powerpoint/2010/main" val="262785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Issues</a:t>
            </a:r>
            <a:endParaRPr lang="en-GB" dirty="0"/>
          </a:p>
        </p:txBody>
      </p:sp>
      <p:sp>
        <p:nvSpPr>
          <p:cNvPr id="3" name="Content Placeholder 2"/>
          <p:cNvSpPr>
            <a:spLocks noGrp="1"/>
          </p:cNvSpPr>
          <p:nvPr>
            <p:ph idx="1"/>
          </p:nvPr>
        </p:nvSpPr>
        <p:spPr>
          <a:xfrm>
            <a:off x="457200" y="1752600"/>
            <a:ext cx="7620000" cy="4966252"/>
          </a:xfrm>
        </p:spPr>
        <p:txBody>
          <a:bodyPr anchor="ctr">
            <a:normAutofit fontScale="70000" lnSpcReduction="20000"/>
          </a:bodyPr>
          <a:lstStyle/>
          <a:p>
            <a:r>
              <a:rPr lang="en-GB" sz="2400" dirty="0" smtClean="0">
                <a:solidFill>
                  <a:srgbClr val="FF0000"/>
                </a:solidFill>
                <a:latin typeface="Arial" panose="020B0604020202020204" pitchFamily="34" charset="0"/>
                <a:cs typeface="Arial" panose="020B0604020202020204" pitchFamily="34" charset="0"/>
              </a:rPr>
              <a:t>Access to those being studied- </a:t>
            </a:r>
            <a:r>
              <a:rPr lang="en-GB" sz="2400" dirty="0" smtClean="0">
                <a:latin typeface="Arial" panose="020B0604020202020204" pitchFamily="34" charset="0"/>
                <a:cs typeface="Arial" panose="020B0604020202020204" pitchFamily="34" charset="0"/>
              </a:rPr>
              <a:t>can you reach the people or information you need to e.g. children are hard to access because you may need a DBS.</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Time and Money </a:t>
            </a:r>
            <a:r>
              <a:rPr lang="en-GB" sz="2400" dirty="0" smtClean="0">
                <a:latin typeface="Arial" panose="020B0604020202020204" pitchFamily="34" charset="0"/>
                <a:cs typeface="Arial" panose="020B0604020202020204" pitchFamily="34" charset="0"/>
              </a:rPr>
              <a:t>– time &amp; money can restrict the choice of methods, e.g. semi-structured interviews are relatively time-consuming. </a:t>
            </a:r>
            <a:r>
              <a:rPr lang="en-GB" sz="2400" dirty="0" smtClean="0">
                <a:solidFill>
                  <a:srgbClr val="FF0000"/>
                </a:solidFill>
                <a:latin typeface="Arial" panose="020B0604020202020204" pitchFamily="34" charset="0"/>
                <a:cs typeface="Arial" panose="020B0604020202020204" pitchFamily="34" charset="0"/>
              </a:rPr>
              <a:t>Funding Bodies </a:t>
            </a:r>
            <a:r>
              <a:rPr lang="en-GB" sz="2400" dirty="0" smtClean="0">
                <a:latin typeface="Arial" panose="020B0604020202020204" pitchFamily="34" charset="0"/>
                <a:cs typeface="Arial" panose="020B0604020202020204" pitchFamily="34" charset="0"/>
              </a:rPr>
              <a:t>– may require the results to be in a particular form, e.g. a government department may prefer the data to be in numerical form gained through questionnaires or structured interviews.</a:t>
            </a:r>
          </a:p>
          <a:p>
            <a:r>
              <a:rPr lang="en-GB" sz="2400" dirty="0" smtClean="0">
                <a:latin typeface="Arial" panose="020B0604020202020204" pitchFamily="34" charset="0"/>
                <a:cs typeface="Arial" panose="020B0604020202020204" pitchFamily="34" charset="0"/>
              </a:rPr>
              <a:t>Availability of the data- is there information on the topic available e.g. historical events may lack specific information. </a:t>
            </a:r>
          </a:p>
          <a:p>
            <a:r>
              <a:rPr lang="en-GB" sz="2400" dirty="0" smtClean="0">
                <a:solidFill>
                  <a:srgbClr val="FF0000"/>
                </a:solidFill>
                <a:latin typeface="Arial" panose="020B0604020202020204" pitchFamily="34" charset="0"/>
                <a:cs typeface="Arial" panose="020B0604020202020204" pitchFamily="34" charset="0"/>
              </a:rPr>
              <a:t>Values and beliefs of the researcher- </a:t>
            </a:r>
            <a:r>
              <a:rPr lang="en-GB" sz="2400" dirty="0" smtClean="0">
                <a:latin typeface="Arial" panose="020B0604020202020204" pitchFamily="34" charset="0"/>
                <a:cs typeface="Arial" panose="020B0604020202020204" pitchFamily="34" charset="0"/>
              </a:rPr>
              <a:t>will influence the choice of topic and could bias how the data is collected and how results are presented. </a:t>
            </a:r>
            <a:endParaRPr lang="en-GB" sz="2400" dirty="0" smtClean="0">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Pressure to publish – </a:t>
            </a:r>
            <a:r>
              <a:rPr lang="en-GB" sz="2400" dirty="0" smtClean="0">
                <a:latin typeface="Arial" panose="020B0604020202020204" pitchFamily="34" charset="0"/>
                <a:cs typeface="Arial" panose="020B0604020202020204" pitchFamily="34" charset="0"/>
              </a:rPr>
              <a:t>will you run out of time to do the research because of demands from employers/funders to release the info?</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Values of society- </a:t>
            </a:r>
            <a:r>
              <a:rPr lang="en-GB" sz="2400" dirty="0" smtClean="0">
                <a:latin typeface="Arial" panose="020B0604020202020204" pitchFamily="34" charset="0"/>
                <a:cs typeface="Arial" panose="020B0604020202020204" pitchFamily="34" charset="0"/>
              </a:rPr>
              <a:t>will society accept your findings? Could they be controversial? </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Personal </a:t>
            </a:r>
            <a:r>
              <a:rPr lang="en-GB" sz="2400" dirty="0">
                <a:solidFill>
                  <a:srgbClr val="FF0000"/>
                </a:solidFill>
                <a:latin typeface="Arial" panose="020B0604020202020204" pitchFamily="34" charset="0"/>
                <a:cs typeface="Arial" panose="020B0604020202020204" pitchFamily="34" charset="0"/>
              </a:rPr>
              <a:t>Skills/Characteristics of Researcher </a:t>
            </a:r>
            <a:r>
              <a:rPr lang="en-GB" sz="2400" dirty="0">
                <a:latin typeface="Arial" panose="020B0604020202020204" pitchFamily="34" charset="0"/>
                <a:cs typeface="Arial" panose="020B0604020202020204" pitchFamily="34" charset="0"/>
              </a:rPr>
              <a:t>– certain methods (e.g. participant observation) require the researcher to possess skills/characteristics that allow him or her to establish rapport.</a:t>
            </a:r>
          </a:p>
          <a:p>
            <a:endParaRPr lang="en-GB" sz="2400" dirty="0" smtClean="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45871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ethics</a:t>
            </a:r>
            <a:endParaRPr lang="en-GB" dirty="0"/>
          </a:p>
        </p:txBody>
      </p:sp>
      <p:sp>
        <p:nvSpPr>
          <p:cNvPr id="3" name="Content Placeholder 2"/>
          <p:cNvSpPr>
            <a:spLocks noGrp="1"/>
          </p:cNvSpPr>
          <p:nvPr>
            <p:ph idx="1"/>
          </p:nvPr>
        </p:nvSpPr>
        <p:spPr/>
        <p:txBody>
          <a:bodyPr/>
          <a:lstStyle/>
          <a:p>
            <a:r>
              <a:rPr lang="en-GB" dirty="0" smtClean="0"/>
              <a:t>What do we mean by the term ethics or ‘being ethical’?</a:t>
            </a:r>
            <a:endParaRPr lang="en-GB" dirty="0"/>
          </a:p>
        </p:txBody>
      </p:sp>
    </p:spTree>
    <p:extLst>
      <p:ext uri="{BB962C8B-B14F-4D97-AF65-F5344CB8AC3E}">
        <p14:creationId xmlns:p14="http://schemas.microsoft.com/office/powerpoint/2010/main" val="680119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Ethical Issues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chor="t">
            <a:normAutofit fontScale="85000" lnSpcReduction="20000"/>
          </a:bodyPr>
          <a:lstStyle/>
          <a:p>
            <a:r>
              <a:rPr lang="en-GB" sz="2400" dirty="0" smtClean="0">
                <a:solidFill>
                  <a:srgbClr val="FF0000"/>
                </a:solidFill>
                <a:latin typeface="Arial" panose="020B0604020202020204" pitchFamily="34" charset="0"/>
                <a:cs typeface="Arial" panose="020B0604020202020204" pitchFamily="34" charset="0"/>
              </a:rPr>
              <a:t>Informed Consent </a:t>
            </a:r>
            <a:r>
              <a:rPr lang="en-GB" sz="2400" dirty="0" smtClean="0">
                <a:latin typeface="Arial" panose="020B0604020202020204" pitchFamily="34" charset="0"/>
                <a:cs typeface="Arial" panose="020B0604020202020204" pitchFamily="34" charset="0"/>
              </a:rPr>
              <a:t>– participants should be informed about the research and be given the right to refuse to be involved.</a:t>
            </a:r>
          </a:p>
          <a:p>
            <a:r>
              <a:rPr lang="en-GB" sz="2400" dirty="0" smtClean="0">
                <a:solidFill>
                  <a:srgbClr val="FF0000"/>
                </a:solidFill>
                <a:latin typeface="Arial" panose="020B0604020202020204" pitchFamily="34" charset="0"/>
                <a:cs typeface="Arial" panose="020B0604020202020204" pitchFamily="34" charset="0"/>
              </a:rPr>
              <a:t>Confidentiality and Privacy </a:t>
            </a:r>
            <a:r>
              <a:rPr lang="en-GB" sz="2400" dirty="0" smtClean="0">
                <a:latin typeface="Arial" panose="020B0604020202020204" pitchFamily="34" charset="0"/>
                <a:cs typeface="Arial" panose="020B0604020202020204" pitchFamily="34" charset="0"/>
              </a:rPr>
              <a:t>– identity of participants should not be revealed and privacy respected.</a:t>
            </a:r>
          </a:p>
          <a:p>
            <a:r>
              <a:rPr lang="en-GB" sz="2400" dirty="0" smtClean="0">
                <a:solidFill>
                  <a:srgbClr val="FF0000"/>
                </a:solidFill>
                <a:latin typeface="Arial" panose="020B0604020202020204" pitchFamily="34" charset="0"/>
                <a:cs typeface="Arial" panose="020B0604020202020204" pitchFamily="34" charset="0"/>
              </a:rPr>
              <a:t>Deception and covert research- </a:t>
            </a:r>
            <a:r>
              <a:rPr lang="en-GB" sz="2400" dirty="0" smtClean="0">
                <a:latin typeface="Arial" panose="020B0604020202020204" pitchFamily="34" charset="0"/>
                <a:cs typeface="Arial" panose="020B0604020202020204" pitchFamily="34" charset="0"/>
              </a:rPr>
              <a:t>not making people aware they are being studied (covert) may lead to research being invalid because it has not gained consent. </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Safety of the Participants </a:t>
            </a:r>
            <a:r>
              <a:rPr lang="en-GB" sz="2400" dirty="0" smtClean="0">
                <a:latin typeface="Arial" panose="020B0604020202020204" pitchFamily="34" charset="0"/>
                <a:cs typeface="Arial" panose="020B0604020202020204" pitchFamily="34" charset="0"/>
              </a:rPr>
              <a:t>– researchers need to be aware of the possible effects of their work on those they study (e.g. psychological damage).</a:t>
            </a:r>
          </a:p>
          <a:p>
            <a:r>
              <a:rPr lang="en-GB" sz="2400" dirty="0" smtClean="0">
                <a:solidFill>
                  <a:srgbClr val="FF0000"/>
                </a:solidFill>
                <a:latin typeface="Arial" panose="020B0604020202020204" pitchFamily="34" charset="0"/>
                <a:cs typeface="Arial" panose="020B0604020202020204" pitchFamily="34" charset="0"/>
              </a:rPr>
              <a:t>Findings reported accurately and honestly- </a:t>
            </a:r>
            <a:r>
              <a:rPr lang="en-GB" sz="2400" dirty="0" smtClean="0">
                <a:latin typeface="Arial" panose="020B0604020202020204" pitchFamily="34" charset="0"/>
                <a:cs typeface="Arial" panose="020B0604020202020204" pitchFamily="34" charset="0"/>
              </a:rPr>
              <a:t>there is an ethical obligation to be fair and honest. </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Vulnerable </a:t>
            </a:r>
            <a:r>
              <a:rPr lang="en-GB" sz="2400" dirty="0">
                <a:solidFill>
                  <a:srgbClr val="FF0000"/>
                </a:solidFill>
                <a:latin typeface="Arial" panose="020B0604020202020204" pitchFamily="34" charset="0"/>
                <a:cs typeface="Arial" panose="020B0604020202020204" pitchFamily="34" charset="0"/>
              </a:rPr>
              <a:t>Groups </a:t>
            </a:r>
            <a:r>
              <a:rPr lang="en-GB" sz="2400" dirty="0">
                <a:latin typeface="Arial" panose="020B0604020202020204" pitchFamily="34" charset="0"/>
                <a:cs typeface="Arial" panose="020B0604020202020204" pitchFamily="34" charset="0"/>
              </a:rPr>
              <a:t>– special care should be taken when dealing with vulnerable groups (e.g. children</a:t>
            </a:r>
            <a:r>
              <a:rPr lang="en-GB" sz="2400" dirty="0" smtClean="0">
                <a:latin typeface="Arial" panose="020B0604020202020204" pitchFamily="34" charset="0"/>
                <a:cs typeface="Arial" panose="020B0604020202020204" pitchFamily="34" charset="0"/>
              </a:rPr>
              <a:t>).</a:t>
            </a:r>
          </a:p>
          <a:p>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37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lstStyle/>
          <a:p>
            <a:r>
              <a:rPr lang="en-GB" dirty="0" smtClean="0"/>
              <a:t>Theoretical Issues (p.9)</a:t>
            </a:r>
            <a:endParaRPr lang="en-GB" dirty="0"/>
          </a:p>
        </p:txBody>
      </p:sp>
      <p:sp>
        <p:nvSpPr>
          <p:cNvPr id="3" name="Content Placeholder 2"/>
          <p:cNvSpPr>
            <a:spLocks noGrp="1"/>
          </p:cNvSpPr>
          <p:nvPr>
            <p:ph idx="1"/>
          </p:nvPr>
        </p:nvSpPr>
        <p:spPr/>
        <p:txBody>
          <a:bodyPr anchor="ctr">
            <a:normAutofit lnSpcReduction="10000"/>
          </a:bodyPr>
          <a:lstStyle/>
          <a:p>
            <a:r>
              <a:rPr lang="en-GB" dirty="0" smtClean="0">
                <a:solidFill>
                  <a:srgbClr val="FF0000"/>
                </a:solidFill>
              </a:rPr>
              <a:t>Validity</a:t>
            </a:r>
            <a:r>
              <a:rPr lang="en-GB" dirty="0" smtClean="0"/>
              <a:t> – a valid method produces a ‘mirror image’ of reality and allows the researcher to get to the ‘truth’ of what he or she is studying.</a:t>
            </a:r>
          </a:p>
          <a:p>
            <a:r>
              <a:rPr lang="en-GB" dirty="0" smtClean="0">
                <a:solidFill>
                  <a:srgbClr val="FF0000"/>
                </a:solidFill>
              </a:rPr>
              <a:t>Reliability</a:t>
            </a:r>
            <a:r>
              <a:rPr lang="en-GB" dirty="0" smtClean="0"/>
              <a:t> – a reliable method is one which, when repeated by another researcher, gives the same results.</a:t>
            </a:r>
          </a:p>
          <a:p>
            <a:r>
              <a:rPr lang="en-GB" dirty="0" smtClean="0">
                <a:solidFill>
                  <a:srgbClr val="FF0000"/>
                </a:solidFill>
              </a:rPr>
              <a:t>Representativeness</a:t>
            </a:r>
            <a:r>
              <a:rPr lang="en-GB" dirty="0" smtClean="0"/>
              <a:t> – refers to whether or not the people we are studying (sample) have the same characteristics as the group we are interested in (target population)</a:t>
            </a:r>
          </a:p>
          <a:p>
            <a:r>
              <a:rPr lang="en-GB" dirty="0" smtClean="0">
                <a:solidFill>
                  <a:srgbClr val="FF0000"/>
                </a:solidFill>
              </a:rPr>
              <a:t>Generalizability</a:t>
            </a:r>
            <a:r>
              <a:rPr lang="en-GB" dirty="0" smtClean="0"/>
              <a:t> – relates to representativeness and suggests that if the sample is large enough (i.e. representative), we can apply the data to the target population.</a:t>
            </a:r>
          </a:p>
          <a:p>
            <a:r>
              <a:rPr lang="en-GB" dirty="0" smtClean="0"/>
              <a:t>Methodological Perspective (Positivism, </a:t>
            </a:r>
            <a:r>
              <a:rPr lang="en-GB" dirty="0" err="1" smtClean="0"/>
              <a:t>Interpretivism</a:t>
            </a:r>
            <a:r>
              <a:rPr lang="en-GB" dirty="0" smtClean="0"/>
              <a:t>, Realism)</a:t>
            </a:r>
          </a:p>
          <a:p>
            <a:endParaRPr lang="en-GB" dirty="0" smtClean="0"/>
          </a:p>
        </p:txBody>
      </p:sp>
      <p:cxnSp>
        <p:nvCxnSpPr>
          <p:cNvPr id="5" name="Straight Connector 4"/>
          <p:cNvCxnSpPr/>
          <p:nvPr/>
        </p:nvCxnSpPr>
        <p:spPr>
          <a:xfrm>
            <a:off x="278296" y="2524540"/>
            <a:ext cx="8150087" cy="0"/>
          </a:xfrm>
          <a:prstGeom prst="line">
            <a:avLst/>
          </a:prstGeom>
          <a:ln w="76200">
            <a:solidFill>
              <a:srgbClr val="FFC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516374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 video</a:t>
            </a:r>
            <a:endParaRPr lang="en-US" dirty="0"/>
          </a:p>
        </p:txBody>
      </p:sp>
      <p:sp>
        <p:nvSpPr>
          <p:cNvPr id="3" name="Content Placeholder 2"/>
          <p:cNvSpPr>
            <a:spLocks noGrp="1"/>
          </p:cNvSpPr>
          <p:nvPr>
            <p:ph idx="1"/>
          </p:nvPr>
        </p:nvSpPr>
        <p:spPr>
          <a:xfrm>
            <a:off x="640645" y="1740430"/>
            <a:ext cx="7620000" cy="4637792"/>
          </a:xfrm>
        </p:spPr>
        <p:txBody>
          <a:bodyPr>
            <a:normAutofit lnSpcReduction="10000"/>
          </a:bodyPr>
          <a:lstStyle/>
          <a:p>
            <a:r>
              <a:rPr lang="en-US" dirty="0" smtClean="0"/>
              <a:t>As we have seen when studying the education system Sociologists take different standpoints on the same thing. This is the same with how Sociologists approach studying the social world.</a:t>
            </a:r>
          </a:p>
          <a:p>
            <a:r>
              <a:rPr lang="en-US" dirty="0" smtClean="0"/>
              <a:t>Some Sociologists think society should be studied scientifically, by looking a big social issues and observing ‘facts’ about the world, they are known as </a:t>
            </a:r>
            <a:r>
              <a:rPr lang="en-US" dirty="0" smtClean="0">
                <a:solidFill>
                  <a:schemeClr val="tx2"/>
                </a:solidFill>
              </a:rPr>
              <a:t>Positivists</a:t>
            </a:r>
            <a:r>
              <a:rPr lang="en-US" dirty="0" smtClean="0"/>
              <a:t>.</a:t>
            </a:r>
          </a:p>
          <a:p>
            <a:r>
              <a:rPr lang="en-US" dirty="0" smtClean="0"/>
              <a:t>Other Sociologists think we should study individuals and their own experiences, rather than trying to make grand theories or ‘facts’, they are known as </a:t>
            </a:r>
            <a:r>
              <a:rPr lang="en-US" dirty="0" err="1" smtClean="0">
                <a:solidFill>
                  <a:srgbClr val="D1282E"/>
                </a:solidFill>
              </a:rPr>
              <a:t>Interpretivists</a:t>
            </a:r>
            <a:r>
              <a:rPr lang="en-US" dirty="0" smtClean="0"/>
              <a:t>.</a:t>
            </a:r>
          </a:p>
          <a:p>
            <a:r>
              <a:rPr lang="en-US" dirty="0" smtClean="0"/>
              <a:t>Others combine these two approaches, and are known as </a:t>
            </a:r>
            <a:r>
              <a:rPr lang="en-US" dirty="0" smtClean="0">
                <a:solidFill>
                  <a:srgbClr val="D1282E"/>
                </a:solidFill>
              </a:rPr>
              <a:t>Realists</a:t>
            </a:r>
            <a:r>
              <a:rPr lang="en-US" dirty="0" smtClean="0"/>
              <a:t>. </a:t>
            </a:r>
          </a:p>
          <a:p>
            <a:r>
              <a:rPr lang="en-US" dirty="0" smtClean="0"/>
              <a:t>The video notes on p.11 give more details of these approaches</a:t>
            </a:r>
          </a:p>
        </p:txBody>
      </p:sp>
    </p:spTree>
    <p:extLst>
      <p:ext uri="{BB962C8B-B14F-4D97-AF65-F5344CB8AC3E}">
        <p14:creationId xmlns:p14="http://schemas.microsoft.com/office/powerpoint/2010/main" val="111174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4E328BAF8B7EA4DAC36A17E681FA3F8" ma:contentTypeVersion="1" ma:contentTypeDescription="Create a new document." ma:contentTypeScope="" ma:versionID="e2b8d42467855ee928732718e0497dae">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51C4F8-C7AA-4A16-B712-11C4ADEFF2EC}">
  <ds:schemaRefs>
    <ds:schemaRef ds:uri="http://schemas.microsoft.com/sharepoint/v3/contenttype/forms"/>
  </ds:schemaRefs>
</ds:datastoreItem>
</file>

<file path=customXml/itemProps2.xml><?xml version="1.0" encoding="utf-8"?>
<ds:datastoreItem xmlns:ds="http://schemas.openxmlformats.org/officeDocument/2006/customXml" ds:itemID="{1451B0D0-91C5-4AE6-9EBE-EC0BB63B76C1}">
  <ds:schemaRefs>
    <ds:schemaRef ds:uri="http://schemas.microsoft.com/office/2006/documentManagement/types"/>
    <ds:schemaRef ds:uri="http://purl.org/dc/dcmitype/"/>
    <ds:schemaRef ds:uri="http://schemas.microsoft.com/office/infopath/2007/PartnerControls"/>
    <ds:schemaRef ds:uri="http://purl.org/dc/terms/"/>
    <ds:schemaRef ds:uri="http://schemas.microsoft.com/sharepoint/v3"/>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B0DAABD0-E90A-43C7-9D52-607337D646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Essential.thmx</Template>
  <TotalTime>369</TotalTime>
  <Words>1338</Words>
  <Application>Microsoft Office PowerPoint</Application>
  <PresentationFormat>On-screen Show (4:3)</PresentationFormat>
  <Paragraphs>113</Paragraphs>
  <Slides>16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ＭＳ Ｐゴシック</vt:lpstr>
      <vt:lpstr>Arial</vt:lpstr>
      <vt:lpstr>Arial Black</vt:lpstr>
      <vt:lpstr>Calibri</vt:lpstr>
      <vt:lpstr>Corbel</vt:lpstr>
      <vt:lpstr>Times New Roman</vt:lpstr>
      <vt:lpstr>Wingdings 2</vt:lpstr>
      <vt:lpstr>Essential</vt:lpstr>
      <vt:lpstr>Research methods</vt:lpstr>
      <vt:lpstr>When you have worked through this unit you will be able to:</vt:lpstr>
      <vt:lpstr>Types of data</vt:lpstr>
      <vt:lpstr>Factors influencing the choice of method: P.E.T</vt:lpstr>
      <vt:lpstr>Practical Issues</vt:lpstr>
      <vt:lpstr>ethics</vt:lpstr>
      <vt:lpstr>Ethical Issues</vt:lpstr>
      <vt:lpstr>Theoretical Issues (p.9)</vt:lpstr>
      <vt:lpstr>Research methods video</vt:lpstr>
      <vt:lpstr>There are two research traditions for methodological approaches</vt:lpstr>
      <vt:lpstr>Preferred data</vt:lpstr>
      <vt:lpstr>Preferred methods</vt:lpstr>
      <vt:lpstr>They want:</vt:lpstr>
      <vt:lpstr>Realists</vt:lpstr>
      <vt:lpstr>Fitness for purpose</vt:lpstr>
      <vt:lpstr>Fitness for purpose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g671</dc:title>
  <dc:creator>Hannah Roberts</dc:creator>
  <cp:lastModifiedBy>Hannah Roberts</cp:lastModifiedBy>
  <cp:revision>28</cp:revision>
  <cp:lastPrinted>2020-02-11T11:29:14Z</cp:lastPrinted>
  <dcterms:created xsi:type="dcterms:W3CDTF">2013-12-26T11:10:44Z</dcterms:created>
  <dcterms:modified xsi:type="dcterms:W3CDTF">2020-02-11T11:29:36Z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0x010100F4E328BAF8B7EA4DAC36A17E681FA3F8</vt:lpwstr>
  </property>
</Properties>
</file>