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9"/>
  </p:notesMasterIdLst>
  <p:handoutMasterIdLst>
    <p:handoutMasterId r:id="rId30"/>
  </p:handoutMasterIdLst>
  <p:sldIdLst>
    <p:sldId id="321" r:id="rId5"/>
    <p:sldId id="324" r:id="rId6"/>
    <p:sldId id="322" r:id="rId7"/>
    <p:sldId id="323" r:id="rId8"/>
    <p:sldId id="325" r:id="rId9"/>
    <p:sldId id="326" r:id="rId10"/>
    <p:sldId id="329" r:id="rId11"/>
    <p:sldId id="328" r:id="rId12"/>
    <p:sldId id="267" r:id="rId13"/>
    <p:sldId id="274" r:id="rId14"/>
    <p:sldId id="277" r:id="rId15"/>
    <p:sldId id="283" r:id="rId16"/>
    <p:sldId id="301" r:id="rId17"/>
    <p:sldId id="331" r:id="rId18"/>
    <p:sldId id="330" r:id="rId19"/>
    <p:sldId id="278" r:id="rId20"/>
    <p:sldId id="272" r:id="rId21"/>
    <p:sldId id="332" r:id="rId22"/>
    <p:sldId id="292" r:id="rId23"/>
    <p:sldId id="293" r:id="rId24"/>
    <p:sldId id="295" r:id="rId25"/>
    <p:sldId id="297" r:id="rId26"/>
    <p:sldId id="302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2007" autoAdjust="0"/>
  </p:normalViewPr>
  <p:slideViewPr>
    <p:cSldViewPr>
      <p:cViewPr varScale="1">
        <p:scale>
          <a:sx n="94" d="100"/>
          <a:sy n="94" d="100"/>
        </p:scale>
        <p:origin x="21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9B31-2EA2-428B-8871-16D92A92E0E2}" type="datetimeFigureOut">
              <a:rPr lang="en-GB" smtClean="0"/>
              <a:pPr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06FEA-C46A-4EF8-830A-8D6A16026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9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8A84-3821-4658-8AF4-A00FE50D3DCF}" type="datetimeFigureOut">
              <a:rPr lang="en-US" smtClean="0"/>
              <a:pPr/>
              <a:t>11/22/2019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6BD0-6D8B-4F2B-9DF6-0626D1686E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93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cineenlamirada.over-blog.com/article-a-63801309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faroensayos.wordpress.com/2009/09/16/volver-sobre-el-relato-y-su-autor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filme.com/notas-del-dia/video-seis-usos-del-plano-cenital-un-videoensay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film/2006/aug/25/drama.pedroalmodova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wsidea.wordpress.com/2009/04/02/volver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http://elcineenlamirada.over-blog.com/article-a-63801309.html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846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42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https://elfaroensayos.wordpress.com/2009/09/16/volver-sobre-el-relato-y-su-autor/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80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481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https://youtu.be/CWMueRbVLvk</a:t>
            </a:r>
          </a:p>
        </p:txBody>
      </p:sp>
    </p:spTree>
    <p:extLst>
      <p:ext uri="{BB962C8B-B14F-4D97-AF65-F5344CB8AC3E}">
        <p14:creationId xmlns:p14="http://schemas.microsoft.com/office/powerpoint/2010/main" val="263042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https://enfilme.com/notas-del-dia/video-seis-usos-del-plano-cenital-un-videoensayo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5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22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https://www.theguardian.com/film/2006/aug/25/drama.pedroalmodovar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38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https://andrewsidea.wordpress.com/2009/04/02/volver/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1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353B-8144-4CBF-83A4-56A7CE2542E2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E74B-D4DE-4AA2-964F-31C3993E4081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6A21-6CFD-45BF-94DA-28102B55CC7E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5B71-A6D7-4D5C-A9CD-15E4965D2E27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647A-214E-4396-88C3-F8CBF65304B4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48FA-C228-4CBA-9601-9E9E13D8A746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8E0A-753C-4FA4-B77A-DB05EF5873D2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7F09-AF8D-4FAF-AA64-BB32CBD7D6B5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972A-7D77-43C4-BE6D-19D2F16EB491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3093-FDC1-4E46-9B95-C0B5CA977CBF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32DD-4876-441D-AE50-98BF345E1798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4568-AD5F-40A9-BB92-D01A63B1F070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s-ES" dirty="0"/>
              <a:t> -  2011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2Q1gGCKILw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MueRbVLvk?feature=oembed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7075" y="-7938"/>
            <a:ext cx="10599738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6" y="0"/>
            <a:ext cx="9159876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0" y="4725144"/>
            <a:ext cx="9179571" cy="1858218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Comic Sans MS" pitchFamily="66" charset="0"/>
              </a:rPr>
              <a:t>Plano </a:t>
            </a:r>
            <a:r>
              <a:rPr lang="en-GB" sz="2000" dirty="0" err="1">
                <a:latin typeface="Comic Sans MS" pitchFamily="66" charset="0"/>
              </a:rPr>
              <a:t>cenital</a:t>
            </a:r>
            <a:r>
              <a:rPr lang="en-GB" sz="2000" dirty="0">
                <a:latin typeface="Comic Sans MS" pitchFamily="66" charset="0"/>
              </a:rPr>
              <a:t> y </a:t>
            </a:r>
            <a:r>
              <a:rPr lang="en-GB" sz="2000" dirty="0" err="1">
                <a:latin typeface="Comic Sans MS" pitchFamily="66" charset="0"/>
              </a:rPr>
              <a:t>color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rojo</a:t>
            </a:r>
            <a:endParaRPr lang="en-GB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  <a:p>
            <a:r>
              <a:rPr lang="en-GB" sz="2000" dirty="0" err="1"/>
              <a:t>Aquí</a:t>
            </a:r>
            <a:r>
              <a:rPr lang="en-GB" sz="2000" dirty="0"/>
              <a:t> el </a:t>
            </a:r>
            <a:r>
              <a:rPr lang="en-GB" sz="2000" dirty="0" err="1"/>
              <a:t>plano</a:t>
            </a:r>
            <a:r>
              <a:rPr lang="en-GB" sz="2000" dirty="0"/>
              <a:t> </a:t>
            </a:r>
            <a:r>
              <a:rPr lang="en-GB" sz="2000" dirty="0" err="1"/>
              <a:t>cenital</a:t>
            </a:r>
            <a:r>
              <a:rPr lang="en-GB" sz="2000" dirty="0"/>
              <a:t>  </a:t>
            </a:r>
            <a:r>
              <a:rPr lang="en-GB" sz="2000" dirty="0" err="1"/>
              <a:t>nos</a:t>
            </a:r>
            <a:r>
              <a:rPr lang="en-GB" sz="2000" dirty="0"/>
              <a:t> </a:t>
            </a:r>
            <a:r>
              <a:rPr lang="en-GB" sz="2000" dirty="0" err="1"/>
              <a:t>muestra</a:t>
            </a:r>
            <a:r>
              <a:rPr lang="en-GB" sz="2000" dirty="0"/>
              <a:t> una imagen </a:t>
            </a:r>
            <a:r>
              <a:rPr lang="en-GB" sz="2000" dirty="0" err="1"/>
              <a:t>saturada</a:t>
            </a:r>
            <a:r>
              <a:rPr lang="en-GB" sz="2000" dirty="0"/>
              <a:t> de </a:t>
            </a:r>
            <a:r>
              <a:rPr lang="en-GB" sz="2000" dirty="0" err="1"/>
              <a:t>rojo</a:t>
            </a:r>
            <a:r>
              <a:rPr lang="en-GB" sz="2000" dirty="0"/>
              <a:t> que </a:t>
            </a:r>
            <a:r>
              <a:rPr lang="en-GB" sz="2000" dirty="0" err="1"/>
              <a:t>tiene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dirty="0" err="1"/>
              <a:t>función</a:t>
            </a:r>
            <a:r>
              <a:rPr lang="en-GB" sz="2000" dirty="0"/>
              <a:t>  </a:t>
            </a:r>
            <a:r>
              <a:rPr lang="en-GB" sz="2000" dirty="0" err="1"/>
              <a:t>enfatizar</a:t>
            </a:r>
            <a:r>
              <a:rPr lang="en-GB" sz="2000" dirty="0"/>
              <a:t> la </a:t>
            </a:r>
            <a:r>
              <a:rPr lang="en-GB" sz="2000" dirty="0" err="1" smtClean="0"/>
              <a:t>magnitud</a:t>
            </a:r>
            <a:r>
              <a:rPr lang="en-GB" sz="2000" dirty="0" smtClean="0"/>
              <a:t> </a:t>
            </a:r>
            <a:r>
              <a:rPr lang="en-GB" sz="2000" dirty="0"/>
              <a:t>y la </a:t>
            </a:r>
            <a:r>
              <a:rPr lang="en-GB" sz="2000" dirty="0" err="1"/>
              <a:t>gravedad</a:t>
            </a:r>
            <a:r>
              <a:rPr lang="en-GB" sz="2000" dirty="0"/>
              <a:t>  de la </a:t>
            </a:r>
            <a:r>
              <a:rPr lang="en-GB" sz="2000" dirty="0" err="1"/>
              <a:t>muerte</a:t>
            </a:r>
            <a:r>
              <a:rPr lang="en-GB" sz="2000" dirty="0"/>
              <a:t> de Paco 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72" y="164797"/>
            <a:ext cx="787758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107505" y="4711750"/>
            <a:ext cx="8856984" cy="1858218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00" dirty="0" smtClean="0">
                <a:latin typeface="Comic Sans MS" pitchFamily="66" charset="0"/>
              </a:rPr>
              <a:t>El </a:t>
            </a:r>
            <a:r>
              <a:rPr lang="en-GB" sz="2000" dirty="0" err="1">
                <a:latin typeface="Comic Sans MS" pitchFamily="66" charset="0"/>
              </a:rPr>
              <a:t>mismo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plano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cenital</a:t>
            </a:r>
            <a:r>
              <a:rPr lang="en-GB" sz="2000" dirty="0">
                <a:latin typeface="Comic Sans MS" pitchFamily="66" charset="0"/>
              </a:rPr>
              <a:t> que al principio, </a:t>
            </a:r>
            <a:r>
              <a:rPr lang="en-GB" sz="2000" dirty="0" err="1">
                <a:latin typeface="Comic Sans MS" pitchFamily="66" charset="0"/>
              </a:rPr>
              <a:t>pero</a:t>
            </a:r>
            <a:r>
              <a:rPr lang="en-GB" sz="2000" dirty="0">
                <a:latin typeface="Comic Sans MS" pitchFamily="66" charset="0"/>
              </a:rPr>
              <a:t> no tan </a:t>
            </a:r>
            <a:r>
              <a:rPr lang="en-GB" sz="2000" dirty="0" err="1">
                <a:latin typeface="Comic Sans MS" pitchFamily="66" charset="0"/>
              </a:rPr>
              <a:t>inocente</a:t>
            </a:r>
            <a:endParaRPr lang="en-GB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  <a:p>
            <a:r>
              <a:rPr lang="en-GB" sz="2000" dirty="0" err="1"/>
              <a:t>Aquí</a:t>
            </a:r>
            <a:r>
              <a:rPr lang="en-GB" sz="2000" dirty="0"/>
              <a:t> el </a:t>
            </a:r>
            <a:r>
              <a:rPr lang="en-GB" sz="2000" dirty="0" err="1"/>
              <a:t>plano</a:t>
            </a:r>
            <a:r>
              <a:rPr lang="en-GB" sz="2000" dirty="0"/>
              <a:t> </a:t>
            </a:r>
            <a:r>
              <a:rPr lang="en-GB" sz="2000" dirty="0" err="1"/>
              <a:t>cenital</a:t>
            </a:r>
            <a:r>
              <a:rPr lang="en-GB" sz="2000" dirty="0"/>
              <a:t> </a:t>
            </a:r>
            <a:r>
              <a:rPr lang="en-GB" sz="2000" dirty="0" err="1" smtClean="0"/>
              <a:t>nos</a:t>
            </a:r>
            <a:r>
              <a:rPr lang="en-GB" sz="2000" dirty="0" smtClean="0"/>
              <a:t> </a:t>
            </a:r>
            <a:r>
              <a:rPr lang="en-GB" sz="2000" dirty="0" err="1" smtClean="0"/>
              <a:t>ayuda</a:t>
            </a:r>
            <a:r>
              <a:rPr lang="en-GB" sz="2000" dirty="0" smtClean="0"/>
              <a:t> a </a:t>
            </a:r>
            <a:r>
              <a:rPr lang="en-GB" sz="2000" dirty="0" err="1" smtClean="0"/>
              <a:t>apreciar</a:t>
            </a:r>
            <a:r>
              <a:rPr lang="en-GB" sz="2000" dirty="0" smtClean="0"/>
              <a:t> la </a:t>
            </a:r>
            <a:r>
              <a:rPr lang="en-GB" sz="2000" dirty="0" err="1" smtClean="0"/>
              <a:t>gravedad</a:t>
            </a:r>
            <a:r>
              <a:rPr lang="en-GB" sz="2000" dirty="0" smtClean="0"/>
              <a:t> la </a:t>
            </a:r>
            <a:r>
              <a:rPr lang="en-GB" sz="2000" dirty="0" err="1" smtClean="0"/>
              <a:t>situación</a:t>
            </a:r>
            <a:r>
              <a:rPr lang="en-GB" sz="2000" dirty="0" smtClean="0"/>
              <a:t> </a:t>
            </a:r>
            <a:r>
              <a:rPr lang="en-GB" sz="2000" dirty="0" err="1" smtClean="0"/>
              <a:t>mostrándonos</a:t>
            </a:r>
            <a:r>
              <a:rPr lang="en-GB" sz="2000" dirty="0" smtClean="0"/>
              <a:t> el </a:t>
            </a:r>
            <a:r>
              <a:rPr lang="en-GB" sz="2000" dirty="0" err="1" smtClean="0"/>
              <a:t>cambio</a:t>
            </a:r>
            <a:r>
              <a:rPr lang="en-GB" sz="2000" dirty="0" smtClean="0"/>
              <a:t> de </a:t>
            </a:r>
            <a:r>
              <a:rPr lang="en-GB" sz="2000" dirty="0" err="1" smtClean="0"/>
              <a:t>función</a:t>
            </a:r>
            <a:r>
              <a:rPr lang="en-GB" sz="2000" dirty="0" smtClean="0"/>
              <a:t> del </a:t>
            </a:r>
            <a:r>
              <a:rPr lang="en-GB" sz="2000" dirty="0" err="1" smtClean="0"/>
              <a:t>cuchillo</a:t>
            </a:r>
            <a:r>
              <a:rPr lang="en-GB" sz="2000" dirty="0" smtClean="0"/>
              <a:t>: de </a:t>
            </a:r>
            <a:r>
              <a:rPr lang="en-GB" sz="2000" dirty="0" err="1" smtClean="0"/>
              <a:t>utensilio</a:t>
            </a:r>
            <a:r>
              <a:rPr lang="en-GB" sz="2000" dirty="0" smtClean="0"/>
              <a:t> de </a:t>
            </a:r>
            <a:r>
              <a:rPr lang="en-GB" sz="2000" dirty="0" err="1" smtClean="0"/>
              <a:t>cocina</a:t>
            </a:r>
            <a:r>
              <a:rPr lang="en-GB" sz="2000" dirty="0" smtClean="0"/>
              <a:t> a </a:t>
            </a:r>
            <a:r>
              <a:rPr lang="en-GB" sz="2000" dirty="0" err="1" smtClean="0"/>
              <a:t>arma</a:t>
            </a:r>
            <a:r>
              <a:rPr lang="en-GB" sz="2000" dirty="0" smtClean="0"/>
              <a:t> del </a:t>
            </a:r>
            <a:r>
              <a:rPr lang="en-GB" sz="2000" dirty="0" err="1" smtClean="0"/>
              <a:t>crimen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502" r="235" b="6879"/>
          <a:stretch/>
        </p:blipFill>
        <p:spPr bwMode="auto">
          <a:xfrm>
            <a:off x="935597" y="188640"/>
            <a:ext cx="7200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4864" y="1394965"/>
            <a:ext cx="2376264" cy="111298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dirty="0"/>
              <a:t>	</a:t>
            </a:r>
            <a:r>
              <a:rPr lang="en-GB" dirty="0">
                <a:latin typeface="Comic Sans MS" pitchFamily="66" charset="0"/>
              </a:rPr>
              <a:t> La Mancha </a:t>
            </a:r>
            <a:r>
              <a:rPr lang="en-GB" dirty="0" err="1">
                <a:latin typeface="Comic Sans MS" pitchFamily="66" charset="0"/>
              </a:rPr>
              <a:t>clásica</a:t>
            </a:r>
            <a:r>
              <a:rPr lang="en-GB" dirty="0">
                <a:latin typeface="Comic Sans MS" pitchFamily="66" charset="0"/>
              </a:rPr>
              <a:t> y </a:t>
            </a:r>
            <a:r>
              <a:rPr lang="en-GB" dirty="0" err="1">
                <a:latin typeface="Comic Sans MS" pitchFamily="66" charset="0"/>
              </a:rPr>
              <a:t>ritos</a:t>
            </a:r>
            <a:r>
              <a:rPr lang="en-GB" dirty="0">
                <a:latin typeface="Comic Sans MS" pitchFamily="66" charset="0"/>
              </a:rPr>
              <a:t> de la </a:t>
            </a:r>
            <a:r>
              <a:rPr lang="en-GB" dirty="0" err="1">
                <a:latin typeface="Comic Sans MS" pitchFamily="66" charset="0"/>
              </a:rPr>
              <a:t>muerte</a:t>
            </a:r>
            <a:endParaRPr lang="en-GB" dirty="0"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	Las </a:t>
            </a:r>
            <a:r>
              <a:rPr lang="en-GB" dirty="0" err="1">
                <a:latin typeface="Comic Sans MS" pitchFamily="66" charset="0"/>
              </a:rPr>
              <a:t>mujeres</a:t>
            </a:r>
            <a:r>
              <a:rPr lang="en-GB" dirty="0">
                <a:latin typeface="Comic Sans MS" pitchFamily="66" charset="0"/>
              </a:rPr>
              <a:t> de </a:t>
            </a:r>
            <a:r>
              <a:rPr lang="en-GB" dirty="0" err="1">
                <a:latin typeface="Comic Sans MS" pitchFamily="66" charset="0"/>
              </a:rPr>
              <a:t>estricto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luto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rezan</a:t>
            </a:r>
            <a:r>
              <a:rPr lang="en-GB" dirty="0">
                <a:latin typeface="Comic Sans MS" pitchFamily="66" charset="0"/>
              </a:rPr>
              <a:t> el </a:t>
            </a:r>
            <a:r>
              <a:rPr lang="en-GB" dirty="0" err="1">
                <a:latin typeface="Comic Sans MS" pitchFamily="66" charset="0"/>
              </a:rPr>
              <a:t>rosario</a:t>
            </a:r>
            <a:r>
              <a:rPr lang="en-GB" dirty="0">
                <a:latin typeface="Comic Sans MS" pitchFamily="66" charset="0"/>
              </a:rPr>
              <a:t> y </a:t>
            </a:r>
            <a:r>
              <a:rPr lang="en-GB" dirty="0" err="1">
                <a:latin typeface="Comic Sans MS" pitchFamily="66" charset="0"/>
              </a:rPr>
              <a:t>dan</a:t>
            </a:r>
            <a:r>
              <a:rPr lang="en-GB" dirty="0">
                <a:latin typeface="Comic Sans MS" pitchFamily="66" charset="0"/>
              </a:rPr>
              <a:t> el </a:t>
            </a:r>
            <a:r>
              <a:rPr lang="en-GB" dirty="0" err="1">
                <a:latin typeface="Comic Sans MS" pitchFamily="66" charset="0"/>
              </a:rPr>
              <a:t>pésame</a:t>
            </a:r>
            <a:r>
              <a:rPr lang="en-GB" dirty="0">
                <a:latin typeface="Comic Sans MS" pitchFamily="66" charset="0"/>
              </a:rPr>
              <a:t> a Sole.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107504" y="3645024"/>
            <a:ext cx="8856984" cy="1944216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Este </a:t>
            </a:r>
            <a:r>
              <a:rPr lang="en-GB" sz="2400" dirty="0" err="1" smtClean="0">
                <a:latin typeface="Comic Sans MS" pitchFamily="66" charset="0"/>
              </a:rPr>
              <a:t>plano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cenital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ayuda</a:t>
            </a:r>
            <a:r>
              <a:rPr lang="en-GB" sz="2400" dirty="0" smtClean="0">
                <a:latin typeface="Comic Sans MS" pitchFamily="66" charset="0"/>
              </a:rPr>
              <a:t> a que el </a:t>
            </a:r>
            <a:r>
              <a:rPr lang="en-GB" sz="2400" dirty="0" err="1" smtClean="0">
                <a:latin typeface="Comic Sans MS" pitchFamily="66" charset="0"/>
              </a:rPr>
              <a:t>espectador</a:t>
            </a:r>
            <a:r>
              <a:rPr lang="en-GB" sz="2400" dirty="0" smtClean="0">
                <a:latin typeface="Comic Sans MS" pitchFamily="66" charset="0"/>
              </a:rPr>
              <a:t> se centre </a:t>
            </a:r>
            <a:r>
              <a:rPr lang="en-GB" sz="2400" dirty="0" err="1" smtClean="0">
                <a:latin typeface="Comic Sans MS" pitchFamily="66" charset="0"/>
              </a:rPr>
              <a:t>desde</a:t>
            </a:r>
            <a:r>
              <a:rPr lang="en-GB" sz="2400" dirty="0" smtClean="0">
                <a:latin typeface="Comic Sans MS" pitchFamily="66" charset="0"/>
              </a:rPr>
              <a:t> un </a:t>
            </a:r>
            <a:r>
              <a:rPr lang="en-GB" sz="2400" dirty="0" err="1" smtClean="0">
                <a:latin typeface="Comic Sans MS" pitchFamily="66" charset="0"/>
              </a:rPr>
              <a:t>punto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más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espiritual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en</a:t>
            </a:r>
            <a:r>
              <a:rPr lang="en-GB" sz="2400" dirty="0" smtClean="0">
                <a:latin typeface="Comic Sans MS" pitchFamily="66" charset="0"/>
              </a:rPr>
              <a:t> la </a:t>
            </a:r>
            <a:r>
              <a:rPr lang="en-GB" sz="2400" dirty="0" err="1" smtClean="0">
                <a:latin typeface="Comic Sans MS" pitchFamily="66" charset="0"/>
              </a:rPr>
              <a:t>intensidad</a:t>
            </a:r>
            <a:r>
              <a:rPr lang="en-GB" sz="2400" dirty="0" smtClean="0">
                <a:latin typeface="Comic Sans MS" pitchFamily="66" charset="0"/>
              </a:rPr>
              <a:t> de </a:t>
            </a:r>
            <a:r>
              <a:rPr lang="en-GB" sz="2400" dirty="0" err="1" smtClean="0">
                <a:latin typeface="Comic Sans MS" pitchFamily="66" charset="0"/>
              </a:rPr>
              <a:t>los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ritos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en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torno</a:t>
            </a:r>
            <a:r>
              <a:rPr lang="en-GB" sz="2400" dirty="0" smtClean="0">
                <a:latin typeface="Comic Sans MS" pitchFamily="66" charset="0"/>
              </a:rPr>
              <a:t> a la </a:t>
            </a:r>
            <a:r>
              <a:rPr lang="en-GB" sz="2400" dirty="0" err="1" smtClean="0">
                <a:latin typeface="Comic Sans MS" pitchFamily="66" charset="0"/>
              </a:rPr>
              <a:t>muerte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y </a:t>
            </a:r>
            <a:r>
              <a:rPr lang="en-GB" sz="2400" dirty="0" err="1" smtClean="0">
                <a:latin typeface="Comic Sans MS" pitchFamily="66" charset="0"/>
              </a:rPr>
              <a:t>en</a:t>
            </a:r>
            <a:r>
              <a:rPr lang="en-GB" sz="2400" dirty="0" smtClean="0">
                <a:latin typeface="Comic Sans MS" pitchFamily="66" charset="0"/>
              </a:rPr>
              <a:t> a la </a:t>
            </a:r>
            <a:r>
              <a:rPr lang="en-GB" sz="2400" dirty="0" err="1" smtClean="0">
                <a:latin typeface="Comic Sans MS" pitchFamily="66" charset="0"/>
              </a:rPr>
              <a:t>solidaridad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femenina</a:t>
            </a:r>
            <a:r>
              <a:rPr lang="en-GB" sz="2400" dirty="0" smtClean="0">
                <a:latin typeface="Comic Sans MS" pitchFamily="66" charset="0"/>
              </a:rPr>
              <a:t> 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14010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latin typeface="Comic Sans MS" pitchFamily="66" charset="0"/>
              </a:rPr>
              <a:t>	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179512" y="5085184"/>
            <a:ext cx="8856984" cy="792088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14288">
              <a:buNone/>
            </a:pPr>
            <a:r>
              <a:rPr lang="en-GB" sz="2000" dirty="0">
                <a:latin typeface="Comic Sans MS" pitchFamily="66" charset="0"/>
              </a:rPr>
              <a:t>Plano </a:t>
            </a:r>
            <a:r>
              <a:rPr lang="en-GB" sz="2000" dirty="0" err="1">
                <a:latin typeface="Comic Sans MS" pitchFamily="66" charset="0"/>
              </a:rPr>
              <a:t>cenital</a:t>
            </a:r>
            <a:r>
              <a:rPr lang="en-GB" sz="2000" dirty="0">
                <a:latin typeface="Comic Sans MS" pitchFamily="66" charset="0"/>
              </a:rPr>
              <a:t> que </a:t>
            </a:r>
            <a:r>
              <a:rPr lang="en-GB" sz="2000" dirty="0" err="1">
                <a:latin typeface="Comic Sans MS" pitchFamily="66" charset="0"/>
              </a:rPr>
              <a:t>muestra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en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todo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su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esplendor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los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colores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vivos</a:t>
            </a:r>
            <a:r>
              <a:rPr lang="en-GB" sz="2000" dirty="0">
                <a:latin typeface="Comic Sans MS" pitchFamily="66" charset="0"/>
              </a:rPr>
              <a:t> y </a:t>
            </a:r>
            <a:r>
              <a:rPr lang="en-GB" sz="2000" dirty="0" err="1">
                <a:latin typeface="Comic Sans MS" pitchFamily="66" charset="0"/>
              </a:rPr>
              <a:t>simboliza</a:t>
            </a:r>
            <a:r>
              <a:rPr lang="en-GB" sz="2000" dirty="0">
                <a:latin typeface="Comic Sans MS" pitchFamily="66" charset="0"/>
              </a:rPr>
              <a:t> la </a:t>
            </a:r>
            <a:r>
              <a:rPr lang="en-GB" sz="2000" dirty="0" err="1">
                <a:latin typeface="Comic Sans MS" pitchFamily="66" charset="0"/>
              </a:rPr>
              <a:t>cultura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española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B97E9-7773-4DB6-89EB-61E249A0D5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GB" sz="3600" dirty="0"/>
              <a:t>El primer </a:t>
            </a:r>
            <a:r>
              <a:rPr lang="en-GB" sz="3600" dirty="0" err="1"/>
              <a:t>plano</a:t>
            </a:r>
            <a:r>
              <a:rPr lang="en-GB" sz="3600" dirty="0"/>
              <a:t> (Close up shot):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4EC85-85C8-46BD-AA2D-5037EC75081A}"/>
              </a:ext>
            </a:extLst>
          </p:cNvPr>
          <p:cNvSpPr txBox="1">
            <a:spLocks/>
          </p:cNvSpPr>
          <p:nvPr/>
        </p:nvSpPr>
        <p:spPr>
          <a:xfrm>
            <a:off x="251520" y="2060848"/>
            <a:ext cx="8640960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/>
              <a:t>¿Cuándo y por qué necesitamos ver las expresiones de las caras de los personajes? </a:t>
            </a:r>
            <a:endParaRPr lang="en-GB" sz="2800" dirty="0"/>
          </a:p>
          <a:p>
            <a:pPr algn="just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957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EC85-85C8-46BD-AA2D-5037EC75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616624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GB" sz="2600" dirty="0" smtClean="0"/>
              <a:t>El </a:t>
            </a:r>
            <a:r>
              <a:rPr lang="en-GB" sz="2600" dirty="0" err="1" smtClean="0"/>
              <a:t>personaje</a:t>
            </a:r>
            <a:r>
              <a:rPr lang="en-GB" sz="2600" dirty="0" smtClean="0"/>
              <a:t> se </a:t>
            </a:r>
            <a:r>
              <a:rPr lang="en-GB" sz="2600" dirty="0" err="1" smtClean="0"/>
              <a:t>ve</a:t>
            </a:r>
            <a:r>
              <a:rPr lang="en-GB" sz="2600" dirty="0" smtClean="0"/>
              <a:t> d</a:t>
            </a:r>
            <a:r>
              <a:rPr lang="es-ES" sz="2600" dirty="0" err="1" smtClean="0"/>
              <a:t>esde</a:t>
            </a:r>
            <a:r>
              <a:rPr lang="es-ES" sz="2600" dirty="0" smtClean="0"/>
              <a:t> </a:t>
            </a:r>
            <a:r>
              <a:rPr lang="es-ES" sz="2600" dirty="0"/>
              <a:t>la cabeza hasta la altura de los </a:t>
            </a:r>
            <a:r>
              <a:rPr lang="es-ES" sz="2600" dirty="0" smtClean="0"/>
              <a:t>hombros</a:t>
            </a:r>
          </a:p>
          <a:p>
            <a:pPr algn="just"/>
            <a:r>
              <a:rPr lang="es-ES" sz="2600" dirty="0" smtClean="0"/>
              <a:t>Es una técnica que resulta </a:t>
            </a:r>
            <a:r>
              <a:rPr lang="es-ES" sz="2600" dirty="0"/>
              <a:t>muy útil </a:t>
            </a:r>
            <a:r>
              <a:rPr lang="es-ES" sz="2600" dirty="0" smtClean="0"/>
              <a:t>a </a:t>
            </a:r>
            <a:r>
              <a:rPr lang="es-ES" sz="2600" dirty="0"/>
              <a:t>los </a:t>
            </a:r>
            <a:r>
              <a:rPr lang="es-ES" sz="2600" dirty="0" smtClean="0"/>
              <a:t>directores para </a:t>
            </a:r>
            <a:r>
              <a:rPr lang="es-ES" sz="2600" dirty="0"/>
              <a:t>capturar las expresiones de los personajes de la </a:t>
            </a:r>
            <a:r>
              <a:rPr lang="es-ES" sz="2600" dirty="0" smtClean="0"/>
              <a:t>escena. </a:t>
            </a:r>
          </a:p>
          <a:p>
            <a:pPr algn="just"/>
            <a:r>
              <a:rPr lang="es-ES" sz="2600" dirty="0" smtClean="0"/>
              <a:t>El director centra la atención </a:t>
            </a:r>
            <a:r>
              <a:rPr lang="es-ES" sz="2600" dirty="0"/>
              <a:t>en el rostro de un personaje o de un objeto determinado. De esta manera se consigue que el espectador observe únicamente a</a:t>
            </a:r>
            <a:r>
              <a:rPr lang="es-ES" sz="2600" dirty="0" smtClean="0"/>
              <a:t>l personaje.</a:t>
            </a:r>
          </a:p>
          <a:p>
            <a:pPr algn="just"/>
            <a:r>
              <a:rPr lang="es-ES" sz="2600" dirty="0" smtClean="0"/>
              <a:t>Su función es transmitir </a:t>
            </a:r>
            <a:r>
              <a:rPr lang="es-ES" sz="2600" dirty="0"/>
              <a:t>al espectador </a:t>
            </a:r>
            <a:r>
              <a:rPr lang="es-ES" sz="2600" dirty="0" smtClean="0"/>
              <a:t>emociones a través de los ojos o de la cara del personaje. </a:t>
            </a:r>
            <a:endParaRPr lang="es-ES" sz="2600" dirty="0"/>
          </a:p>
          <a:p>
            <a:pPr algn="just"/>
            <a:r>
              <a:rPr lang="es-ES" sz="2600" dirty="0"/>
              <a:t>El primer plano es el mejor modo de mostrar en una determinada escena la reacción más íntima de un personaje, su respuesta anímica concreta ante un suceso, su estado de </a:t>
            </a:r>
            <a:r>
              <a:rPr lang="es-ES" sz="2600" dirty="0" smtClean="0"/>
              <a:t>ánimo</a:t>
            </a:r>
            <a:r>
              <a:rPr lang="es-ES" sz="2600" dirty="0"/>
              <a:t>.</a:t>
            </a:r>
            <a:endParaRPr lang="en-GB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B97E9-7773-4DB6-89EB-61E249A0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GB" sz="3600" dirty="0"/>
              <a:t>El primer </a:t>
            </a:r>
            <a:r>
              <a:rPr lang="en-GB" sz="3600" dirty="0" err="1"/>
              <a:t>plano</a:t>
            </a:r>
            <a:r>
              <a:rPr lang="en-GB" sz="3600" dirty="0"/>
              <a:t> (Close up shot): </a:t>
            </a:r>
          </a:p>
        </p:txBody>
      </p:sp>
    </p:spTree>
    <p:extLst>
      <p:ext uri="{BB962C8B-B14F-4D97-AF65-F5344CB8AC3E}">
        <p14:creationId xmlns:p14="http://schemas.microsoft.com/office/powerpoint/2010/main" val="12356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179512" y="5085184"/>
            <a:ext cx="8856984" cy="1296144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14288">
              <a:buNone/>
            </a:pPr>
            <a:r>
              <a:rPr lang="en-GB" sz="2000" dirty="0" smtClean="0">
                <a:latin typeface="Comic Sans MS" pitchFamily="66" charset="0"/>
              </a:rPr>
              <a:t>El director </a:t>
            </a:r>
            <a:r>
              <a:rPr lang="en-GB" sz="2000" dirty="0" err="1" smtClean="0">
                <a:latin typeface="Comic Sans MS" pitchFamily="66" charset="0"/>
              </a:rPr>
              <a:t>utiliza</a:t>
            </a:r>
            <a:r>
              <a:rPr lang="en-GB" sz="2000" dirty="0" smtClean="0">
                <a:latin typeface="Comic Sans MS" pitchFamily="66" charset="0"/>
              </a:rPr>
              <a:t> el primer </a:t>
            </a:r>
            <a:r>
              <a:rPr lang="en-GB" sz="2000" dirty="0" err="1" smtClean="0">
                <a:latin typeface="Comic Sans MS" pitchFamily="66" charset="0"/>
              </a:rPr>
              <a:t>plano</a:t>
            </a:r>
            <a:r>
              <a:rPr lang="en-GB" sz="2000" dirty="0" smtClean="0">
                <a:latin typeface="Comic Sans MS" pitchFamily="66" charset="0"/>
              </a:rPr>
              <a:t> para que </a:t>
            </a:r>
            <a:r>
              <a:rPr lang="en-GB" sz="2000" dirty="0" err="1" smtClean="0">
                <a:latin typeface="Comic Sans MS" pitchFamily="66" charset="0"/>
              </a:rPr>
              <a:t>comprendamos</a:t>
            </a:r>
            <a:r>
              <a:rPr lang="en-GB" sz="2000" dirty="0" smtClean="0">
                <a:latin typeface="Comic Sans MS" pitchFamily="66" charset="0"/>
              </a:rPr>
              <a:t> de </a:t>
            </a:r>
            <a:r>
              <a:rPr lang="en-GB" sz="2000" dirty="0" err="1" smtClean="0">
                <a:latin typeface="Comic Sans MS" pitchFamily="66" charset="0"/>
              </a:rPr>
              <a:t>una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manera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muy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cercana</a:t>
            </a:r>
            <a:r>
              <a:rPr lang="en-GB" sz="2000" dirty="0" smtClean="0">
                <a:latin typeface="Comic Sans MS" pitchFamily="66" charset="0"/>
              </a:rPr>
              <a:t> la </a:t>
            </a:r>
            <a:r>
              <a:rPr lang="en-GB" sz="2000" dirty="0" err="1" smtClean="0">
                <a:latin typeface="Comic Sans MS" pitchFamily="66" charset="0"/>
              </a:rPr>
              <a:t>preocupación</a:t>
            </a:r>
            <a:r>
              <a:rPr lang="en-GB" sz="2000" dirty="0" smtClean="0">
                <a:latin typeface="Comic Sans MS" pitchFamily="66" charset="0"/>
              </a:rPr>
              <a:t> y la </a:t>
            </a:r>
            <a:r>
              <a:rPr lang="en-GB" sz="2000" dirty="0" err="1" smtClean="0">
                <a:latin typeface="Comic Sans MS" pitchFamily="66" charset="0"/>
              </a:rPr>
              <a:t>tensión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nerviosa</a:t>
            </a:r>
            <a:r>
              <a:rPr lang="en-GB" sz="2000" dirty="0" smtClean="0">
                <a:latin typeface="Comic Sans MS" pitchFamily="66" charset="0"/>
              </a:rPr>
              <a:t> de Paula al </a:t>
            </a:r>
            <a:r>
              <a:rPr lang="en-GB" sz="2000" dirty="0" err="1" smtClean="0">
                <a:latin typeface="Comic Sans MS" pitchFamily="66" charset="0"/>
              </a:rPr>
              <a:t>contarle</a:t>
            </a:r>
            <a:r>
              <a:rPr lang="en-GB" sz="2000" dirty="0" smtClean="0">
                <a:latin typeface="Comic Sans MS" pitchFamily="66" charset="0"/>
              </a:rPr>
              <a:t> a </a:t>
            </a:r>
            <a:r>
              <a:rPr lang="en-GB" sz="2000" dirty="0" err="1" smtClean="0">
                <a:latin typeface="Comic Sans MS" pitchFamily="66" charset="0"/>
              </a:rPr>
              <a:t>su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madre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como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sucedió</a:t>
            </a:r>
            <a:r>
              <a:rPr lang="en-GB" sz="2000" dirty="0" smtClean="0">
                <a:latin typeface="Comic Sans MS" pitchFamily="66" charset="0"/>
              </a:rPr>
              <a:t> la </a:t>
            </a:r>
            <a:r>
              <a:rPr lang="en-GB" sz="2000" dirty="0" err="1" smtClean="0">
                <a:latin typeface="Comic Sans MS" pitchFamily="66" charset="0"/>
              </a:rPr>
              <a:t>muerte</a:t>
            </a:r>
            <a:r>
              <a:rPr lang="en-GB" sz="2000" dirty="0" smtClean="0">
                <a:latin typeface="Comic Sans MS" pitchFamily="66" charset="0"/>
              </a:rPr>
              <a:t> de </a:t>
            </a:r>
            <a:r>
              <a:rPr lang="en-GB" sz="2000" dirty="0" err="1" smtClean="0">
                <a:latin typeface="Comic Sans MS" pitchFamily="66" charset="0"/>
              </a:rPr>
              <a:t>Paco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98825"/>
            <a:ext cx="63246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105" y="3740159"/>
            <a:ext cx="4355976" cy="104097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913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6622346" y="497154"/>
            <a:ext cx="2198126" cy="2030363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>
              <a:buNone/>
            </a:pPr>
            <a:r>
              <a:rPr lang="en-GB" sz="2000" dirty="0">
                <a:latin typeface="Comic Sans MS" pitchFamily="66" charset="0"/>
              </a:rPr>
              <a:t>	</a:t>
            </a:r>
            <a:r>
              <a:rPr lang="en-GB" sz="2000" dirty="0" smtClean="0">
                <a:latin typeface="Comic Sans MS" pitchFamily="66" charset="0"/>
              </a:rPr>
              <a:t>Este primer </a:t>
            </a:r>
            <a:r>
              <a:rPr lang="en-GB" sz="2000" dirty="0" err="1" smtClean="0">
                <a:latin typeface="Comic Sans MS" pitchFamily="66" charset="0"/>
              </a:rPr>
              <a:t>plano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centra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nuestra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atención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en</a:t>
            </a:r>
            <a:r>
              <a:rPr lang="en-GB" sz="2000" dirty="0" smtClean="0">
                <a:latin typeface="Comic Sans MS" pitchFamily="66" charset="0"/>
              </a:rPr>
              <a:t> la </a:t>
            </a:r>
            <a:r>
              <a:rPr lang="en-GB" sz="2000" dirty="0" err="1" smtClean="0">
                <a:latin typeface="Comic Sans MS" pitchFamily="66" charset="0"/>
              </a:rPr>
              <a:t>confesión</a:t>
            </a:r>
            <a:r>
              <a:rPr lang="en-GB" sz="2000" dirty="0" smtClean="0">
                <a:latin typeface="Comic Sans MS" pitchFamily="66" charset="0"/>
              </a:rPr>
              <a:t> de Paula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179512" y="4005064"/>
            <a:ext cx="2443887" cy="239511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>
              <a:buNone/>
            </a:pPr>
            <a:r>
              <a:rPr lang="en-GB" sz="2000" dirty="0">
                <a:latin typeface="Comic Sans MS" pitchFamily="66" charset="0"/>
              </a:rPr>
              <a:t>	</a:t>
            </a:r>
            <a:r>
              <a:rPr lang="en-GB" sz="2000" dirty="0" err="1">
                <a:latin typeface="Comic Sans MS" pitchFamily="66" charset="0"/>
              </a:rPr>
              <a:t>Uso</a:t>
            </a:r>
            <a:r>
              <a:rPr lang="en-GB" sz="2000" dirty="0">
                <a:latin typeface="Comic Sans MS" pitchFamily="66" charset="0"/>
              </a:rPr>
              <a:t> de </a:t>
            </a:r>
            <a:r>
              <a:rPr lang="en-GB" sz="2000" dirty="0" smtClean="0">
                <a:latin typeface="Comic Sans MS" pitchFamily="66" charset="0"/>
              </a:rPr>
              <a:t>primer  </a:t>
            </a:r>
            <a:r>
              <a:rPr lang="en-GB" sz="2000" dirty="0" err="1" smtClean="0">
                <a:latin typeface="Comic Sans MS" pitchFamily="66" charset="0"/>
              </a:rPr>
              <a:t>planos</a:t>
            </a:r>
            <a:r>
              <a:rPr lang="en-GB" sz="2000" dirty="0" smtClean="0">
                <a:latin typeface="Comic Sans MS" pitchFamily="66" charset="0"/>
              </a:rPr>
              <a:t> para </a:t>
            </a:r>
            <a:r>
              <a:rPr lang="en-GB" sz="2000" dirty="0" err="1" smtClean="0">
                <a:latin typeface="Comic Sans MS" pitchFamily="66" charset="0"/>
              </a:rPr>
              <a:t>ver</a:t>
            </a:r>
            <a:r>
              <a:rPr lang="en-GB" sz="2000" dirty="0" smtClean="0">
                <a:latin typeface="Comic Sans MS" pitchFamily="66" charset="0"/>
              </a:rPr>
              <a:t> de </a:t>
            </a:r>
            <a:r>
              <a:rPr lang="en-GB" sz="2000" dirty="0" err="1">
                <a:latin typeface="Comic Sans MS" pitchFamily="66" charset="0"/>
              </a:rPr>
              <a:t>una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manera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más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íntima</a:t>
            </a:r>
            <a:r>
              <a:rPr lang="en-GB" sz="2000" dirty="0" smtClean="0">
                <a:latin typeface="Comic Sans MS" pitchFamily="66" charset="0"/>
              </a:rPr>
              <a:t>  la </a:t>
            </a:r>
            <a:r>
              <a:rPr lang="en-GB" sz="2000" dirty="0" err="1" smtClean="0">
                <a:latin typeface="Comic Sans MS" pitchFamily="66" charset="0"/>
              </a:rPr>
              <a:t>reacción</a:t>
            </a:r>
            <a:r>
              <a:rPr lang="en-GB" sz="2000" dirty="0" smtClean="0">
                <a:latin typeface="Comic Sans MS" pitchFamily="66" charset="0"/>
              </a:rPr>
              <a:t> de </a:t>
            </a:r>
            <a:r>
              <a:rPr lang="en-GB" sz="2000" dirty="0" err="1" smtClean="0">
                <a:latin typeface="Comic Sans MS" pitchFamily="66" charset="0"/>
              </a:rPr>
              <a:t>Raimunda</a:t>
            </a:r>
            <a:r>
              <a:rPr lang="en-GB" sz="2000" dirty="0" smtClean="0">
                <a:latin typeface="Comic Sans MS" pitchFamily="66" charset="0"/>
              </a:rPr>
              <a:t> ante la </a:t>
            </a:r>
            <a:r>
              <a:rPr lang="en-GB" sz="2000" dirty="0" err="1" smtClean="0">
                <a:latin typeface="Comic Sans MS" pitchFamily="66" charset="0"/>
              </a:rPr>
              <a:t>confesión</a:t>
            </a:r>
            <a:r>
              <a:rPr lang="en-GB" sz="2000" dirty="0" smtClean="0">
                <a:latin typeface="Comic Sans MS" pitchFamily="66" charset="0"/>
              </a:rPr>
              <a:t> de Paula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The Voluptuous Precision of Vol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3052"/>
            <a:ext cx="6096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956D7D-E222-49DD-9ED3-4CA80A5A6CE4}"/>
              </a:ext>
            </a:extLst>
          </p:cNvPr>
          <p:cNvSpPr txBox="1">
            <a:spLocks/>
          </p:cNvSpPr>
          <p:nvPr/>
        </p:nvSpPr>
        <p:spPr>
          <a:xfrm>
            <a:off x="405880" y="4462885"/>
            <a:ext cx="8280920" cy="1198363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>
              <a:buNone/>
            </a:pPr>
            <a:r>
              <a:rPr lang="en-GB" sz="2000" dirty="0" smtClean="0">
                <a:latin typeface="Comic Sans MS" pitchFamily="66" charset="0"/>
              </a:rPr>
              <a:t>Con </a:t>
            </a:r>
            <a:r>
              <a:rPr lang="en-GB" sz="2000" dirty="0" err="1" smtClean="0">
                <a:latin typeface="Comic Sans MS" pitchFamily="66" charset="0"/>
              </a:rPr>
              <a:t>este</a:t>
            </a:r>
            <a:r>
              <a:rPr lang="en-GB" sz="2000" dirty="0" smtClean="0">
                <a:latin typeface="Comic Sans MS" pitchFamily="66" charset="0"/>
              </a:rPr>
              <a:t> primer </a:t>
            </a:r>
            <a:r>
              <a:rPr lang="en-GB" sz="2000" dirty="0" err="1" smtClean="0">
                <a:latin typeface="Comic Sans MS" pitchFamily="66" charset="0"/>
              </a:rPr>
              <a:t>plano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nos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ayuda</a:t>
            </a:r>
            <a:r>
              <a:rPr lang="en-GB" sz="2000" dirty="0" smtClean="0">
                <a:latin typeface="Comic Sans MS" pitchFamily="66" charset="0"/>
              </a:rPr>
              <a:t> a </a:t>
            </a:r>
            <a:r>
              <a:rPr lang="en-GB" sz="2000" dirty="0" err="1" smtClean="0">
                <a:latin typeface="Comic Sans MS" pitchFamily="66" charset="0"/>
              </a:rPr>
              <a:t>acercarnos</a:t>
            </a:r>
            <a:r>
              <a:rPr lang="en-GB" sz="2000" dirty="0" smtClean="0">
                <a:latin typeface="Comic Sans MS" pitchFamily="66" charset="0"/>
              </a:rPr>
              <a:t> a la </a:t>
            </a:r>
            <a:r>
              <a:rPr lang="en-GB" sz="2000" dirty="0" err="1" smtClean="0">
                <a:latin typeface="Comic Sans MS" pitchFamily="66" charset="0"/>
              </a:rPr>
              <a:t>realidad</a:t>
            </a:r>
            <a:r>
              <a:rPr lang="en-GB" sz="2000" dirty="0" smtClean="0">
                <a:latin typeface="Comic Sans MS" pitchFamily="66" charset="0"/>
              </a:rPr>
              <a:t> de </a:t>
            </a:r>
            <a:r>
              <a:rPr lang="en-GB" sz="2000" dirty="0" err="1" smtClean="0">
                <a:latin typeface="Comic Sans MS" pitchFamily="66" charset="0"/>
              </a:rPr>
              <a:t>Raimunda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en</a:t>
            </a:r>
            <a:r>
              <a:rPr lang="en-GB" sz="2000" dirty="0" smtClean="0">
                <a:latin typeface="Comic Sans MS" pitchFamily="66" charset="0"/>
              </a:rPr>
              <a:t> ese </a:t>
            </a:r>
            <a:r>
              <a:rPr lang="en-GB" sz="2000" dirty="0" err="1" smtClean="0">
                <a:latin typeface="Comic Sans MS" pitchFamily="66" charset="0"/>
              </a:rPr>
              <a:t>momento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smtClean="0">
                <a:latin typeface="Comic Sans MS" pitchFamily="66" charset="0"/>
              </a:rPr>
              <a:t>y </a:t>
            </a:r>
            <a:r>
              <a:rPr lang="en-GB" sz="2000" dirty="0" err="1" smtClean="0">
                <a:latin typeface="Comic Sans MS" pitchFamily="66" charset="0"/>
              </a:rPr>
              <a:t>en</a:t>
            </a:r>
            <a:r>
              <a:rPr lang="en-GB" sz="2000" dirty="0" smtClean="0">
                <a:latin typeface="Comic Sans MS" pitchFamily="66" charset="0"/>
              </a:rPr>
              <a:t>  </a:t>
            </a:r>
            <a:r>
              <a:rPr lang="en-GB" sz="2000" dirty="0" err="1" smtClean="0">
                <a:latin typeface="Comic Sans MS" pitchFamily="66" charset="0"/>
              </a:rPr>
              <a:t>qué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está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pensado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hacer</a:t>
            </a:r>
            <a:r>
              <a:rPr lang="en-GB" sz="2000" dirty="0" smtClean="0">
                <a:latin typeface="Comic Sans MS" pitchFamily="66" charset="0"/>
              </a:rPr>
              <a:t> para </a:t>
            </a:r>
            <a:r>
              <a:rPr lang="en-GB" sz="2000" dirty="0" err="1" smtClean="0">
                <a:latin typeface="Comic Sans MS" pitchFamily="66" charset="0"/>
              </a:rPr>
              <a:t>solucionar</a:t>
            </a:r>
            <a:r>
              <a:rPr lang="en-GB" sz="2000" dirty="0" smtClean="0">
                <a:latin typeface="Comic Sans MS" pitchFamily="66" charset="0"/>
              </a:rPr>
              <a:t> el </a:t>
            </a:r>
            <a:r>
              <a:rPr lang="en-GB" sz="2000" dirty="0" err="1" smtClean="0">
                <a:latin typeface="Comic Sans MS" pitchFamily="66" charset="0"/>
              </a:rPr>
              <a:t>problema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>
                <a:latin typeface="Comic Sans MS" pitchFamily="66" charset="0"/>
              </a:rPr>
              <a:t>	</a:t>
            </a:r>
            <a:r>
              <a:rPr lang="en-GB" dirty="0" err="1">
                <a:latin typeface="Comic Sans MS" pitchFamily="66" charset="0"/>
              </a:rPr>
              <a:t>Mezcla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tragedia</a:t>
            </a:r>
            <a:r>
              <a:rPr lang="en-GB" dirty="0">
                <a:latin typeface="Comic Sans MS" pitchFamily="66" charset="0"/>
              </a:rPr>
              <a:t> -  </a:t>
            </a:r>
            <a:r>
              <a:rPr lang="en-GB" dirty="0" err="1">
                <a:latin typeface="Comic Sans MS" pitchFamily="66" charset="0"/>
              </a:rPr>
              <a:t>comedia</a:t>
            </a:r>
            <a:endParaRPr lang="en-GB" dirty="0"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	</a:t>
            </a:r>
            <a:r>
              <a:rPr lang="en-GB" dirty="0" err="1">
                <a:latin typeface="Comic Sans MS" pitchFamily="66" charset="0"/>
              </a:rPr>
              <a:t>Raimunda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cree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oler</a:t>
            </a:r>
            <a:r>
              <a:rPr lang="en-GB" dirty="0">
                <a:latin typeface="Comic Sans MS" pitchFamily="66" charset="0"/>
              </a:rPr>
              <a:t> “a </a:t>
            </a:r>
            <a:r>
              <a:rPr lang="en-GB" dirty="0" err="1">
                <a:latin typeface="Comic Sans MS" pitchFamily="66" charset="0"/>
              </a:rPr>
              <a:t>su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madre</a:t>
            </a:r>
            <a:r>
              <a:rPr lang="en-GB" dirty="0">
                <a:latin typeface="Comic Sans MS" pitchFamily="66" charset="0"/>
              </a:rPr>
              <a:t>”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07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E76EA8F1-FF51-44D8-B7F6-EEC2C39A9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/>
          </a:blip>
          <a:srcRect l="8987" r="39961"/>
          <a:stretch/>
        </p:blipFill>
        <p:spPr bwMode="auto">
          <a:xfrm>
            <a:off x="4624207" y="-143874"/>
            <a:ext cx="4695998" cy="3932313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C512B195-B92A-4FDA-AA20-0B0574BC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1753" r="3116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628BD-65EA-4C2C-AA6E-3B761EBA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53" y="94220"/>
            <a:ext cx="3602727" cy="1311664"/>
          </a:xfrm>
        </p:spPr>
        <p:txBody>
          <a:bodyPr>
            <a:normAutofit/>
          </a:bodyPr>
          <a:lstStyle/>
          <a:p>
            <a:r>
              <a:rPr lang="en-GB" sz="6600" dirty="0" err="1">
                <a:solidFill>
                  <a:srgbClr val="000000"/>
                </a:solidFill>
              </a:rPr>
              <a:t>Técnicas</a:t>
            </a:r>
            <a:r>
              <a:rPr lang="en-GB" sz="6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F90F565-47B5-40D7-9E88-E44D45A8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1" y="3062978"/>
            <a:ext cx="5292079" cy="3160575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</a:rPr>
              <a:t>Almodóvar es un director experimentado y reconocido por su uso magistral de diversos planos cinematográficos. </a:t>
            </a:r>
          </a:p>
          <a:p>
            <a:pPr algn="just"/>
            <a:r>
              <a:rPr lang="es-ES" sz="2400" dirty="0">
                <a:solidFill>
                  <a:srgbClr val="000000"/>
                </a:solidFill>
              </a:rPr>
              <a:t>En Volver, l</a:t>
            </a:r>
            <a:r>
              <a:rPr lang="es-ES" sz="2400" dirty="0"/>
              <a:t>a cámara le sirve al director para transmitir diferentes emociones a los espectadores. </a:t>
            </a:r>
          </a:p>
          <a:p>
            <a:pPr algn="just"/>
            <a:r>
              <a:rPr lang="es-ES" sz="2400" dirty="0"/>
              <a:t>Almodóvar elige cuidadosamente cada plano dependiendo de la ocasión en la película y de lo que quiere que </a:t>
            </a:r>
            <a:r>
              <a:rPr lang="es-ES" sz="2400" dirty="0" smtClean="0"/>
              <a:t>el público sienta.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5953B-2734-4F76-AF5C-450B860E7AC8}"/>
              </a:ext>
            </a:extLst>
          </p:cNvPr>
          <p:cNvSpPr/>
          <p:nvPr/>
        </p:nvSpPr>
        <p:spPr>
          <a:xfrm>
            <a:off x="0" y="1405884"/>
            <a:ext cx="5120035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itchFamily="66" charset="0"/>
              </a:rPr>
              <a:t>Los </a:t>
            </a:r>
            <a:r>
              <a:rPr lang="en-GB" sz="2800" dirty="0" err="1">
                <a:latin typeface="Comic Sans MS" pitchFamily="66" charset="0"/>
              </a:rPr>
              <a:t>planos</a:t>
            </a:r>
            <a:r>
              <a:rPr lang="en-GB" sz="2800" dirty="0">
                <a:latin typeface="Comic Sans MS" pitchFamily="66" charset="0"/>
              </a:rPr>
              <a:t> (y </a:t>
            </a:r>
            <a:r>
              <a:rPr lang="en-GB" sz="2800" dirty="0" err="1">
                <a:latin typeface="Comic Sans MS" pitchFamily="66" charset="0"/>
              </a:rPr>
              <a:t>ángulos</a:t>
            </a:r>
            <a:r>
              <a:rPr lang="en-GB" sz="2800" dirty="0">
                <a:latin typeface="Comic Sans MS" pitchFamily="66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latin typeface="Comic Sans MS" pitchFamily="66" charset="0"/>
              </a:rPr>
              <a:t>movimientos</a:t>
            </a:r>
            <a:r>
              <a:rPr lang="en-GB" sz="2800" dirty="0">
                <a:latin typeface="Comic Sans MS" pitchFamily="66" charset="0"/>
              </a:rPr>
              <a:t> de la </a:t>
            </a:r>
            <a:r>
              <a:rPr lang="en-GB" sz="2800" dirty="0" err="1">
                <a:latin typeface="Comic Sans MS" pitchFamily="66" charset="0"/>
              </a:rPr>
              <a:t>cámara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152128"/>
          </a:xfrm>
        </p:spPr>
        <p:txBody>
          <a:bodyPr/>
          <a:lstStyle/>
          <a:p>
            <a:pPr>
              <a:buNone/>
            </a:pPr>
            <a:r>
              <a:rPr lang="en-GB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30120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Relaciones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personales</a:t>
            </a:r>
            <a:endParaRPr lang="en-GB" sz="2800" dirty="0">
              <a:latin typeface="Comic Sans MS" pitchFamily="66" charset="0"/>
            </a:endParaRPr>
          </a:p>
          <a:p>
            <a:r>
              <a:rPr lang="en-GB" sz="2800" dirty="0" err="1">
                <a:latin typeface="Comic Sans MS" pitchFamily="66" charset="0"/>
              </a:rPr>
              <a:t>Mundo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femenino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6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>
                <a:latin typeface="Comic Sans MS" pitchFamily="66" charset="0"/>
              </a:rPr>
              <a:t>	</a:t>
            </a:r>
            <a:r>
              <a:rPr lang="en-GB" dirty="0" err="1">
                <a:latin typeface="Comic Sans MS" pitchFamily="66" charset="0"/>
              </a:rPr>
              <a:t>Volver</a:t>
            </a:r>
            <a:r>
              <a:rPr lang="en-GB" dirty="0">
                <a:latin typeface="Comic Sans MS" pitchFamily="66" charset="0"/>
              </a:rPr>
              <a:t> (</a:t>
            </a:r>
            <a:r>
              <a:rPr lang="en-GB" dirty="0" err="1">
                <a:latin typeface="Comic Sans MS" pitchFamily="66" charset="0"/>
              </a:rPr>
              <a:t>canción</a:t>
            </a:r>
            <a:r>
              <a:rPr lang="en-GB" dirty="0"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	</a:t>
            </a:r>
            <a:r>
              <a:rPr lang="en-GB" dirty="0" err="1">
                <a:latin typeface="Comic Sans MS" pitchFamily="66" charset="0"/>
              </a:rPr>
              <a:t>Relaciones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personales</a:t>
            </a:r>
            <a:r>
              <a:rPr lang="en-GB" dirty="0">
                <a:latin typeface="Comic Sans MS" pitchFamily="66" charset="0"/>
              </a:rPr>
              <a:t> y la </a:t>
            </a:r>
            <a:r>
              <a:rPr lang="en-GB" dirty="0" err="1">
                <a:latin typeface="Comic Sans MS" pitchFamily="66" charset="0"/>
              </a:rPr>
              <a:t>cultura</a:t>
            </a:r>
            <a:r>
              <a:rPr lang="en-GB" dirty="0">
                <a:latin typeface="Comic Sans MS" pitchFamily="66" charset="0"/>
              </a:rPr>
              <a:t> de </a:t>
            </a:r>
            <a:r>
              <a:rPr lang="en-GB" dirty="0" err="1">
                <a:latin typeface="Comic Sans MS" pitchFamily="66" charset="0"/>
              </a:rPr>
              <a:t>las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mujeres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6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0"/>
            <a:ext cx="9159876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112987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Comic Sans MS" pitchFamily="66" charset="0"/>
              </a:rPr>
              <a:t>	El </a:t>
            </a:r>
            <a:r>
              <a:rPr lang="en-GB" dirty="0" err="1">
                <a:latin typeface="Comic Sans MS" pitchFamily="66" charset="0"/>
              </a:rPr>
              <a:t>montaje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casi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parece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dar</a:t>
            </a:r>
            <a:r>
              <a:rPr lang="en-GB" dirty="0">
                <a:latin typeface="Comic Sans MS" pitchFamily="66" charset="0"/>
              </a:rPr>
              <a:t> a </a:t>
            </a:r>
            <a:r>
              <a:rPr lang="en-GB" dirty="0" err="1">
                <a:latin typeface="Comic Sans MS" pitchFamily="66" charset="0"/>
              </a:rPr>
              <a:t>entender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Raimunda</a:t>
            </a:r>
            <a:r>
              <a:rPr lang="en-GB" dirty="0">
                <a:latin typeface="Comic Sans MS" pitchFamily="66" charset="0"/>
              </a:rPr>
              <a:t> e Irene </a:t>
            </a:r>
            <a:r>
              <a:rPr lang="en-GB" dirty="0" err="1">
                <a:latin typeface="Comic Sans MS" pitchFamily="66" charset="0"/>
              </a:rPr>
              <a:t>están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hablando</a:t>
            </a:r>
            <a:r>
              <a:rPr lang="en-GB" dirty="0">
                <a:latin typeface="Comic Sans MS" pitchFamily="66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>
              <a:buNone/>
            </a:pPr>
            <a:r>
              <a:rPr lang="en-GB" dirty="0" err="1">
                <a:latin typeface="Comic Sans MS" pitchFamily="66" charset="0"/>
              </a:rPr>
              <a:t>Relación</a:t>
            </a:r>
            <a:r>
              <a:rPr lang="en-GB" dirty="0">
                <a:latin typeface="Comic Sans MS" pitchFamily="66" charset="0"/>
              </a:rPr>
              <a:t> entre </a:t>
            </a:r>
            <a:r>
              <a:rPr lang="en-GB" dirty="0" err="1">
                <a:latin typeface="Comic Sans MS" pitchFamily="66" charset="0"/>
              </a:rPr>
              <a:t>madre</a:t>
            </a:r>
            <a:r>
              <a:rPr lang="en-GB" dirty="0">
                <a:latin typeface="Comic Sans MS" pitchFamily="66" charset="0"/>
              </a:rPr>
              <a:t> e </a:t>
            </a:r>
            <a:r>
              <a:rPr lang="en-GB" dirty="0" err="1">
                <a:latin typeface="Comic Sans MS" pitchFamily="66" charset="0"/>
              </a:rPr>
              <a:t>hija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6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0"/>
            <a:ext cx="915987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>
                <a:latin typeface="Comic Sans MS" pitchFamily="66" charset="0"/>
              </a:rPr>
              <a:t>	-‘No </a:t>
            </a:r>
            <a:r>
              <a:rPr lang="en-GB" dirty="0" err="1">
                <a:latin typeface="Comic Sans MS" pitchFamily="66" charset="0"/>
              </a:rPr>
              <a:t>sé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como</a:t>
            </a:r>
            <a:r>
              <a:rPr lang="en-GB" dirty="0">
                <a:latin typeface="Comic Sans MS" pitchFamily="66" charset="0"/>
              </a:rPr>
              <a:t> he </a:t>
            </a:r>
            <a:r>
              <a:rPr lang="en-GB" dirty="0" err="1">
                <a:latin typeface="Comic Sans MS" pitchFamily="66" charset="0"/>
              </a:rPr>
              <a:t>vivido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tanto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tiempo</a:t>
            </a:r>
            <a:r>
              <a:rPr lang="en-GB" dirty="0">
                <a:latin typeface="Comic Sans MS" pitchFamily="66" charset="0"/>
              </a:rPr>
              <a:t> sin </a:t>
            </a:r>
            <a:r>
              <a:rPr lang="en-GB" dirty="0" err="1">
                <a:latin typeface="Comic Sans MS" pitchFamily="66" charset="0"/>
              </a:rPr>
              <a:t>ti</a:t>
            </a:r>
            <a:r>
              <a:rPr lang="en-GB" dirty="0">
                <a:latin typeface="Comic Sans MS" pitchFamily="66" charset="0"/>
              </a:rPr>
              <a:t>’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	-No me </a:t>
            </a:r>
            <a:r>
              <a:rPr lang="en-GB" dirty="0" err="1">
                <a:latin typeface="Comic Sans MS" pitchFamily="66" charset="0"/>
              </a:rPr>
              <a:t>digas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eso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>
                <a:latin typeface="Comic Sans MS" pitchFamily="66" charset="0"/>
              </a:rPr>
              <a:t>que</a:t>
            </a:r>
            <a:r>
              <a:rPr lang="en-GB" dirty="0">
                <a:latin typeface="Comic Sans MS" pitchFamily="66" charset="0"/>
              </a:rPr>
              <a:t> me vas a </a:t>
            </a:r>
            <a:r>
              <a:rPr lang="en-GB" dirty="0" err="1">
                <a:latin typeface="Comic Sans MS" pitchFamily="66" charset="0"/>
              </a:rPr>
              <a:t>hacer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llorar</a:t>
            </a:r>
            <a:r>
              <a:rPr lang="en-GB" dirty="0">
                <a:latin typeface="Comic Sans MS" pitchFamily="66" charset="0"/>
              </a:rPr>
              <a:t>,  y los </a:t>
            </a:r>
            <a:r>
              <a:rPr lang="en-GB" dirty="0" err="1">
                <a:latin typeface="Comic Sans MS" pitchFamily="66" charset="0"/>
              </a:rPr>
              <a:t>fantamas</a:t>
            </a:r>
            <a:r>
              <a:rPr lang="en-GB" dirty="0">
                <a:latin typeface="Comic Sans MS" pitchFamily="66" charset="0"/>
              </a:rPr>
              <a:t> no </a:t>
            </a:r>
            <a:r>
              <a:rPr lang="en-GB" dirty="0" err="1">
                <a:latin typeface="Comic Sans MS" pitchFamily="66" charset="0"/>
              </a:rPr>
              <a:t>lloran</a:t>
            </a:r>
            <a:r>
              <a:rPr lang="en-GB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&quot;Volver&quot; Pedro Almodoￌﾁvar (2006) - Inicio">
            <a:hlinkClick r:id="" action="ppaction://media"/>
            <a:extLst>
              <a:ext uri="{FF2B5EF4-FFF2-40B4-BE49-F238E27FC236}">
                <a16:creationId xmlns:a16="http://schemas.microsoft.com/office/drawing/2014/main" id="{DD6BC9CC-8D41-4DAC-A24A-A08F6B5B38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5536" y="620688"/>
            <a:ext cx="8704967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B97E9-7773-4DB6-89EB-61E249A0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59166"/>
            <a:ext cx="8784976" cy="1729674"/>
          </a:xfr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600" dirty="0" err="1"/>
              <a:t>En</a:t>
            </a:r>
            <a:r>
              <a:rPr lang="en-GB" sz="2600" dirty="0"/>
              <a:t> la </a:t>
            </a:r>
            <a:r>
              <a:rPr lang="en-GB" sz="2600" dirty="0" err="1"/>
              <a:t>escena</a:t>
            </a:r>
            <a:r>
              <a:rPr lang="en-GB" sz="2600" dirty="0"/>
              <a:t> de </a:t>
            </a:r>
            <a:r>
              <a:rPr lang="en-GB" sz="2600" dirty="0" err="1"/>
              <a:t>apertura</a:t>
            </a:r>
            <a:r>
              <a:rPr lang="en-GB" sz="2600" dirty="0"/>
              <a:t> de la </a:t>
            </a:r>
            <a:r>
              <a:rPr lang="en-GB" sz="2600" dirty="0" err="1"/>
              <a:t>película</a:t>
            </a:r>
            <a:r>
              <a:rPr lang="en-GB" sz="2600" dirty="0"/>
              <a:t>, el </a:t>
            </a:r>
            <a:r>
              <a:rPr lang="en-GB" sz="2600" dirty="0" err="1"/>
              <a:t>movimiento</a:t>
            </a:r>
            <a:r>
              <a:rPr lang="en-GB" sz="2600" dirty="0"/>
              <a:t> de la </a:t>
            </a:r>
            <a:r>
              <a:rPr lang="en-GB" sz="2600" dirty="0" err="1"/>
              <a:t>camara</a:t>
            </a:r>
            <a:r>
              <a:rPr lang="en-GB" sz="2600" dirty="0"/>
              <a:t> </a:t>
            </a:r>
            <a:r>
              <a:rPr lang="en-GB" sz="2600" dirty="0" err="1"/>
              <a:t>va</a:t>
            </a:r>
            <a:r>
              <a:rPr lang="en-GB" sz="2600" dirty="0"/>
              <a:t> de </a:t>
            </a:r>
            <a:r>
              <a:rPr lang="en-GB" sz="2600" dirty="0" err="1"/>
              <a:t>derecha</a:t>
            </a:r>
            <a:r>
              <a:rPr lang="en-GB" sz="2600" dirty="0"/>
              <a:t> a </a:t>
            </a:r>
            <a:r>
              <a:rPr lang="en-GB" sz="2600" dirty="0" err="1"/>
              <a:t>izquierda</a:t>
            </a:r>
            <a:r>
              <a:rPr lang="en-GB" sz="2600" dirty="0"/>
              <a:t> </a:t>
            </a:r>
            <a:r>
              <a:rPr lang="en-GB" sz="2600" dirty="0" err="1"/>
              <a:t>en</a:t>
            </a:r>
            <a:r>
              <a:rPr lang="en-GB" sz="2600" dirty="0"/>
              <a:t> </a:t>
            </a:r>
            <a:r>
              <a:rPr lang="en-GB" sz="2600" dirty="0" err="1"/>
              <a:t>lugar</a:t>
            </a:r>
            <a:r>
              <a:rPr lang="en-GB" sz="2600" dirty="0"/>
              <a:t> de </a:t>
            </a:r>
            <a:r>
              <a:rPr lang="en-GB" sz="2600" dirty="0" err="1"/>
              <a:t>ir</a:t>
            </a:r>
            <a:r>
              <a:rPr lang="en-GB" sz="2600" dirty="0"/>
              <a:t> de </a:t>
            </a:r>
            <a:r>
              <a:rPr lang="en-GB" sz="2600" dirty="0" err="1"/>
              <a:t>izquierda</a:t>
            </a:r>
            <a:r>
              <a:rPr lang="en-GB" sz="2600" dirty="0"/>
              <a:t> a </a:t>
            </a:r>
            <a:r>
              <a:rPr lang="en-GB" sz="2600" dirty="0" err="1"/>
              <a:t>derecha</a:t>
            </a:r>
            <a:r>
              <a:rPr lang="en-GB" sz="2600" dirty="0"/>
              <a:t>, </a:t>
            </a:r>
            <a:r>
              <a:rPr lang="en-GB" sz="2600" dirty="0" err="1"/>
              <a:t>como</a:t>
            </a:r>
            <a:r>
              <a:rPr lang="en-GB" sz="2600" dirty="0"/>
              <a:t> es </a:t>
            </a:r>
            <a:r>
              <a:rPr lang="en-GB" sz="2600" dirty="0" err="1"/>
              <a:t>más</a:t>
            </a:r>
            <a:r>
              <a:rPr lang="en-GB" sz="2600" dirty="0"/>
              <a:t> habitual. ¿Por </a:t>
            </a:r>
            <a:r>
              <a:rPr lang="en-GB" sz="2600" dirty="0" err="1"/>
              <a:t>qué</a:t>
            </a:r>
            <a:r>
              <a:rPr lang="en-GB" sz="2600" dirty="0"/>
              <a:t> </a:t>
            </a:r>
            <a:r>
              <a:rPr lang="en-GB" sz="2600" dirty="0" err="1"/>
              <a:t>piensas</a:t>
            </a:r>
            <a:r>
              <a:rPr lang="en-GB" sz="2600" dirty="0"/>
              <a:t> que Almodóvar lo </a:t>
            </a:r>
            <a:r>
              <a:rPr lang="en-GB" sz="2600" dirty="0" err="1"/>
              <a:t>hizo</a:t>
            </a:r>
            <a:r>
              <a:rPr lang="en-GB" sz="2600" dirty="0"/>
              <a:t> </a:t>
            </a:r>
            <a:r>
              <a:rPr lang="en-GB" sz="2600" dirty="0" err="1"/>
              <a:t>así</a:t>
            </a:r>
            <a:r>
              <a:rPr lang="en-GB" sz="2600" dirty="0"/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67685-00ED-4C15-8B5C-272543ECFF85}"/>
              </a:ext>
            </a:extLst>
          </p:cNvPr>
          <p:cNvSpPr/>
          <p:nvPr/>
        </p:nvSpPr>
        <p:spPr>
          <a:xfrm>
            <a:off x="72008" y="2276872"/>
            <a:ext cx="9036496" cy="3693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600" i="1" dirty="0">
                <a:latin typeface="+mj-lt"/>
              </a:rPr>
              <a:t>La película empieza </a:t>
            </a:r>
            <a:r>
              <a:rPr lang="es-ES" sz="2600" dirty="0">
                <a:latin typeface="+mj-lt"/>
              </a:rPr>
              <a:t>con un </a:t>
            </a:r>
            <a:r>
              <a:rPr lang="es-ES" sz="2600" i="1" dirty="0">
                <a:latin typeface="+mj-lt"/>
              </a:rPr>
              <a:t>travelling</a:t>
            </a:r>
            <a:r>
              <a:rPr lang="es-ES" sz="2600" dirty="0">
                <a:latin typeface="+mj-lt"/>
              </a:rPr>
              <a:t> de derecha a izquierda. Este movimiento desafía la dirección tradicional de la cámara </a:t>
            </a:r>
            <a:r>
              <a:rPr lang="es-ES" sz="2600" dirty="0" smtClean="0">
                <a:latin typeface="+mj-lt"/>
              </a:rPr>
              <a:t>(izquierda </a:t>
            </a:r>
            <a:r>
              <a:rPr lang="es-ES" sz="2600" dirty="0">
                <a:latin typeface="+mj-lt"/>
              </a:rPr>
              <a:t>a </a:t>
            </a:r>
            <a:r>
              <a:rPr lang="es-ES" sz="2600" dirty="0" smtClean="0">
                <a:latin typeface="+mj-lt"/>
              </a:rPr>
              <a:t>derecha</a:t>
            </a:r>
            <a:r>
              <a:rPr lang="es-ES" sz="2600" dirty="0">
                <a:latin typeface="+mj-lt"/>
              </a:rPr>
              <a:t>). </a:t>
            </a:r>
            <a:r>
              <a:rPr lang="es-ES" sz="2600" b="1" dirty="0">
                <a:latin typeface="+mj-lt"/>
              </a:rPr>
              <a:t>La </a:t>
            </a:r>
            <a:r>
              <a:rPr lang="es-ES" sz="2600" b="1" dirty="0"/>
              <a:t>función simbólica de </a:t>
            </a:r>
            <a:r>
              <a:rPr lang="es-ES" sz="2600" b="1" dirty="0">
                <a:latin typeface="+mj-lt"/>
              </a:rPr>
              <a:t>esta técnica tiene como objetivo evocar la </a:t>
            </a:r>
            <a:r>
              <a:rPr lang="es-ES" sz="2600" b="1" i="1" dirty="0">
                <a:latin typeface="+mj-lt"/>
              </a:rPr>
              <a:t>vuelta</a:t>
            </a:r>
            <a:r>
              <a:rPr lang="es-ES" sz="2600" i="1" dirty="0">
                <a:latin typeface="+mj-lt"/>
              </a:rPr>
              <a:t>:</a:t>
            </a:r>
          </a:p>
          <a:p>
            <a:pPr algn="just"/>
            <a:endParaRPr lang="es-ES" sz="2600" i="1" dirty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s-ES" sz="2600" dirty="0">
                <a:latin typeface="+mj-lt"/>
              </a:rPr>
              <a:t>el regreso de la madre que Raimunda y Sole creían muerta.</a:t>
            </a:r>
          </a:p>
          <a:p>
            <a:pPr algn="just"/>
            <a:endParaRPr lang="es-ES" sz="2600" dirty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s-ES" sz="2600" dirty="0">
                <a:latin typeface="+mj-lt"/>
              </a:rPr>
              <a:t>La búsqueda del pasado que ha quedado atrás y que trata de emerger para explicar la verdad de diferentes acontecimientos.</a:t>
            </a:r>
            <a:endParaRPr lang="en-GB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0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B97E9-7773-4DB6-89EB-61E249A0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476672"/>
            <a:ext cx="4248472" cy="648072"/>
          </a:xfr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El </a:t>
            </a:r>
            <a:r>
              <a:rPr lang="en-GB" sz="3600" dirty="0" err="1"/>
              <a:t>plano</a:t>
            </a:r>
            <a:r>
              <a:rPr lang="en-GB" sz="3600" dirty="0"/>
              <a:t> </a:t>
            </a:r>
            <a:r>
              <a:rPr lang="en-GB" sz="3600" dirty="0" err="1"/>
              <a:t>cenital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67685-00ED-4C15-8B5C-272543ECFF85}"/>
              </a:ext>
            </a:extLst>
          </p:cNvPr>
          <p:cNvSpPr/>
          <p:nvPr/>
        </p:nvSpPr>
        <p:spPr>
          <a:xfrm>
            <a:off x="647564" y="1556792"/>
            <a:ext cx="7848872" cy="42805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2800" b="1" dirty="0" err="1"/>
              <a:t>bird's</a:t>
            </a:r>
            <a:r>
              <a:rPr lang="es-ES" sz="2800" b="1" dirty="0"/>
              <a:t> </a:t>
            </a:r>
            <a:r>
              <a:rPr lang="es-ES" sz="2800" b="1" dirty="0" err="1"/>
              <a:t>eye</a:t>
            </a:r>
            <a:r>
              <a:rPr lang="es-ES" sz="2800" b="1" dirty="0"/>
              <a:t> </a:t>
            </a:r>
            <a:r>
              <a:rPr lang="es-ES" sz="2800" b="1" dirty="0" err="1"/>
              <a:t>shot</a:t>
            </a:r>
            <a:r>
              <a:rPr lang="es-ES" sz="2800" b="1" dirty="0"/>
              <a:t> </a:t>
            </a:r>
            <a:r>
              <a:rPr lang="es-ES" sz="2800" dirty="0"/>
              <a:t>y</a:t>
            </a:r>
            <a:r>
              <a:rPr lang="es-ES" sz="2800" b="1" dirty="0"/>
              <a:t> </a:t>
            </a:r>
            <a:r>
              <a:rPr lang="es-ES" sz="2800" b="1" dirty="0" err="1"/>
              <a:t>overhead</a:t>
            </a:r>
            <a:r>
              <a:rPr lang="es-ES" sz="2800" b="1" dirty="0"/>
              <a:t> </a:t>
            </a:r>
            <a:r>
              <a:rPr lang="es-ES" sz="2800" b="1" dirty="0" err="1"/>
              <a:t>shot</a:t>
            </a:r>
            <a:r>
              <a:rPr lang="es-ES" sz="2800" dirty="0"/>
              <a:t>– es la toma de la cámara en la que ésta se encuentra directamente arriba de la escena filmada (como un pájaro volando), produciendo una vista privilegiada y dominante de la escena.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87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6 Best Uses Of The Bird's Eye Shot">
            <a:hlinkClick r:id="" action="ppaction://media"/>
            <a:extLst>
              <a:ext uri="{FF2B5EF4-FFF2-40B4-BE49-F238E27FC236}">
                <a16:creationId xmlns:a16="http://schemas.microsoft.com/office/drawing/2014/main" id="{FDAE6E0E-B420-4C7F-A312-7F5E201741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9275" y="692696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B97E9-7773-4DB6-89EB-61E249A0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16632"/>
            <a:ext cx="4248472" cy="648072"/>
          </a:xfr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El </a:t>
            </a:r>
            <a:r>
              <a:rPr lang="en-GB" sz="3600" dirty="0" err="1"/>
              <a:t>plano</a:t>
            </a:r>
            <a:r>
              <a:rPr lang="en-GB" sz="3600" dirty="0"/>
              <a:t> </a:t>
            </a:r>
            <a:r>
              <a:rPr lang="en-GB" sz="3600" dirty="0" err="1"/>
              <a:t>cenital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67685-00ED-4C15-8B5C-272543ECFF85}"/>
              </a:ext>
            </a:extLst>
          </p:cNvPr>
          <p:cNvSpPr/>
          <p:nvPr/>
        </p:nvSpPr>
        <p:spPr>
          <a:xfrm>
            <a:off x="53244" y="980728"/>
            <a:ext cx="9108504" cy="56938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Este plano presenta al espectador con una perspectiva </a:t>
            </a:r>
            <a:r>
              <a:rPr lang="es-ES" sz="2800" b="1" dirty="0"/>
              <a:t>antinatural y espiritual</a:t>
            </a:r>
            <a:r>
              <a:rPr lang="es-ES" sz="2800" dirty="0"/>
              <a:t>, cuyas motivaciones varían dependiendo de las intenciones del realizador. Una de las razones más comunes para emplear este tipo de plano es </a:t>
            </a:r>
            <a:r>
              <a:rPr lang="es-ES" sz="2800" b="1" dirty="0"/>
              <a:t>expresar la magnitud y la escala de un evento</a:t>
            </a:r>
            <a:r>
              <a:rPr lang="es-ES" sz="2800" dirty="0"/>
              <a:t>. Capturar un momento desde arriba:</a:t>
            </a:r>
            <a:endParaRPr lang="en-GB" sz="2800" dirty="0"/>
          </a:p>
          <a:p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/>
              <a:t>Nos brinda una visión clara de la acción</a:t>
            </a:r>
            <a:r>
              <a:rPr lang="es-ES" sz="2800" dirty="0" smtClean="0"/>
              <a:t>.</a:t>
            </a:r>
          </a:p>
          <a:p>
            <a:pPr lvl="0"/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/>
              <a:t>Nos permite ver verdaderamente los panoramas desalentadores o </a:t>
            </a:r>
            <a:r>
              <a:rPr lang="es-ES" sz="2800" dirty="0" smtClean="0"/>
              <a:t>violentos.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/>
              <a:t>podemos apreciar la gravedad de la situación.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616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D282E56F-DBE1-408D-B0A4-6B4914892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/>
          </a:blip>
          <a:srcRect l="13603" r="30145" b="-4"/>
          <a:stretch/>
        </p:blipFill>
        <p:spPr bwMode="auto">
          <a:xfrm>
            <a:off x="4189692" y="131589"/>
            <a:ext cx="2732829" cy="273282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E72583A-F40C-4577-8A53-B3EEDBD2B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/>
          </a:blip>
          <a:srcRect l="14143" r="35857"/>
          <a:stretch/>
        </p:blipFill>
        <p:spPr bwMode="auto">
          <a:xfrm>
            <a:off x="3200401" y="2613120"/>
            <a:ext cx="3316388" cy="3316387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CA30642-3BCC-41AF-927A-9268C77E4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/>
          </a:blip>
          <a:srcRect l="14652" r="23577" b="2"/>
          <a:stretch/>
        </p:blipFill>
        <p:spPr bwMode="auto">
          <a:xfrm>
            <a:off x="1" y="1"/>
            <a:ext cx="4443799" cy="3776783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4CC4956-0BC7-40C7-82F7-D9715B604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/>
            <a:extLst/>
          </a:blip>
          <a:srcRect l="25888" r="18715" b="-3"/>
          <a:stretch/>
        </p:blipFill>
        <p:spPr bwMode="auto">
          <a:xfrm>
            <a:off x="-1" y="3905520"/>
            <a:ext cx="344058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198BA7A-A80E-4128-8A01-0F5D26B88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B97E9-7773-4DB6-89EB-61E249A0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171" y="2300354"/>
            <a:ext cx="2732829" cy="304559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Almodóvar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usa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con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mucha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frecuencia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los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planos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cenitales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¿Por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qué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crees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que lo </a:t>
            </a:r>
            <a:r>
              <a:rPr lang="en-GB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hace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900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11801" b="2957"/>
          <a:stretch/>
        </p:blipFill>
        <p:spPr bwMode="auto">
          <a:xfrm>
            <a:off x="1133630" y="2008"/>
            <a:ext cx="6840494" cy="292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786" y="2941610"/>
            <a:ext cx="9179571" cy="3914381"/>
          </a:xfr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90488" indent="17463" algn="just">
              <a:buNone/>
              <a:tabLst>
                <a:tab pos="450850" algn="l"/>
              </a:tabLst>
            </a:pPr>
            <a:r>
              <a:rPr lang="en-GB" sz="2000" dirty="0">
                <a:latin typeface="Comic Sans MS" pitchFamily="66" charset="0"/>
              </a:rPr>
              <a:t>Plano </a:t>
            </a:r>
            <a:r>
              <a:rPr lang="en-GB" sz="2000" dirty="0" err="1">
                <a:latin typeface="Comic Sans MS" pitchFamily="66" charset="0"/>
              </a:rPr>
              <a:t>cenital</a:t>
            </a:r>
            <a:r>
              <a:rPr lang="en-GB" sz="2000" dirty="0">
                <a:latin typeface="Comic Sans MS" pitchFamily="66" charset="0"/>
              </a:rPr>
              <a:t> que </a:t>
            </a:r>
            <a:r>
              <a:rPr lang="en-GB" sz="2000" dirty="0" err="1">
                <a:latin typeface="Comic Sans MS" pitchFamily="66" charset="0"/>
              </a:rPr>
              <a:t>nos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adelanta</a:t>
            </a:r>
            <a:r>
              <a:rPr lang="en-GB" sz="2000" dirty="0">
                <a:latin typeface="Comic Sans MS" pitchFamily="66" charset="0"/>
              </a:rPr>
              <a:t>/ </a:t>
            </a:r>
            <a:r>
              <a:rPr lang="en-GB" sz="2000" dirty="0" err="1">
                <a:latin typeface="Comic Sans MS" pitchFamily="66" charset="0"/>
              </a:rPr>
              <a:t>presagia</a:t>
            </a:r>
            <a:r>
              <a:rPr lang="en-GB" sz="2000" dirty="0">
                <a:latin typeface="Comic Sans MS" pitchFamily="66" charset="0"/>
              </a:rPr>
              <a:t>  el </a:t>
            </a:r>
            <a:r>
              <a:rPr lang="en-GB" sz="2000" dirty="0" err="1">
                <a:latin typeface="Comic Sans MS" pitchFamily="66" charset="0"/>
              </a:rPr>
              <a:t>argumento</a:t>
            </a:r>
            <a:r>
              <a:rPr lang="en-GB" sz="2000" dirty="0">
                <a:latin typeface="Comic Sans MS" pitchFamily="66" charset="0"/>
              </a:rPr>
              <a:t> de la </a:t>
            </a:r>
            <a:r>
              <a:rPr lang="en-GB" sz="2000" dirty="0" err="1">
                <a:latin typeface="Comic Sans MS" pitchFamily="66" charset="0"/>
              </a:rPr>
              <a:t>película</a:t>
            </a:r>
            <a:r>
              <a:rPr lang="en-GB" sz="2000" dirty="0">
                <a:latin typeface="Comic Sans MS" pitchFamily="66" charset="0"/>
              </a:rPr>
              <a:t>. </a:t>
            </a:r>
          </a:p>
          <a:p>
            <a:pPr marL="90488" indent="17463" algn="just">
              <a:buNone/>
              <a:tabLst>
                <a:tab pos="450850" algn="l"/>
              </a:tabLst>
            </a:pPr>
            <a:endParaRPr lang="en-GB" sz="2000" dirty="0">
              <a:latin typeface="Comic Sans MS" pitchFamily="66" charset="0"/>
            </a:endParaRPr>
          </a:p>
          <a:p>
            <a:pPr marL="90488" indent="17463" algn="just">
              <a:buNone/>
              <a:tabLst>
                <a:tab pos="450850" algn="l"/>
              </a:tabLst>
            </a:pPr>
            <a:r>
              <a:rPr lang="en-GB" sz="2000" dirty="0"/>
              <a:t>A la </a:t>
            </a:r>
            <a:r>
              <a:rPr lang="en-GB" sz="2000" dirty="0" err="1"/>
              <a:t>izquierda</a:t>
            </a:r>
            <a:r>
              <a:rPr lang="en-GB" sz="2000" dirty="0"/>
              <a:t> de la </a:t>
            </a:r>
            <a:r>
              <a:rPr lang="en-GB" sz="2000" dirty="0" err="1"/>
              <a:t>escena</a:t>
            </a:r>
            <a:r>
              <a:rPr lang="en-GB" sz="2000" dirty="0"/>
              <a:t>, </a:t>
            </a:r>
            <a:r>
              <a:rPr lang="en-GB" sz="2000" dirty="0" err="1"/>
              <a:t>vemos</a:t>
            </a:r>
            <a:r>
              <a:rPr lang="en-GB" sz="2000" dirty="0"/>
              <a:t> el </a:t>
            </a:r>
            <a:r>
              <a:rPr lang="en-GB" sz="2000" dirty="0" err="1"/>
              <a:t>arma</a:t>
            </a:r>
            <a:r>
              <a:rPr lang="en-GB" sz="2000" dirty="0"/>
              <a:t> del </a:t>
            </a:r>
            <a:r>
              <a:rPr lang="en-GB" sz="2000" dirty="0" err="1"/>
              <a:t>crimen</a:t>
            </a:r>
            <a:r>
              <a:rPr lang="en-GB" sz="2000" dirty="0"/>
              <a:t> con el que </a:t>
            </a:r>
            <a:r>
              <a:rPr lang="en-GB" sz="2000" dirty="0" err="1"/>
              <a:t>más</a:t>
            </a:r>
            <a:r>
              <a:rPr lang="en-GB" sz="2000" dirty="0"/>
              <a:t> </a:t>
            </a:r>
            <a:r>
              <a:rPr lang="en-GB" sz="2000" dirty="0" err="1"/>
              <a:t>adelante</a:t>
            </a:r>
            <a:r>
              <a:rPr lang="en-GB" sz="2000" dirty="0"/>
              <a:t> Paula </a:t>
            </a:r>
            <a:r>
              <a:rPr lang="en-GB" sz="2000" dirty="0" err="1"/>
              <a:t>matará</a:t>
            </a:r>
            <a:r>
              <a:rPr lang="en-GB" sz="2000" dirty="0"/>
              <a:t> a </a:t>
            </a:r>
            <a:r>
              <a:rPr lang="en-GB" sz="2000" dirty="0" err="1"/>
              <a:t>su</a:t>
            </a:r>
            <a:r>
              <a:rPr lang="en-GB" sz="2000" dirty="0"/>
              <a:t> padre.</a:t>
            </a:r>
          </a:p>
          <a:p>
            <a:pPr marL="90488" indent="17463" algn="just">
              <a:buNone/>
              <a:tabLst>
                <a:tab pos="450850" algn="l"/>
              </a:tabLst>
            </a:pPr>
            <a:endParaRPr lang="en-GB" sz="2000" dirty="0"/>
          </a:p>
          <a:p>
            <a:pPr marL="90488" indent="17463" algn="just">
              <a:buNone/>
              <a:tabLst>
                <a:tab pos="450850" algn="l"/>
              </a:tabLst>
            </a:pPr>
            <a:r>
              <a:rPr lang="en-GB" sz="2000" dirty="0"/>
              <a:t>A la </a:t>
            </a:r>
            <a:r>
              <a:rPr lang="en-GB" sz="2000" dirty="0" err="1"/>
              <a:t>derecha</a:t>
            </a:r>
            <a:r>
              <a:rPr lang="en-GB" sz="2000" dirty="0"/>
              <a:t> del </a:t>
            </a:r>
            <a:r>
              <a:rPr lang="en-GB" sz="2000" dirty="0" err="1"/>
              <a:t>escena</a:t>
            </a:r>
            <a:r>
              <a:rPr lang="en-GB" sz="2000" dirty="0"/>
              <a:t>, el </a:t>
            </a:r>
            <a:r>
              <a:rPr lang="en-GB" sz="2000" dirty="0" err="1"/>
              <a:t>escote</a:t>
            </a:r>
            <a:r>
              <a:rPr lang="en-GB" sz="2000" dirty="0"/>
              <a:t> de </a:t>
            </a:r>
            <a:r>
              <a:rPr lang="en-GB" sz="2000" dirty="0" err="1"/>
              <a:t>Raimunda</a:t>
            </a:r>
            <a:r>
              <a:rPr lang="en-GB" sz="2000" dirty="0"/>
              <a:t> </a:t>
            </a:r>
            <a:r>
              <a:rPr lang="en-GB" sz="2000" dirty="0" err="1"/>
              <a:t>nos</a:t>
            </a:r>
            <a:r>
              <a:rPr lang="en-GB" sz="2000" dirty="0"/>
              <a:t> </a:t>
            </a:r>
            <a:r>
              <a:rPr lang="en-GB" sz="2000" dirty="0" err="1"/>
              <a:t>resalta</a:t>
            </a:r>
            <a:r>
              <a:rPr lang="en-GB" sz="2000" dirty="0"/>
              <a:t> por un </a:t>
            </a:r>
            <a:r>
              <a:rPr lang="en-GB" sz="2000" dirty="0" err="1"/>
              <a:t>lado</a:t>
            </a:r>
            <a:r>
              <a:rPr lang="en-GB" sz="2000" dirty="0"/>
              <a:t> </a:t>
            </a:r>
            <a:r>
              <a:rPr lang="en-GB" sz="2000" b="1" dirty="0"/>
              <a:t>la </a:t>
            </a:r>
            <a:r>
              <a:rPr lang="en-GB" sz="2000" b="1" dirty="0" err="1"/>
              <a:t>feminidad</a:t>
            </a:r>
            <a:r>
              <a:rPr lang="en-GB" sz="2000" b="1" dirty="0"/>
              <a:t> </a:t>
            </a:r>
            <a:r>
              <a:rPr lang="en-GB" sz="2000" b="1" dirty="0" smtClean="0"/>
              <a:t>y la </a:t>
            </a:r>
            <a:r>
              <a:rPr lang="en-GB" sz="2000" b="1" dirty="0" err="1" smtClean="0"/>
              <a:t>maternidad</a:t>
            </a:r>
            <a:r>
              <a:rPr lang="en-GB" sz="2000" b="1" dirty="0" smtClean="0"/>
              <a:t> </a:t>
            </a:r>
            <a:r>
              <a:rPr lang="en-GB" sz="2000" dirty="0" smtClean="0"/>
              <a:t>de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/>
              <a:t>ama</a:t>
            </a:r>
            <a:r>
              <a:rPr lang="en-GB" sz="2000" dirty="0"/>
              <a:t> de casa (</a:t>
            </a:r>
            <a:r>
              <a:rPr lang="en-GB" sz="2000" dirty="0" err="1"/>
              <a:t>atributos</a:t>
            </a:r>
            <a:r>
              <a:rPr lang="en-GB" sz="2000" dirty="0"/>
              <a:t> que mas </a:t>
            </a:r>
            <a:r>
              <a:rPr lang="en-GB" sz="2000" dirty="0" err="1"/>
              <a:t>adelante</a:t>
            </a:r>
            <a:r>
              <a:rPr lang="en-GB" sz="2000" dirty="0"/>
              <a:t> </a:t>
            </a:r>
            <a:r>
              <a:rPr lang="en-GB" sz="2000" dirty="0" err="1"/>
              <a:t>también</a:t>
            </a:r>
            <a:r>
              <a:rPr lang="en-GB" sz="2000" dirty="0"/>
              <a:t> </a:t>
            </a:r>
            <a:r>
              <a:rPr lang="en-GB" sz="2000" dirty="0" err="1"/>
              <a:t>serán</a:t>
            </a:r>
            <a:r>
              <a:rPr lang="en-GB" sz="2000" dirty="0"/>
              <a:t> </a:t>
            </a:r>
            <a:r>
              <a:rPr lang="en-GB" sz="2000" dirty="0" err="1"/>
              <a:t>destacados</a:t>
            </a:r>
            <a:r>
              <a:rPr lang="en-GB" sz="2000" dirty="0"/>
              <a:t> por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madre</a:t>
            </a:r>
            <a:r>
              <a:rPr lang="en-GB" sz="2000" dirty="0"/>
              <a:t>) y por </a:t>
            </a:r>
            <a:r>
              <a:rPr lang="en-GB" sz="2000" dirty="0" err="1"/>
              <a:t>otro</a:t>
            </a:r>
            <a:r>
              <a:rPr lang="en-GB" sz="2000" dirty="0"/>
              <a:t> </a:t>
            </a:r>
            <a:r>
              <a:rPr lang="en-GB" sz="2000" b="1" dirty="0"/>
              <a:t>la </a:t>
            </a:r>
            <a:r>
              <a:rPr lang="en-GB" sz="2000" b="1" dirty="0" err="1"/>
              <a:t>religiosidad</a:t>
            </a:r>
            <a:r>
              <a:rPr lang="en-GB" sz="2000" b="1" dirty="0"/>
              <a:t> </a:t>
            </a:r>
            <a:r>
              <a:rPr lang="en-GB" sz="2000" dirty="0"/>
              <a:t>con un </a:t>
            </a:r>
            <a:r>
              <a:rPr lang="en-GB" sz="2000" dirty="0" err="1"/>
              <a:t>medallón</a:t>
            </a:r>
            <a:r>
              <a:rPr lang="en-GB" sz="2000" dirty="0"/>
              <a:t> de Cristo. </a:t>
            </a:r>
          </a:p>
          <a:p>
            <a:pPr marL="90488" indent="17463" algn="just">
              <a:buNone/>
              <a:tabLst>
                <a:tab pos="450850" algn="l"/>
              </a:tabLst>
            </a:pPr>
            <a:endParaRPr lang="en-GB" sz="2000" dirty="0"/>
          </a:p>
          <a:p>
            <a:pPr marL="90488" indent="17463" algn="just">
              <a:buNone/>
              <a:tabLst>
                <a:tab pos="450850" algn="l"/>
              </a:tabLst>
            </a:pPr>
            <a:r>
              <a:rPr lang="en-GB" sz="2000" dirty="0" err="1"/>
              <a:t>Esta</a:t>
            </a:r>
            <a:r>
              <a:rPr lang="en-GB" sz="2000" dirty="0"/>
              <a:t> imagen es la </a:t>
            </a:r>
            <a:r>
              <a:rPr lang="en-GB" sz="2000" dirty="0" err="1" smtClean="0"/>
              <a:t>representación</a:t>
            </a:r>
            <a:r>
              <a:rPr lang="en-GB" sz="2000" dirty="0" smtClean="0"/>
              <a:t> </a:t>
            </a:r>
            <a:r>
              <a:rPr lang="en-GB" sz="2000" dirty="0"/>
              <a:t>del </a:t>
            </a:r>
            <a:r>
              <a:rPr lang="en-GB" sz="2000" dirty="0" err="1"/>
              <a:t>mundo</a:t>
            </a:r>
            <a:r>
              <a:rPr lang="en-GB" sz="2000" dirty="0"/>
              <a:t> </a:t>
            </a:r>
            <a:r>
              <a:rPr lang="en-GB" sz="2000" dirty="0" err="1"/>
              <a:t>fememenino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cual</a:t>
            </a:r>
            <a:r>
              <a:rPr lang="en-GB" sz="2000" dirty="0"/>
              <a:t> </a:t>
            </a:r>
            <a:r>
              <a:rPr lang="en-GB" sz="2000" dirty="0" smtClean="0"/>
              <a:t>se </a:t>
            </a:r>
            <a:r>
              <a:rPr lang="en-GB" sz="2000" dirty="0" err="1"/>
              <a:t>mezclan</a:t>
            </a:r>
            <a:r>
              <a:rPr lang="en-GB" sz="2000" dirty="0"/>
              <a:t> la </a:t>
            </a:r>
            <a:r>
              <a:rPr lang="en-GB" sz="2000" dirty="0" err="1"/>
              <a:t>sensualidad</a:t>
            </a:r>
            <a:r>
              <a:rPr lang="en-GB" sz="2000" dirty="0"/>
              <a:t> y el </a:t>
            </a:r>
            <a:r>
              <a:rPr lang="en-GB" sz="2000" dirty="0" err="1"/>
              <a:t>rol</a:t>
            </a:r>
            <a:r>
              <a:rPr lang="en-GB" sz="2000" dirty="0"/>
              <a:t> </a:t>
            </a:r>
            <a:r>
              <a:rPr lang="en-GB" sz="2000" dirty="0" err="1"/>
              <a:t>estereotípico</a:t>
            </a:r>
            <a:r>
              <a:rPr lang="en-GB" sz="2000" dirty="0"/>
              <a:t> de la </a:t>
            </a:r>
            <a:r>
              <a:rPr lang="en-GB" sz="2000" dirty="0" err="1"/>
              <a:t>mujer</a:t>
            </a:r>
            <a:r>
              <a:rPr lang="en-GB" sz="2000" dirty="0"/>
              <a:t>.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D3F2FF-B482-4F8E-AD32-3C62181889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32E598-731B-456F-9A3D-EE65DC5E52C2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2C40D2-38ED-41A8-914D-4ED2A34D4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682</Words>
  <Application>Microsoft Office PowerPoint</Application>
  <PresentationFormat>On-screen Show (4:3)</PresentationFormat>
  <Paragraphs>72</Paragraphs>
  <Slides>24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Tema de Office</vt:lpstr>
      <vt:lpstr>PowerPoint Presentation</vt:lpstr>
      <vt:lpstr>Técnicas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primer plano (Close up shot): </vt:lpstr>
      <vt:lpstr>El primer plano (Close up shot):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Astritu Martinez</dc:creator>
  <cp:lastModifiedBy>Jennifer Pyburn</cp:lastModifiedBy>
  <cp:revision>21</cp:revision>
  <dcterms:created xsi:type="dcterms:W3CDTF">2019-04-03T20:14:29Z</dcterms:created>
  <dcterms:modified xsi:type="dcterms:W3CDTF">2019-11-22T13:27:35Z</dcterms:modified>
</cp:coreProperties>
</file>