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1" r:id="rId3"/>
    <p:sldId id="262" r:id="rId4"/>
    <p:sldId id="263" r:id="rId5"/>
    <p:sldId id="264" r:id="rId6"/>
    <p:sldId id="265" r:id="rId7"/>
    <p:sldId id="266" r:id="rId8"/>
    <p:sldId id="267" r:id="rId9"/>
    <p:sldId id="268" r:id="rId10"/>
    <p:sldId id="269" r:id="rId11"/>
    <p:sldId id="270" r:id="rId12"/>
    <p:sldId id="271"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1" autoAdjust="0"/>
    <p:restoredTop sz="94660"/>
  </p:normalViewPr>
  <p:slideViewPr>
    <p:cSldViewPr snapToGrid="0">
      <p:cViewPr varScale="1">
        <p:scale>
          <a:sx n="115" d="100"/>
          <a:sy n="115" d="100"/>
        </p:scale>
        <p:origin x="42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10/19/2018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10/19/2018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10/19/2018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10/19/2018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La casa de Bernarda Alba</a:t>
            </a:r>
            <a:endParaRPr lang="en-GB" dirty="0"/>
          </a:p>
        </p:txBody>
      </p:sp>
      <p:sp>
        <p:nvSpPr>
          <p:cNvPr id="3" name="Subtitle 2"/>
          <p:cNvSpPr>
            <a:spLocks noGrp="1"/>
          </p:cNvSpPr>
          <p:nvPr>
            <p:ph type="subTitle" idx="1"/>
          </p:nvPr>
        </p:nvSpPr>
        <p:spPr/>
        <p:txBody>
          <a:bodyPr>
            <a:normAutofit/>
          </a:bodyPr>
          <a:lstStyle/>
          <a:p>
            <a:r>
              <a:rPr lang="en-GB" sz="2400" dirty="0" smtClean="0"/>
              <a:t>Drama de </a:t>
            </a:r>
            <a:r>
              <a:rPr lang="en-GB" sz="2400" dirty="0" err="1" smtClean="0"/>
              <a:t>mujeres</a:t>
            </a:r>
            <a:r>
              <a:rPr lang="en-GB" sz="2400" dirty="0" smtClean="0"/>
              <a:t> </a:t>
            </a:r>
            <a:r>
              <a:rPr lang="en-GB" sz="2400" dirty="0" err="1" smtClean="0"/>
              <a:t>en</a:t>
            </a:r>
            <a:r>
              <a:rPr lang="en-GB" sz="2400" dirty="0" smtClean="0"/>
              <a:t> </a:t>
            </a:r>
            <a:r>
              <a:rPr lang="en-GB" sz="2400" dirty="0" err="1" smtClean="0"/>
              <a:t>los</a:t>
            </a:r>
            <a:r>
              <a:rPr lang="en-GB" sz="2400" dirty="0" smtClean="0"/>
              <a:t> pueblos de </a:t>
            </a:r>
            <a:r>
              <a:rPr lang="en-GB" sz="2400" dirty="0" err="1" smtClean="0"/>
              <a:t>España</a:t>
            </a:r>
            <a:r>
              <a:rPr lang="en-GB" sz="2400" dirty="0" smtClean="0"/>
              <a:t> (1936)</a:t>
            </a:r>
            <a:endParaRPr lang="en-GB" sz="2400" dirty="0"/>
          </a:p>
        </p:txBody>
      </p:sp>
    </p:spTree>
    <p:extLst>
      <p:ext uri="{BB962C8B-B14F-4D97-AF65-F5344CB8AC3E}">
        <p14:creationId xmlns:p14="http://schemas.microsoft.com/office/powerpoint/2010/main" val="1229239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80646" y="1737481"/>
            <a:ext cx="9002401" cy="2618267"/>
          </a:xfrm>
          <a:prstGeom prst="rect">
            <a:avLst/>
          </a:prstGeom>
        </p:spPr>
      </p:pic>
    </p:spTree>
    <p:extLst>
      <p:ext uri="{BB962C8B-B14F-4D97-AF65-F5344CB8AC3E}">
        <p14:creationId xmlns:p14="http://schemas.microsoft.com/office/powerpoint/2010/main" val="42050102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92828" y="2069869"/>
            <a:ext cx="9076801" cy="2752602"/>
          </a:xfrm>
          <a:prstGeom prst="rect">
            <a:avLst/>
          </a:prstGeom>
        </p:spPr>
      </p:pic>
    </p:spTree>
    <p:extLst>
      <p:ext uri="{BB962C8B-B14F-4D97-AF65-F5344CB8AC3E}">
        <p14:creationId xmlns:p14="http://schemas.microsoft.com/office/powerpoint/2010/main" val="12001042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80654" y="99834"/>
            <a:ext cx="7680961" cy="5286813"/>
          </a:xfrm>
          <a:prstGeom prst="rect">
            <a:avLst/>
          </a:prstGeom>
        </p:spPr>
      </p:pic>
      <p:pic>
        <p:nvPicPr>
          <p:cNvPr id="3" name="Picture 2"/>
          <p:cNvPicPr>
            <a:picLocks noChangeAspect="1"/>
          </p:cNvPicPr>
          <p:nvPr/>
        </p:nvPicPr>
        <p:blipFill>
          <a:blip r:embed="rId3"/>
          <a:stretch>
            <a:fillRect/>
          </a:stretch>
        </p:blipFill>
        <p:spPr>
          <a:xfrm>
            <a:off x="399010" y="5527314"/>
            <a:ext cx="11185353" cy="479215"/>
          </a:xfrm>
          <a:prstGeom prst="rect">
            <a:avLst/>
          </a:prstGeom>
        </p:spPr>
      </p:pic>
    </p:spTree>
    <p:extLst>
      <p:ext uri="{BB962C8B-B14F-4D97-AF65-F5344CB8AC3E}">
        <p14:creationId xmlns:p14="http://schemas.microsoft.com/office/powerpoint/2010/main" val="16052508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 </a:t>
            </a:r>
            <a:r>
              <a:rPr lang="en-GB" dirty="0" err="1" smtClean="0"/>
              <a:t>estructura</a:t>
            </a:r>
            <a:r>
              <a:rPr lang="en-GB" dirty="0" smtClean="0"/>
              <a:t> de la </a:t>
            </a:r>
            <a:r>
              <a:rPr lang="en-GB" dirty="0" err="1" smtClean="0"/>
              <a:t>obra</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1067" y="1647998"/>
            <a:ext cx="6429202" cy="4821902"/>
          </a:xfrm>
          <a:prstGeom prst="rect">
            <a:avLst/>
          </a:prstGeom>
        </p:spPr>
      </p:pic>
    </p:spTree>
    <p:extLst>
      <p:ext uri="{BB962C8B-B14F-4D97-AF65-F5344CB8AC3E}">
        <p14:creationId xmlns:p14="http://schemas.microsoft.com/office/powerpoint/2010/main" val="1387328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2262" y="822961"/>
            <a:ext cx="8711738" cy="3785652"/>
          </a:xfrm>
          <a:prstGeom prst="rect">
            <a:avLst/>
          </a:prstGeom>
        </p:spPr>
        <p:txBody>
          <a:bodyPr wrap="square">
            <a:spAutoFit/>
          </a:bodyPr>
          <a:lstStyle/>
          <a:p>
            <a:pPr>
              <a:lnSpc>
                <a:spcPct val="200000"/>
              </a:lnSpc>
              <a:spcAft>
                <a:spcPts val="0"/>
              </a:spcAft>
            </a:pPr>
            <a:r>
              <a:rPr lang="es-ES" sz="2400" i="1" dirty="0">
                <a:latin typeface="Arial" panose="020B0604020202020204" pitchFamily="34" charset="0"/>
                <a:ea typeface="Cambria" panose="02040503050406030204" pitchFamily="18" charset="0"/>
                <a:cs typeface="Times New Roman" panose="02020603050405020304" pitchFamily="18" charset="0"/>
              </a:rPr>
              <a:t>La Casa de Bernarda Alba </a:t>
            </a:r>
            <a:r>
              <a:rPr lang="es-ES" sz="2400" dirty="0">
                <a:latin typeface="Arial" panose="020B0604020202020204" pitchFamily="34" charset="0"/>
                <a:ea typeface="Cambria" panose="02040503050406030204" pitchFamily="18" charset="0"/>
                <a:cs typeface="Times New Roman" panose="02020603050405020304" pitchFamily="18" charset="0"/>
              </a:rPr>
              <a:t>tiene </a:t>
            </a:r>
            <a:r>
              <a:rPr lang="es-ES" sz="2400" u="sng" dirty="0">
                <a:latin typeface="Arial" panose="020B0604020202020204" pitchFamily="34" charset="0"/>
                <a:ea typeface="Cambria" panose="02040503050406030204" pitchFamily="18" charset="0"/>
                <a:cs typeface="Times New Roman" panose="02020603050405020304" pitchFamily="18" charset="0"/>
              </a:rPr>
              <a:t>una estructura clásica en tres actos</a:t>
            </a:r>
            <a:r>
              <a:rPr lang="es-ES" sz="2400" i="1" u="sng" dirty="0">
                <a:latin typeface="Arial" panose="020B0604020202020204" pitchFamily="34" charset="0"/>
                <a:ea typeface="Cambria" panose="02040503050406030204" pitchFamily="18" charset="0"/>
                <a:cs typeface="Times New Roman" panose="02020603050405020304" pitchFamily="18" charset="0"/>
              </a:rPr>
              <a:t>.</a:t>
            </a:r>
            <a:r>
              <a:rPr lang="es-ES" sz="2400" i="1" dirty="0">
                <a:latin typeface="Arial" panose="020B0604020202020204" pitchFamily="34" charset="0"/>
                <a:ea typeface="Cambria" panose="02040503050406030204" pitchFamily="18" charset="0"/>
                <a:cs typeface="Times New Roman" panose="02020603050405020304" pitchFamily="18" charset="0"/>
              </a:rPr>
              <a:t> </a:t>
            </a:r>
            <a:endParaRPr lang="es-ES" sz="2400" i="1" dirty="0" smtClean="0">
              <a:latin typeface="Arial" panose="020B0604020202020204" pitchFamily="34" charset="0"/>
              <a:ea typeface="Cambria" panose="02040503050406030204" pitchFamily="18" charset="0"/>
              <a:cs typeface="Times New Roman" panose="02020603050405020304" pitchFamily="18" charset="0"/>
            </a:endParaRPr>
          </a:p>
          <a:p>
            <a:pPr marL="342900" indent="-342900">
              <a:lnSpc>
                <a:spcPct val="200000"/>
              </a:lnSpc>
              <a:spcAft>
                <a:spcPts val="0"/>
              </a:spcAft>
              <a:buFont typeface="Arial" panose="020B0604020202020204" pitchFamily="34" charset="0"/>
              <a:buChar char="•"/>
            </a:pPr>
            <a:r>
              <a:rPr lang="es-ES" sz="2400" dirty="0" smtClean="0">
                <a:latin typeface="Arial" panose="020B0604020202020204" pitchFamily="34" charset="0"/>
                <a:ea typeface="Cambria" panose="02040503050406030204" pitchFamily="18" charset="0"/>
                <a:cs typeface="Times New Roman" panose="02020603050405020304" pitchFamily="18" charset="0"/>
              </a:rPr>
              <a:t>El </a:t>
            </a:r>
            <a:r>
              <a:rPr lang="es-ES" sz="2400" dirty="0">
                <a:latin typeface="Arial" panose="020B0604020202020204" pitchFamily="34" charset="0"/>
                <a:ea typeface="Cambria" panose="02040503050406030204" pitchFamily="18" charset="0"/>
                <a:cs typeface="Times New Roman" panose="02020603050405020304" pitchFamily="18" charset="0"/>
              </a:rPr>
              <a:t>primer acto</a:t>
            </a:r>
            <a:r>
              <a:rPr lang="es-ES" sz="2400" i="1" dirty="0">
                <a:latin typeface="Arial" panose="020B0604020202020204" pitchFamily="34" charset="0"/>
                <a:ea typeface="Cambria" panose="02040503050406030204" pitchFamily="18" charset="0"/>
                <a:cs typeface="Times New Roman" panose="02020603050405020304" pitchFamily="18" charset="0"/>
              </a:rPr>
              <a:t> </a:t>
            </a:r>
            <a:r>
              <a:rPr lang="es-ES" sz="2400" dirty="0">
                <a:latin typeface="Arial" panose="020B0604020202020204" pitchFamily="34" charset="0"/>
                <a:ea typeface="Cambria" panose="02040503050406030204" pitchFamily="18" charset="0"/>
                <a:cs typeface="Times New Roman" panose="02020603050405020304" pitchFamily="18" charset="0"/>
              </a:rPr>
              <a:t>presenta a los personajes y la trama; </a:t>
            </a:r>
            <a:endParaRPr lang="es-ES" sz="2400" dirty="0" smtClean="0">
              <a:latin typeface="Arial" panose="020B0604020202020204" pitchFamily="34" charset="0"/>
              <a:ea typeface="Cambria" panose="02040503050406030204" pitchFamily="18" charset="0"/>
              <a:cs typeface="Times New Roman" panose="02020603050405020304" pitchFamily="18" charset="0"/>
            </a:endParaRPr>
          </a:p>
          <a:p>
            <a:pPr marL="342900" indent="-342900">
              <a:lnSpc>
                <a:spcPct val="200000"/>
              </a:lnSpc>
              <a:spcAft>
                <a:spcPts val="0"/>
              </a:spcAft>
              <a:buFont typeface="Arial" panose="020B0604020202020204" pitchFamily="34" charset="0"/>
              <a:buChar char="•"/>
            </a:pPr>
            <a:r>
              <a:rPr lang="es-ES" sz="2400" dirty="0" smtClean="0">
                <a:latin typeface="Arial" panose="020B0604020202020204" pitchFamily="34" charset="0"/>
                <a:ea typeface="Cambria" panose="02040503050406030204" pitchFamily="18" charset="0"/>
                <a:cs typeface="Times New Roman" panose="02020603050405020304" pitchFamily="18" charset="0"/>
              </a:rPr>
              <a:t>el </a:t>
            </a:r>
            <a:r>
              <a:rPr lang="es-ES" sz="2400" dirty="0">
                <a:latin typeface="Arial" panose="020B0604020202020204" pitchFamily="34" charset="0"/>
                <a:ea typeface="Cambria" panose="02040503050406030204" pitchFamily="18" charset="0"/>
                <a:cs typeface="Times New Roman" panose="02020603050405020304" pitchFamily="18" charset="0"/>
              </a:rPr>
              <a:t>segundo desarrolla el nudo central del argumento </a:t>
            </a:r>
            <a:endParaRPr lang="es-ES" sz="2400" dirty="0" smtClean="0">
              <a:latin typeface="Arial" panose="020B0604020202020204" pitchFamily="34" charset="0"/>
              <a:ea typeface="Cambria" panose="02040503050406030204" pitchFamily="18" charset="0"/>
              <a:cs typeface="Times New Roman" panose="02020603050405020304" pitchFamily="18" charset="0"/>
            </a:endParaRPr>
          </a:p>
          <a:p>
            <a:pPr marL="342900" indent="-342900">
              <a:lnSpc>
                <a:spcPct val="200000"/>
              </a:lnSpc>
              <a:spcAft>
                <a:spcPts val="0"/>
              </a:spcAft>
              <a:buFont typeface="Arial" panose="020B0604020202020204" pitchFamily="34" charset="0"/>
              <a:buChar char="•"/>
            </a:pPr>
            <a:r>
              <a:rPr lang="es-ES" sz="2400" dirty="0" smtClean="0">
                <a:latin typeface="Arial" panose="020B0604020202020204" pitchFamily="34" charset="0"/>
                <a:ea typeface="Cambria" panose="02040503050406030204" pitchFamily="18" charset="0"/>
                <a:cs typeface="Times New Roman" panose="02020603050405020304" pitchFamily="18" charset="0"/>
              </a:rPr>
              <a:t>y </a:t>
            </a:r>
            <a:r>
              <a:rPr lang="es-ES" sz="2400" dirty="0">
                <a:latin typeface="Arial" panose="020B0604020202020204" pitchFamily="34" charset="0"/>
                <a:ea typeface="Cambria" panose="02040503050406030204" pitchFamily="18" charset="0"/>
                <a:cs typeface="Times New Roman" panose="02020603050405020304" pitchFamily="18" charset="0"/>
              </a:rPr>
              <a:t>el tercero es el desenlace. </a:t>
            </a:r>
            <a:endParaRPr lang="en-GB" sz="2400" dirty="0">
              <a:latin typeface="Arial" panose="020B0604020202020204" pitchFamily="34"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4744684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1520" y="1878676"/>
            <a:ext cx="8537171" cy="2932341"/>
          </a:xfrm>
          <a:prstGeom prst="rect">
            <a:avLst/>
          </a:prstGeom>
        </p:spPr>
        <p:txBody>
          <a:bodyPr wrap="square">
            <a:spAutoFit/>
          </a:bodyPr>
          <a:lstStyle/>
          <a:p>
            <a:pPr>
              <a:lnSpc>
                <a:spcPct val="200000"/>
              </a:lnSpc>
              <a:spcAft>
                <a:spcPts val="0"/>
              </a:spcAft>
            </a:pPr>
            <a:r>
              <a:rPr lang="es-ES" sz="2400" dirty="0" smtClean="0">
                <a:latin typeface="Arial" panose="020B0604020202020204" pitchFamily="34" charset="0"/>
                <a:ea typeface="Cambria" panose="02040503050406030204" pitchFamily="18" charset="0"/>
                <a:cs typeface="Times New Roman" panose="02020603050405020304" pitchFamily="18" charset="0"/>
              </a:rPr>
              <a:t>    La </a:t>
            </a:r>
            <a:r>
              <a:rPr lang="es-ES" sz="2400" dirty="0">
                <a:latin typeface="Arial" panose="020B0604020202020204" pitchFamily="34" charset="0"/>
                <a:ea typeface="Cambria" panose="02040503050406030204" pitchFamily="18" charset="0"/>
                <a:cs typeface="Times New Roman" panose="02020603050405020304" pitchFamily="18" charset="0"/>
              </a:rPr>
              <a:t>obra tiene </a:t>
            </a:r>
            <a:r>
              <a:rPr lang="es-ES" sz="2400" b="1" u="sng" dirty="0">
                <a:latin typeface="Arial" panose="020B0604020202020204" pitchFamily="34" charset="0"/>
                <a:ea typeface="Cambria" panose="02040503050406030204" pitchFamily="18" charset="0"/>
                <a:cs typeface="Times New Roman" panose="02020603050405020304" pitchFamily="18" charset="0"/>
              </a:rPr>
              <a:t>una estructura cíclica</a:t>
            </a:r>
            <a:r>
              <a:rPr lang="es-ES" sz="2400" dirty="0">
                <a:latin typeface="Arial" panose="020B0604020202020204" pitchFamily="34" charset="0"/>
                <a:ea typeface="Cambria" panose="02040503050406030204" pitchFamily="18" charset="0"/>
                <a:cs typeface="Times New Roman" panose="02020603050405020304" pitchFamily="18" charset="0"/>
              </a:rPr>
              <a:t>: </a:t>
            </a:r>
            <a:endParaRPr lang="es-ES" sz="2400" dirty="0" smtClean="0">
              <a:latin typeface="Arial" panose="020B0604020202020204" pitchFamily="34" charset="0"/>
              <a:ea typeface="Cambria" panose="02040503050406030204" pitchFamily="18" charset="0"/>
              <a:cs typeface="Times New Roman" panose="02020603050405020304" pitchFamily="18" charset="0"/>
            </a:endParaRPr>
          </a:p>
          <a:p>
            <a:pPr marL="342900" indent="-342900">
              <a:lnSpc>
                <a:spcPct val="200000"/>
              </a:lnSpc>
              <a:spcAft>
                <a:spcPts val="0"/>
              </a:spcAft>
              <a:buFont typeface="Arial" panose="020B0604020202020204" pitchFamily="34" charset="0"/>
              <a:buChar char="•"/>
            </a:pPr>
            <a:r>
              <a:rPr lang="es-ES" sz="2400" dirty="0" smtClean="0">
                <a:latin typeface="Arial" panose="020B0604020202020204" pitchFamily="34" charset="0"/>
                <a:ea typeface="Cambria" panose="02040503050406030204" pitchFamily="18" charset="0"/>
                <a:cs typeface="Times New Roman" panose="02020603050405020304" pitchFamily="18" charset="0"/>
              </a:rPr>
              <a:t>las </a:t>
            </a:r>
            <a:r>
              <a:rPr lang="es-ES" sz="2400" dirty="0">
                <a:latin typeface="Arial" panose="020B0604020202020204" pitchFamily="34" charset="0"/>
                <a:ea typeface="Cambria" panose="02040503050406030204" pitchFamily="18" charset="0"/>
                <a:cs typeface="Times New Roman" panose="02020603050405020304" pitchFamily="18" charset="0"/>
              </a:rPr>
              <a:t>primera y la última palabra de Bernarda es “¡Silencio!” lo que nos dice que la represión que impone al comienzo de la obra continuará aun después de la muerte de Adela.</a:t>
            </a:r>
            <a:endParaRPr lang="en-GB" sz="2400" dirty="0">
              <a:latin typeface="Arial" panose="020B0604020202020204" pitchFamily="34"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40576023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5018" y="698269"/>
            <a:ext cx="8478982" cy="4338624"/>
          </a:xfrm>
          <a:prstGeom prst="rect">
            <a:avLst/>
          </a:prstGeom>
        </p:spPr>
        <p:txBody>
          <a:bodyPr wrap="square">
            <a:spAutoFit/>
          </a:bodyPr>
          <a:lstStyle/>
          <a:p>
            <a:pPr>
              <a:lnSpc>
                <a:spcPct val="115000"/>
              </a:lnSpc>
              <a:spcBef>
                <a:spcPts val="1000"/>
              </a:spcBef>
              <a:spcAft>
                <a:spcPts val="1000"/>
              </a:spcAft>
            </a:pPr>
            <a:r>
              <a:rPr lang="es-ES" sz="2400" b="1" dirty="0">
                <a:solidFill>
                  <a:srgbClr val="000000"/>
                </a:solidFill>
                <a:latin typeface="Arial" panose="020B0604020202020204" pitchFamily="34" charset="0"/>
                <a:ea typeface="MS Gothic" panose="020B0609070205080204" pitchFamily="49" charset="-128"/>
                <a:cs typeface="Times New Roman" panose="02020603050405020304" pitchFamily="18" charset="0"/>
              </a:rPr>
              <a:t>El tiempo</a:t>
            </a:r>
            <a:endParaRPr lang="en-GB" sz="2400" b="1" dirty="0">
              <a:solidFill>
                <a:srgbClr val="000000"/>
              </a:solidFill>
              <a:latin typeface="Arial" panose="020B0604020202020204" pitchFamily="34" charset="0"/>
              <a:ea typeface="MS Gothic" panose="020B0609070205080204" pitchFamily="49" charset="-128"/>
              <a:cs typeface="Times New Roman" panose="02020603050405020304" pitchFamily="18" charset="0"/>
            </a:endParaRPr>
          </a:p>
          <a:p>
            <a:pPr>
              <a:lnSpc>
                <a:spcPct val="200000"/>
              </a:lnSpc>
              <a:spcAft>
                <a:spcPts val="0"/>
              </a:spcAft>
            </a:pPr>
            <a:r>
              <a:rPr lang="es-ES" sz="2400" dirty="0">
                <a:latin typeface="Arial" panose="020B0604020202020204" pitchFamily="34" charset="0"/>
                <a:ea typeface="Cambria" panose="02040503050406030204" pitchFamily="18" charset="0"/>
                <a:cs typeface="Times New Roman" panose="02020603050405020304" pitchFamily="18" charset="0"/>
              </a:rPr>
              <a:t>Cada acto tiene lugar en un momento del día diferente, pero no en el mismo día: </a:t>
            </a:r>
            <a:endParaRPr lang="es-ES" sz="2400" dirty="0" smtClean="0">
              <a:latin typeface="Arial" panose="020B0604020202020204" pitchFamily="34" charset="0"/>
              <a:ea typeface="Cambria" panose="02040503050406030204" pitchFamily="18" charset="0"/>
              <a:cs typeface="Times New Roman" panose="02020603050405020304" pitchFamily="18" charset="0"/>
            </a:endParaRPr>
          </a:p>
          <a:p>
            <a:pPr marL="342900" indent="-342900">
              <a:lnSpc>
                <a:spcPct val="200000"/>
              </a:lnSpc>
              <a:spcAft>
                <a:spcPts val="0"/>
              </a:spcAft>
              <a:buFont typeface="Arial" panose="020B0604020202020204" pitchFamily="34" charset="0"/>
              <a:buChar char="•"/>
            </a:pPr>
            <a:r>
              <a:rPr lang="es-ES" sz="2400" dirty="0" smtClean="0">
                <a:latin typeface="Arial" panose="020B0604020202020204" pitchFamily="34" charset="0"/>
                <a:ea typeface="Cambria" panose="02040503050406030204" pitchFamily="18" charset="0"/>
                <a:cs typeface="Times New Roman" panose="02020603050405020304" pitchFamily="18" charset="0"/>
              </a:rPr>
              <a:t>el </a:t>
            </a:r>
            <a:r>
              <a:rPr lang="es-ES" sz="2400" dirty="0">
                <a:latin typeface="Arial" panose="020B0604020202020204" pitchFamily="34" charset="0"/>
                <a:ea typeface="Cambria" panose="02040503050406030204" pitchFamily="18" charset="0"/>
                <a:cs typeface="Times New Roman" panose="02020603050405020304" pitchFamily="18" charset="0"/>
              </a:rPr>
              <a:t>primer acto al mediodía; </a:t>
            </a:r>
            <a:endParaRPr lang="es-ES" sz="2400" dirty="0" smtClean="0">
              <a:latin typeface="Arial" panose="020B0604020202020204" pitchFamily="34" charset="0"/>
              <a:ea typeface="Cambria" panose="02040503050406030204" pitchFamily="18" charset="0"/>
              <a:cs typeface="Times New Roman" panose="02020603050405020304" pitchFamily="18" charset="0"/>
            </a:endParaRPr>
          </a:p>
          <a:p>
            <a:pPr marL="342900" indent="-342900">
              <a:lnSpc>
                <a:spcPct val="200000"/>
              </a:lnSpc>
              <a:spcAft>
                <a:spcPts val="0"/>
              </a:spcAft>
              <a:buFont typeface="Arial" panose="020B0604020202020204" pitchFamily="34" charset="0"/>
              <a:buChar char="•"/>
            </a:pPr>
            <a:r>
              <a:rPr lang="es-ES" sz="2400" dirty="0" smtClean="0">
                <a:latin typeface="Arial" panose="020B0604020202020204" pitchFamily="34" charset="0"/>
                <a:ea typeface="Cambria" panose="02040503050406030204" pitchFamily="18" charset="0"/>
                <a:cs typeface="Times New Roman" panose="02020603050405020304" pitchFamily="18" charset="0"/>
              </a:rPr>
              <a:t>el </a:t>
            </a:r>
            <a:r>
              <a:rPr lang="es-ES" sz="2400" dirty="0">
                <a:latin typeface="Arial" panose="020B0604020202020204" pitchFamily="34" charset="0"/>
                <a:ea typeface="Cambria" panose="02040503050406030204" pitchFamily="18" charset="0"/>
                <a:cs typeface="Times New Roman" panose="02020603050405020304" pitchFamily="18" charset="0"/>
              </a:rPr>
              <a:t>segundo por la tarde, y </a:t>
            </a:r>
            <a:endParaRPr lang="es-ES" sz="2400" dirty="0" smtClean="0">
              <a:latin typeface="Arial" panose="020B0604020202020204" pitchFamily="34" charset="0"/>
              <a:ea typeface="Cambria" panose="02040503050406030204" pitchFamily="18" charset="0"/>
              <a:cs typeface="Times New Roman" panose="02020603050405020304" pitchFamily="18" charset="0"/>
            </a:endParaRPr>
          </a:p>
          <a:p>
            <a:pPr marL="342900" indent="-342900">
              <a:lnSpc>
                <a:spcPct val="200000"/>
              </a:lnSpc>
              <a:spcAft>
                <a:spcPts val="0"/>
              </a:spcAft>
              <a:buFont typeface="Arial" panose="020B0604020202020204" pitchFamily="34" charset="0"/>
              <a:buChar char="•"/>
            </a:pPr>
            <a:r>
              <a:rPr lang="es-ES" sz="2400" dirty="0" smtClean="0">
                <a:latin typeface="Arial" panose="020B0604020202020204" pitchFamily="34" charset="0"/>
                <a:ea typeface="Cambria" panose="02040503050406030204" pitchFamily="18" charset="0"/>
                <a:cs typeface="Times New Roman" panose="02020603050405020304" pitchFamily="18" charset="0"/>
              </a:rPr>
              <a:t>el </a:t>
            </a:r>
            <a:r>
              <a:rPr lang="es-ES" sz="2400" dirty="0">
                <a:latin typeface="Arial" panose="020B0604020202020204" pitchFamily="34" charset="0"/>
                <a:ea typeface="Cambria" panose="02040503050406030204" pitchFamily="18" charset="0"/>
                <a:cs typeface="Times New Roman" panose="02020603050405020304" pitchFamily="18" charset="0"/>
              </a:rPr>
              <a:t>tercero por la noche. </a:t>
            </a:r>
            <a:endParaRPr lang="en-GB" sz="2400" dirty="0">
              <a:latin typeface="Arial" panose="020B0604020202020204" pitchFamily="34"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4738231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5825" y="385170"/>
            <a:ext cx="7883237" cy="3046988"/>
          </a:xfrm>
          <a:prstGeom prst="rect">
            <a:avLst/>
          </a:prstGeom>
        </p:spPr>
        <p:txBody>
          <a:bodyPr wrap="square">
            <a:spAutoFit/>
          </a:bodyPr>
          <a:lstStyle/>
          <a:p>
            <a:pPr>
              <a:lnSpc>
                <a:spcPct val="200000"/>
              </a:lnSpc>
              <a:spcAft>
                <a:spcPts val="0"/>
              </a:spcAft>
            </a:pPr>
            <a:r>
              <a:rPr lang="es-ES" sz="2400" dirty="0">
                <a:latin typeface="Arial" panose="020B0604020202020204" pitchFamily="34" charset="0"/>
                <a:ea typeface="Cambria" panose="02040503050406030204" pitchFamily="18" charset="0"/>
                <a:cs typeface="Times New Roman" panose="02020603050405020304" pitchFamily="18" charset="0"/>
              </a:rPr>
              <a:t>No está claro cuánto tiempo ha transcurrido entre los actos ni dentro de cada acto. En las acotaciones del primer acto descubrimos que es verano y las referencias a un calor sofocante ocurren por toda la obra.</a:t>
            </a:r>
            <a:endParaRPr lang="en-GB" sz="2400" dirty="0">
              <a:latin typeface="Arial" panose="020B0604020202020204" pitchFamily="34" charset="0"/>
              <a:ea typeface="Cambria" panose="020405030504060302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825" y="3432158"/>
            <a:ext cx="4502727" cy="3076707"/>
          </a:xfrm>
          <a:prstGeom prst="rect">
            <a:avLst/>
          </a:prstGeom>
        </p:spPr>
      </p:pic>
      <p:sp>
        <p:nvSpPr>
          <p:cNvPr id="4" name="TextBox 3"/>
          <p:cNvSpPr txBox="1"/>
          <p:nvPr/>
        </p:nvSpPr>
        <p:spPr>
          <a:xfrm>
            <a:off x="5852160" y="4031673"/>
            <a:ext cx="4754880" cy="646331"/>
          </a:xfrm>
          <a:prstGeom prst="rect">
            <a:avLst/>
          </a:prstGeom>
          <a:noFill/>
        </p:spPr>
        <p:txBody>
          <a:bodyPr wrap="square" rtlCol="0">
            <a:spAutoFit/>
          </a:bodyPr>
          <a:lstStyle/>
          <a:p>
            <a:r>
              <a:rPr lang="en-GB" dirty="0" err="1" smtClean="0"/>
              <a:t>Mujer</a:t>
            </a:r>
            <a:r>
              <a:rPr lang="en-GB" dirty="0" smtClean="0"/>
              <a:t> 3 (</a:t>
            </a:r>
            <a:r>
              <a:rPr lang="en-GB" dirty="0" err="1" smtClean="0"/>
              <a:t>Acto</a:t>
            </a:r>
            <a:r>
              <a:rPr lang="en-GB" dirty="0" smtClean="0"/>
              <a:t> I) </a:t>
            </a:r>
            <a:r>
              <a:rPr lang="en-GB" dirty="0" err="1" smtClean="0"/>
              <a:t>Cae</a:t>
            </a:r>
            <a:r>
              <a:rPr lang="en-GB" dirty="0" smtClean="0"/>
              <a:t> el sol </a:t>
            </a:r>
            <a:r>
              <a:rPr lang="en-GB" dirty="0" err="1" smtClean="0"/>
              <a:t>como</a:t>
            </a:r>
            <a:r>
              <a:rPr lang="en-GB" dirty="0" smtClean="0"/>
              <a:t> </a:t>
            </a:r>
            <a:r>
              <a:rPr lang="en-GB" dirty="0" err="1" smtClean="0"/>
              <a:t>plomo</a:t>
            </a:r>
            <a:r>
              <a:rPr lang="en-GB" dirty="0" smtClean="0"/>
              <a:t>.</a:t>
            </a:r>
          </a:p>
          <a:p>
            <a:r>
              <a:rPr lang="en-GB" dirty="0" smtClean="0"/>
              <a:t>La </a:t>
            </a:r>
            <a:r>
              <a:rPr lang="en-GB" dirty="0" err="1" smtClean="0"/>
              <a:t>Poncia</a:t>
            </a:r>
            <a:r>
              <a:rPr lang="en-GB" dirty="0" smtClean="0"/>
              <a:t> (</a:t>
            </a:r>
            <a:r>
              <a:rPr lang="en-GB" dirty="0" err="1" smtClean="0"/>
              <a:t>Acto</a:t>
            </a:r>
            <a:r>
              <a:rPr lang="en-GB" dirty="0" smtClean="0"/>
              <a:t> II)…</a:t>
            </a:r>
            <a:r>
              <a:rPr lang="en-GB" dirty="0" err="1" smtClean="0"/>
              <a:t>salía</a:t>
            </a:r>
            <a:r>
              <a:rPr lang="en-GB" dirty="0" smtClean="0"/>
              <a:t> </a:t>
            </a:r>
            <a:r>
              <a:rPr lang="en-GB" dirty="0" err="1" smtClean="0"/>
              <a:t>fuego</a:t>
            </a:r>
            <a:r>
              <a:rPr lang="en-GB" dirty="0" smtClean="0"/>
              <a:t> de la </a:t>
            </a:r>
            <a:r>
              <a:rPr lang="en-GB" dirty="0" err="1" smtClean="0"/>
              <a:t>tierra</a:t>
            </a:r>
            <a:endParaRPr lang="en-GB" dirty="0"/>
          </a:p>
        </p:txBody>
      </p:sp>
    </p:spTree>
    <p:extLst>
      <p:ext uri="{BB962C8B-B14F-4D97-AF65-F5344CB8AC3E}">
        <p14:creationId xmlns:p14="http://schemas.microsoft.com/office/powerpoint/2010/main" val="32701871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6132" y="303385"/>
            <a:ext cx="11576858" cy="6554615"/>
          </a:xfrm>
          <a:prstGeom prst="rect">
            <a:avLst/>
          </a:prstGeom>
        </p:spPr>
        <p:txBody>
          <a:bodyPr wrap="square">
            <a:spAutoFit/>
          </a:bodyPr>
          <a:lstStyle/>
          <a:p>
            <a:pPr>
              <a:lnSpc>
                <a:spcPct val="115000"/>
              </a:lnSpc>
              <a:spcBef>
                <a:spcPts val="1000"/>
              </a:spcBef>
              <a:spcAft>
                <a:spcPts val="1000"/>
              </a:spcAft>
            </a:pPr>
            <a:r>
              <a:rPr lang="es-ES" sz="2400" b="1" dirty="0">
                <a:solidFill>
                  <a:srgbClr val="000000"/>
                </a:solidFill>
                <a:latin typeface="Arial" panose="020B0604020202020204" pitchFamily="34" charset="0"/>
                <a:ea typeface="MS Gothic" panose="020B0609070205080204" pitchFamily="49" charset="-128"/>
                <a:cs typeface="Times New Roman" panose="02020603050405020304" pitchFamily="18" charset="0"/>
              </a:rPr>
              <a:t>El espacio	</a:t>
            </a:r>
            <a:endParaRPr lang="en-GB" sz="2400" b="1" dirty="0">
              <a:solidFill>
                <a:srgbClr val="000000"/>
              </a:solidFill>
              <a:latin typeface="Arial" panose="020B0604020202020204" pitchFamily="34" charset="0"/>
              <a:ea typeface="MS Gothic" panose="020B0609070205080204" pitchFamily="49" charset="-128"/>
              <a:cs typeface="Times New Roman" panose="02020603050405020304" pitchFamily="18" charset="0"/>
            </a:endParaRPr>
          </a:p>
          <a:p>
            <a:pPr>
              <a:lnSpc>
                <a:spcPct val="200000"/>
              </a:lnSpc>
              <a:spcAft>
                <a:spcPts val="0"/>
              </a:spcAft>
            </a:pPr>
            <a:r>
              <a:rPr lang="es-ES" sz="2400" dirty="0">
                <a:latin typeface="Arial" panose="020B0604020202020204" pitchFamily="34" charset="0"/>
                <a:ea typeface="Cambria" panose="02040503050406030204" pitchFamily="18" charset="0"/>
                <a:cs typeface="Times New Roman" panose="02020603050405020304" pitchFamily="18" charset="0"/>
              </a:rPr>
              <a:t>La obra tiene lugar en el interior de la casa de Bernarda, con sus muros gruesos y blancos aunque cada acto se ubica en un espacio distinto. El primer acto se desarrolla en una habitación con “puertas de arco con cortinas de yute rematadas con madroños y volantes” que evoca la vida acomodada de esta familia. El segundo acto tiene lugar en otra habitación, con puertas que dan a los dormitorios, y el tercero se traslada a un patio interior de la casa. Así se puede ver que a medida que progresa la trama, crece el aislamiento.</a:t>
            </a:r>
            <a:endParaRPr lang="en-GB" sz="2400" dirty="0">
              <a:latin typeface="Arial" panose="020B0604020202020204" pitchFamily="34" charset="0"/>
              <a:ea typeface="Cambria" panose="02040503050406030204" pitchFamily="18" charset="0"/>
              <a:cs typeface="Times New Roman" panose="02020603050405020304" pitchFamily="18" charset="0"/>
            </a:endParaRPr>
          </a:p>
          <a:p>
            <a:pPr>
              <a:lnSpc>
                <a:spcPct val="200000"/>
              </a:lnSpc>
              <a:spcAft>
                <a:spcPts val="0"/>
              </a:spcAft>
            </a:pPr>
            <a:r>
              <a:rPr lang="es-ES" sz="2400" dirty="0">
                <a:latin typeface="Arial" panose="020B0604020202020204" pitchFamily="34" charset="0"/>
                <a:ea typeface="Cambria" panose="02040503050406030204" pitchFamily="18" charset="0"/>
                <a:cs typeface="Times New Roman" panose="02020603050405020304" pitchFamily="18" charset="0"/>
              </a:rPr>
              <a:t> </a:t>
            </a:r>
            <a:r>
              <a:rPr lang="es-ES" sz="2400" dirty="0" smtClean="0">
                <a:latin typeface="Calibri" panose="020F0502020204030204" pitchFamily="34" charset="0"/>
                <a:ea typeface="Calibri" panose="020F0502020204030204" pitchFamily="34" charset="0"/>
                <a:cs typeface="Times New Roman" panose="02020603050405020304" pitchFamily="18" charset="0"/>
              </a:rPr>
              <a:t>En </a:t>
            </a:r>
            <a:r>
              <a:rPr lang="es-ES" sz="2400" dirty="0">
                <a:latin typeface="Calibri" panose="020F0502020204030204" pitchFamily="34" charset="0"/>
                <a:ea typeface="Calibri" panose="020F0502020204030204" pitchFamily="34" charset="0"/>
                <a:cs typeface="Times New Roman" panose="02020603050405020304" pitchFamily="18" charset="0"/>
              </a:rPr>
              <a:t>su conjunto el escenario de los tres actos crea un ambiente claustrofóbico y conventual.</a:t>
            </a:r>
            <a:endParaRPr lang="en-GB" sz="2400" dirty="0"/>
          </a:p>
        </p:txBody>
      </p:sp>
    </p:spTree>
    <p:extLst>
      <p:ext uri="{BB962C8B-B14F-4D97-AF65-F5344CB8AC3E}">
        <p14:creationId xmlns:p14="http://schemas.microsoft.com/office/powerpoint/2010/main" val="25755111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065" y="725709"/>
            <a:ext cx="10249593" cy="5277342"/>
          </a:xfrm>
          <a:prstGeom prst="rect">
            <a:avLst/>
          </a:prstGeom>
        </p:spPr>
        <p:txBody>
          <a:bodyPr wrap="square">
            <a:spAutoFit/>
          </a:bodyPr>
          <a:lstStyle/>
          <a:p>
            <a:pPr>
              <a:lnSpc>
                <a:spcPct val="115000"/>
              </a:lnSpc>
              <a:spcBef>
                <a:spcPts val="1000"/>
              </a:spcBef>
              <a:spcAft>
                <a:spcPts val="1000"/>
              </a:spcAft>
            </a:pPr>
            <a:r>
              <a:rPr lang="en-GB" sz="2400" b="1" dirty="0" err="1">
                <a:solidFill>
                  <a:srgbClr val="000000"/>
                </a:solidFill>
                <a:latin typeface="Arial" panose="020B0604020202020204" pitchFamily="34" charset="0"/>
                <a:ea typeface="MS Gothic" panose="020B0609070205080204" pitchFamily="49" charset="-128"/>
                <a:cs typeface="Times New Roman" panose="02020603050405020304" pitchFamily="18" charset="0"/>
              </a:rPr>
              <a:t>Actividad</a:t>
            </a:r>
            <a:r>
              <a:rPr lang="en-GB" sz="2400" b="1" dirty="0">
                <a:solidFill>
                  <a:srgbClr val="000000"/>
                </a:solidFill>
                <a:latin typeface="Arial" panose="020B0604020202020204" pitchFamily="34" charset="0"/>
                <a:ea typeface="MS Gothic" panose="020B0609070205080204" pitchFamily="49" charset="-128"/>
                <a:cs typeface="Times New Roman" panose="02020603050405020304" pitchFamily="18" charset="0"/>
              </a:rPr>
              <a:t> 1</a:t>
            </a:r>
          </a:p>
          <a:p>
            <a:pPr>
              <a:lnSpc>
                <a:spcPct val="115000"/>
              </a:lnSpc>
              <a:spcBef>
                <a:spcPts val="1000"/>
              </a:spcBef>
              <a:spcAft>
                <a:spcPts val="1000"/>
              </a:spcAft>
            </a:pPr>
            <a:r>
              <a:rPr lang="de-DE" sz="2400" b="1" dirty="0">
                <a:solidFill>
                  <a:srgbClr val="548DD4"/>
                </a:solidFill>
                <a:latin typeface="Arial" panose="020B0604020202020204" pitchFamily="34" charset="0"/>
                <a:ea typeface="MS Mincho"/>
              </a:rPr>
              <a:t>Como acabas de leer, las acotaciones  que preceden el primer acto especifican de una manera bastante detallada el escenario prescrito por Lorca. Los muebles evocan el estatus acomodado de la familia; los muros gruesos y el silencio representan el ambiente recluido; el blanco (blanquísimo) de las paredes tiene connotaciones de limpieza extremada, de virginidad, de esterilidad; los cuadros son de un mundo idealista alejado de la realidad de la situación actual.</a:t>
            </a:r>
            <a:endParaRPr lang="en-GB" sz="2400" b="1" dirty="0">
              <a:solidFill>
                <a:srgbClr val="548DD4"/>
              </a:solidFill>
              <a:latin typeface="Arial" panose="020B0604020202020204" pitchFamily="34" charset="0"/>
              <a:ea typeface="MS Mincho"/>
            </a:endParaRPr>
          </a:p>
          <a:p>
            <a:pPr>
              <a:lnSpc>
                <a:spcPct val="115000"/>
              </a:lnSpc>
              <a:spcBef>
                <a:spcPts val="1000"/>
              </a:spcBef>
              <a:spcAft>
                <a:spcPts val="1000"/>
              </a:spcAft>
            </a:pPr>
            <a:r>
              <a:rPr lang="de-DE" sz="2400" b="1" dirty="0">
                <a:solidFill>
                  <a:srgbClr val="548DD4"/>
                </a:solidFill>
                <a:latin typeface="Arial" panose="020B0604020202020204" pitchFamily="34" charset="0"/>
                <a:ea typeface="MS Mincho"/>
              </a:rPr>
              <a:t>Ahora estudia </a:t>
            </a:r>
            <a:r>
              <a:rPr lang="es-ES" sz="2400" b="1" dirty="0">
                <a:solidFill>
                  <a:srgbClr val="548DD4"/>
                </a:solidFill>
                <a:latin typeface="Arial" panose="020B0604020202020204" pitchFamily="34" charset="0"/>
                <a:ea typeface="MS Mincho"/>
              </a:rPr>
              <a:t>las acotaciones que preceden Acto ll y Acto </a:t>
            </a:r>
            <a:r>
              <a:rPr lang="es-ES" sz="2400" b="1" dirty="0" err="1">
                <a:solidFill>
                  <a:srgbClr val="548DD4"/>
                </a:solidFill>
                <a:latin typeface="Arial" panose="020B0604020202020204" pitchFamily="34" charset="0"/>
                <a:ea typeface="MS Mincho"/>
              </a:rPr>
              <a:t>lll</a:t>
            </a:r>
            <a:r>
              <a:rPr lang="es-ES" sz="2400" b="1" dirty="0">
                <a:solidFill>
                  <a:srgbClr val="548DD4"/>
                </a:solidFill>
                <a:latin typeface="Arial" panose="020B0604020202020204" pitchFamily="34" charset="0"/>
                <a:ea typeface="MS Mincho"/>
              </a:rPr>
              <a:t>.  Analiza su significado y su importancia. Considera por qué el escenario ha tenido que cambiar para cada acto.</a:t>
            </a:r>
            <a:endParaRPr lang="en-GB" sz="2400" b="1" dirty="0">
              <a:solidFill>
                <a:srgbClr val="548DD4"/>
              </a:solidFill>
              <a:latin typeface="Arial" panose="020B0604020202020204" pitchFamily="34" charset="0"/>
              <a:ea typeface="MS Mincho"/>
            </a:endParaRPr>
          </a:p>
        </p:txBody>
      </p:sp>
    </p:spTree>
    <p:extLst>
      <p:ext uri="{BB962C8B-B14F-4D97-AF65-F5344CB8AC3E}">
        <p14:creationId xmlns:p14="http://schemas.microsoft.com/office/powerpoint/2010/main" val="32412416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7333" y="1632197"/>
            <a:ext cx="11343905" cy="2291410"/>
          </a:xfrm>
          <a:prstGeom prst="rect">
            <a:avLst/>
          </a:prstGeom>
        </p:spPr>
      </p:pic>
    </p:spTree>
    <p:extLst>
      <p:ext uri="{BB962C8B-B14F-4D97-AF65-F5344CB8AC3E}">
        <p14:creationId xmlns:p14="http://schemas.microsoft.com/office/powerpoint/2010/main" val="1114902348"/>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698</TotalTime>
  <Words>321</Words>
  <Application>Microsoft Office PowerPoint</Application>
  <PresentationFormat>Widescreen</PresentationFormat>
  <Paragraphs>23</Paragraphs>
  <Slides>12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MS Gothic</vt:lpstr>
      <vt:lpstr>Arial</vt:lpstr>
      <vt:lpstr>Calibri</vt:lpstr>
      <vt:lpstr>Cambria</vt:lpstr>
      <vt:lpstr>MS Mincho</vt:lpstr>
      <vt:lpstr>Times New Roman</vt:lpstr>
      <vt:lpstr>Trebuchet MS</vt:lpstr>
      <vt:lpstr>Wingdings 3</vt:lpstr>
      <vt:lpstr>Facet</vt:lpstr>
      <vt:lpstr>La casa de Bernarda Alba</vt:lpstr>
      <vt:lpstr>La estructura de la obra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Godalming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casa de Bernarda Alba</dc:title>
  <dc:creator>Jennifer Pyburn</dc:creator>
  <cp:lastModifiedBy>Jennifer Pyburn</cp:lastModifiedBy>
  <cp:revision>13</cp:revision>
  <dcterms:created xsi:type="dcterms:W3CDTF">2018-06-12T11:58:21Z</dcterms:created>
  <dcterms:modified xsi:type="dcterms:W3CDTF">2018-10-19T15:01:04Z</dcterms:modified>
</cp:coreProperties>
</file>