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12/14/2018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Temas</a:t>
            </a:r>
            <a:endParaRPr lang="en-GB" dirty="0"/>
          </a:p>
        </p:txBody>
      </p:sp>
      <p:sp>
        <p:nvSpPr>
          <p:cNvPr id="3" name="Subtitle 2"/>
          <p:cNvSpPr>
            <a:spLocks noGrp="1"/>
          </p:cNvSpPr>
          <p:nvPr>
            <p:ph type="subTitle" idx="1"/>
          </p:nvPr>
        </p:nvSpPr>
        <p:spPr/>
        <p:txBody>
          <a:bodyPr/>
          <a:lstStyle/>
          <a:p>
            <a:r>
              <a:rPr lang="en-GB" dirty="0" err="1" smtClean="0"/>
              <a:t>Respuestas</a:t>
            </a:r>
            <a:r>
              <a:rPr lang="en-GB" dirty="0" smtClean="0"/>
              <a:t> de </a:t>
            </a:r>
            <a:r>
              <a:rPr lang="en-GB" dirty="0" err="1" smtClean="0"/>
              <a:t>hojas</a:t>
            </a:r>
            <a:r>
              <a:rPr lang="en-GB" dirty="0" smtClean="0"/>
              <a:t> de </a:t>
            </a:r>
            <a:r>
              <a:rPr lang="en-GB" dirty="0" err="1" smtClean="0"/>
              <a:t>trabajo</a:t>
            </a:r>
            <a:endParaRPr lang="en-GB" dirty="0"/>
          </a:p>
        </p:txBody>
      </p:sp>
    </p:spTree>
    <p:extLst>
      <p:ext uri="{BB962C8B-B14F-4D97-AF65-F5344CB8AC3E}">
        <p14:creationId xmlns:p14="http://schemas.microsoft.com/office/powerpoint/2010/main" val="1481059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070" y="340822"/>
            <a:ext cx="10914610" cy="6201698"/>
          </a:xfrm>
          <a:prstGeom prst="rect">
            <a:avLst/>
          </a:prstGeom>
        </p:spPr>
        <p:txBody>
          <a:bodyPr wrap="square">
            <a:spAutoFit/>
          </a:bodyPr>
          <a:lstStyle/>
          <a:p>
            <a:pPr>
              <a:spcBef>
                <a:spcPts val="1200"/>
              </a:spcBef>
              <a:spcAft>
                <a:spcPts val="0"/>
              </a:spcAft>
            </a:pPr>
            <a:r>
              <a:rPr lang="en-GB" sz="3200" b="1" dirty="0">
                <a:solidFill>
                  <a:srgbClr val="595959"/>
                </a:solidFill>
                <a:latin typeface="Calibri" panose="020F0502020204030204" pitchFamily="34" charset="0"/>
                <a:ea typeface="SimSun" panose="02010600030101010101" pitchFamily="2" charset="-122"/>
                <a:cs typeface="Times New Roman" panose="02020603050405020304" pitchFamily="18" charset="0"/>
              </a:rPr>
              <a:t>4 Themes (p. 36)</a:t>
            </a:r>
          </a:p>
          <a:p>
            <a:pPr>
              <a:spcBef>
                <a:spcPts val="300"/>
              </a:spcBef>
              <a:spcAft>
                <a:spcPts val="300"/>
              </a:spcAft>
            </a:pPr>
            <a:r>
              <a:rPr lang="en-GB" sz="24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Task 1 (p. 37)</a:t>
            </a: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Bernarda critica a Angustias porque estuvo expuesta escuchando lo que decían los hombres en el patio.</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Bernarda le quita el maquillaje a Angustias porque lo considera una falta de respeto al luto y la gente puede hablar.</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El pretendiente de Martirio fue rechazado por Bernarda porque su padre fue gañán, por lo que si su hija se casara con él, podría ser criticada.</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La </a:t>
            </a:r>
            <a:r>
              <a:rPr lang="es-ES" sz="2800" dirty="0" err="1">
                <a:latin typeface="Calibri" panose="020F0502020204030204" pitchFamily="34" charset="0"/>
                <a:ea typeface="SimSun" panose="02010600030101010101" pitchFamily="2" charset="-122"/>
                <a:cs typeface="Times New Roman" panose="02020603050405020304" pitchFamily="18" charset="0"/>
              </a:rPr>
              <a:t>Poncia</a:t>
            </a:r>
            <a:r>
              <a:rPr lang="es-ES" sz="2800" dirty="0">
                <a:latin typeface="Calibri" panose="020F0502020204030204" pitchFamily="34" charset="0"/>
                <a:ea typeface="SimSun" panose="02010600030101010101" pitchFamily="2" charset="-122"/>
                <a:cs typeface="Times New Roman" panose="02020603050405020304" pitchFamily="18" charset="0"/>
              </a:rPr>
              <a:t> le dice a Adela que corte su romance con Pepe porque quiere vivir en una “casa decente”.</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Bernarda exige a sus hijas y sirvientas que digan que Adela murió virgen y que la vistan de doncella, para evitar comentarios de por qué se suicidó.</a:t>
            </a:r>
            <a:endParaRPr lang="en-GB" sz="28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59586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706582"/>
            <a:ext cx="9734203" cy="4832092"/>
          </a:xfrm>
          <a:prstGeom prst="rect">
            <a:avLst/>
          </a:prstGeom>
        </p:spPr>
        <p:txBody>
          <a:bodyPr wrap="square">
            <a:spAutoFit/>
          </a:bodyPr>
          <a:lstStyle/>
          <a:p>
            <a:pPr>
              <a:spcAft>
                <a:spcPts val="0"/>
              </a:spcAft>
            </a:pPr>
            <a:r>
              <a:rPr lang="es-ES" sz="28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Citas en las que el amor está presente:</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Martirio: ¡Sí! Déjame que el pecho se me rompa como una granada de amargura. ¡Le quiero! [Acto tercero]</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Adela: (</a:t>
            </a:r>
            <a:r>
              <a:rPr lang="es-ES" sz="2800" i="1" dirty="0">
                <a:latin typeface="Calibri" panose="020F0502020204030204" pitchFamily="34" charset="0"/>
                <a:ea typeface="SimSun" panose="02010600030101010101" pitchFamily="2" charset="-122"/>
                <a:cs typeface="Times New Roman" panose="02020603050405020304" pitchFamily="18" charset="0"/>
              </a:rPr>
              <a:t>En un arranque, y abrazándola</a:t>
            </a:r>
            <a:r>
              <a:rPr lang="es-ES" sz="2800" dirty="0">
                <a:latin typeface="Calibri" panose="020F0502020204030204" pitchFamily="34" charset="0"/>
                <a:ea typeface="SimSun" panose="02010600030101010101" pitchFamily="2" charset="-122"/>
                <a:cs typeface="Times New Roman" panose="02020603050405020304" pitchFamily="18" charset="0"/>
              </a:rPr>
              <a:t>.) Martirio, Martirio, yo no tengo la culpa. [Acto tercero]</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a:spcAft>
                <a:spcPts val="0"/>
              </a:spcAft>
            </a:pPr>
            <a:r>
              <a:rPr lang="es-ES" sz="28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Citas en las que el deseo carnal es el motivo:</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La </a:t>
            </a:r>
            <a:r>
              <a:rPr lang="es-ES" sz="2800" dirty="0" err="1">
                <a:latin typeface="Calibri" panose="020F0502020204030204" pitchFamily="34" charset="0"/>
                <a:ea typeface="SimSun" panose="02010600030101010101" pitchFamily="2" charset="-122"/>
                <a:cs typeface="Times New Roman" panose="02020603050405020304" pitchFamily="18" charset="0"/>
              </a:rPr>
              <a:t>Poncia</a:t>
            </a:r>
            <a:r>
              <a:rPr lang="es-ES" sz="2800" dirty="0">
                <a:latin typeface="Calibri" panose="020F0502020204030204" pitchFamily="34" charset="0"/>
                <a:ea typeface="SimSun" panose="02010600030101010101" pitchFamily="2" charset="-122"/>
                <a:cs typeface="Times New Roman" panose="02020603050405020304" pitchFamily="18" charset="0"/>
              </a:rPr>
              <a:t>: ¿Por qué te pusiste casi desnuda con la luz encendida y la ventana abierta al pasar Pepe el segundo día que vino a hablar con tu hermana? [Acto segundo]</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Adela: … por encima de mi madre saltaría para apagarme este fuego que tengo levantado por piernas y boca. [Acto segundo]</a:t>
            </a:r>
            <a:endParaRPr lang="en-GB" sz="28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73395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5389" y="473826"/>
            <a:ext cx="9917084" cy="5239896"/>
          </a:xfrm>
          <a:prstGeom prst="rect">
            <a:avLst/>
          </a:prstGeom>
        </p:spPr>
        <p:txBody>
          <a:bodyPr wrap="square">
            <a:spAutoFit/>
          </a:bodyPr>
          <a:lstStyle/>
          <a:p>
            <a:pPr>
              <a:spcBef>
                <a:spcPts val="300"/>
              </a:spcBef>
              <a:spcAft>
                <a:spcPts val="300"/>
              </a:spcAft>
            </a:pPr>
            <a:r>
              <a:rPr lang="en-GB" sz="24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Build critical skills 1 (p. 39)</a:t>
            </a:r>
          </a:p>
          <a:p>
            <a:pPr>
              <a:spcAft>
                <a:spcPts val="0"/>
              </a:spcAft>
            </a:pPr>
            <a:r>
              <a:rPr lang="es-ES"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Las características que Lorca trata de resaltar en Bernarda son:</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Su autoridad: las órdenes que dicta tienen forma de exclamación.</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Su autoritarismo: declara que no piensa ni debe pensar, que ella ordena. Es una dictadora.</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Su violencia: usa el bastón no solo para caminar, sino para golpear el piso y a sus hijas.</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Su falta de compasión: grita que torturen y maten a la hija de la Librada por su pecado.</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Su conservadurismo: impone un luto exagerado solo porque fue tradición en su familia.</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58844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635" y="573578"/>
            <a:ext cx="9559637" cy="4378122"/>
          </a:xfrm>
          <a:prstGeom prst="rect">
            <a:avLst/>
          </a:prstGeom>
        </p:spPr>
        <p:txBody>
          <a:bodyPr wrap="square">
            <a:spAutoFit/>
          </a:bodyPr>
          <a:lstStyle/>
          <a:p>
            <a:pPr>
              <a:spcBef>
                <a:spcPts val="300"/>
              </a:spcBef>
              <a:spcAft>
                <a:spcPts val="300"/>
              </a:spcAft>
            </a:pPr>
            <a:r>
              <a:rPr lang="en-GB" sz="24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(p. 40)</a:t>
            </a:r>
          </a:p>
          <a:p>
            <a:pPr>
              <a:spcAft>
                <a:spcPts val="0"/>
              </a:spcAft>
            </a:pPr>
            <a:r>
              <a:rPr lang="es-ES"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Algunas tradiciones que se observaban en la época:</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Rezar letanías/el rosario por el eterno descanso de un difunto. Lorca logra un ambiente dramático al intercalar las letanías con insultos a Bernarda.</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Cortejar a una joven mediante la visita a su ventana por la noche. El ambiente se vuelve dramático al enterarnos de que la </a:t>
            </a:r>
            <a:r>
              <a:rPr lang="es-ES_tradnl" sz="2800" dirty="0" err="1">
                <a:solidFill>
                  <a:srgbClr val="000000"/>
                </a:solidFill>
                <a:latin typeface="Calibri" panose="020F0502020204030204" pitchFamily="34" charset="0"/>
                <a:ea typeface="SimSun" panose="02010600030101010101" pitchFamily="2" charset="-122"/>
                <a:cs typeface="Times New Roman" panose="02020603050405020304" pitchFamily="18" charset="0"/>
              </a:rPr>
              <a:t>Poncia</a:t>
            </a: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 sabe que Pepe el Romano se retiró no a la una y media, como dice Angustias, sino a las cuatro. Esto sugiere infidelidad. </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p:txBody>
      </p:sp>
      <p:sp>
        <p:nvSpPr>
          <p:cNvPr id="3" name="Rectangle 2"/>
          <p:cNvSpPr/>
          <p:nvPr/>
        </p:nvSpPr>
        <p:spPr>
          <a:xfrm>
            <a:off x="415636" y="4859957"/>
            <a:ext cx="9917084" cy="1815882"/>
          </a:xfrm>
          <a:prstGeom prst="rect">
            <a:avLst/>
          </a:prstGeom>
        </p:spPr>
        <p:txBody>
          <a:bodyPr wrap="square">
            <a:spAutoFit/>
          </a:bodyPr>
          <a:lstStyle/>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Criar caballos en Andalucía. Bernarda tiene un caballo garañón, pero le niega la presencia de las potras, por lo que el semental patea los muros. Esto es un paralelo con la represión de las hijas y Pepe el Romano, por lo que añade dramatismo.</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137244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3934" y="394719"/>
            <a:ext cx="10069483" cy="5239896"/>
          </a:xfrm>
          <a:prstGeom prst="rect">
            <a:avLst/>
          </a:prstGeom>
        </p:spPr>
        <p:txBody>
          <a:bodyPr wrap="square">
            <a:spAutoFit/>
          </a:bodyPr>
          <a:lstStyle/>
          <a:p>
            <a:pPr>
              <a:spcBef>
                <a:spcPts val="300"/>
              </a:spcBef>
              <a:spcAft>
                <a:spcPts val="300"/>
              </a:spcAft>
            </a:pPr>
            <a:r>
              <a:rPr lang="en-GB" sz="24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(p. 41)</a:t>
            </a:r>
          </a:p>
          <a:p>
            <a:pPr>
              <a:spcAft>
                <a:spcPts val="0"/>
              </a:spcAft>
            </a:pPr>
            <a:r>
              <a:rPr lang="es-ES"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Tu respuesta puede incluir algunos de los siguientes puntos:</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Nos choca ver que Bernarda no grita ni llora al enterarse de la muerte de su hija.</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Podemos sentir rechazo hacia la orden de Bernarda de que nadie llore.</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Podemos sentir hartazgo al ver que siempre impone el silencio entre los presentes.</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Vemos que aun después de perder a una hija, sigue importándole más el qué dirán que su verdadera vida.</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Clr>
                <a:srgbClr val="DFB40E"/>
              </a:buClr>
              <a:buSzPts val="1000"/>
              <a:buFont typeface="Symbol" panose="05050102010706020507" pitchFamily="18" charset="2"/>
              <a:buChar char=""/>
            </a:pPr>
            <a:r>
              <a:rPr lang="es-ES_tradnl" sz="2800" dirty="0">
                <a:solidFill>
                  <a:srgbClr val="000000"/>
                </a:solidFill>
                <a:latin typeface="Calibri" panose="020F0502020204030204" pitchFamily="34" charset="0"/>
                <a:ea typeface="SimSun" panose="02010600030101010101" pitchFamily="2" charset="-122"/>
                <a:cs typeface="Times New Roman" panose="02020603050405020304" pitchFamily="18" charset="0"/>
              </a:rPr>
              <a:t>Sentimos alivio de saber que Adela por lo menos supo amar, pero a la misma vez sentimos pena por las demás hijas.</a:t>
            </a:r>
            <a:endParaRPr lang="en-GB"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57536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9338" y="872836"/>
            <a:ext cx="8204662" cy="5216813"/>
          </a:xfrm>
          <a:prstGeom prst="rect">
            <a:avLst/>
          </a:prstGeom>
        </p:spPr>
        <p:txBody>
          <a:bodyPr wrap="square">
            <a:spAutoFit/>
          </a:bodyPr>
          <a:lstStyle/>
          <a:p>
            <a:pPr>
              <a:spcBef>
                <a:spcPts val="300"/>
              </a:spcBef>
              <a:spcAft>
                <a:spcPts val="300"/>
              </a:spcAft>
            </a:pPr>
            <a:r>
              <a:rPr lang="es-ES_tradnl" sz="28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Actividades</a:t>
            </a:r>
            <a:r>
              <a:rPr lang="en-GB" sz="2800" b="1" dirty="0">
                <a:solidFill>
                  <a:srgbClr val="000000"/>
                </a:solidFill>
                <a:latin typeface="Calibri" panose="020F0502020204030204" pitchFamily="34" charset="0"/>
                <a:ea typeface="SimSun" panose="02010600030101010101" pitchFamily="2" charset="-122"/>
                <a:cs typeface="Times New Roman" panose="02020603050405020304" pitchFamily="18" charset="0"/>
              </a:rPr>
              <a:t> (pp. 42–43)</a:t>
            </a:r>
          </a:p>
          <a:p>
            <a:pPr>
              <a:spcBef>
                <a:spcPts val="300"/>
              </a:spcBef>
              <a:spcAft>
                <a:spcPts val="0"/>
              </a:spcAft>
            </a:pPr>
            <a:r>
              <a:rPr lang="en-GB" sz="2000" dirty="0">
                <a:solidFill>
                  <a:srgbClr val="808080"/>
                </a:solidFill>
                <a:latin typeface="Calibri" panose="020F0502020204030204" pitchFamily="34" charset="0"/>
                <a:ea typeface="SimSun" panose="02010600030101010101" pitchFamily="2" charset="-122"/>
                <a:cs typeface="Times New Roman" panose="02020603050405020304" pitchFamily="18" charset="0"/>
              </a:rPr>
              <a:t>1</a:t>
            </a:r>
          </a:p>
          <a:p>
            <a:pPr marL="342900" lvl="0" indent="-342900">
              <a:spcAft>
                <a:spcPts val="0"/>
              </a:spcAft>
              <a:buFont typeface="Times New Roman" panose="02020603050405020304" pitchFamily="18" charset="0"/>
              <a:buAutoNum type="arabicPeriod"/>
              <a:tabLst>
                <a:tab pos="228600" algn="l"/>
                <a:tab pos="457200" algn="l"/>
              </a:tabLst>
            </a:pPr>
            <a:r>
              <a:rPr lang="es-ES" sz="2800" dirty="0" smtClean="0">
                <a:latin typeface="Calibri" panose="020F0502020204030204" pitchFamily="34" charset="0"/>
                <a:ea typeface="SimSun" panose="02010600030101010101" pitchFamily="2" charset="-122"/>
                <a:cs typeface="Times New Roman" panose="02020603050405020304" pitchFamily="18" charset="0"/>
              </a:rPr>
              <a:t>obsesión</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celosa</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coser y bordar</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temor</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crueldad</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carnal</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enviudado</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luto</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bastón</a:t>
            </a:r>
            <a:endParaRPr lang="en-GB" sz="2800" dirty="0">
              <a:latin typeface="Calibri" panose="020F0502020204030204" pitchFamily="34" charset="0"/>
              <a:ea typeface="SimSun" panose="02010600030101010101" pitchFamily="2" charset="-122"/>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228600" algn="l"/>
                <a:tab pos="457200" algn="l"/>
              </a:tabLst>
            </a:pPr>
            <a:r>
              <a:rPr lang="es-ES" sz="2800" dirty="0">
                <a:latin typeface="Calibri" panose="020F0502020204030204" pitchFamily="34" charset="0"/>
                <a:ea typeface="SimSun" panose="02010600030101010101" pitchFamily="2" charset="-122"/>
                <a:cs typeface="Times New Roman" panose="02020603050405020304" pitchFamily="18" charset="0"/>
              </a:rPr>
              <a:t>castigar</a:t>
            </a:r>
            <a:endParaRPr lang="en-GB" sz="28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214627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418</TotalTime>
  <Words>641</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SimSun</vt:lpstr>
      <vt:lpstr>Arial</vt:lpstr>
      <vt:lpstr>Calibri</vt:lpstr>
      <vt:lpstr>Symbol</vt:lpstr>
      <vt:lpstr>Times New Roman</vt:lpstr>
      <vt:lpstr>Trebuchet MS</vt:lpstr>
      <vt:lpstr>Wingdings 3</vt:lpstr>
      <vt:lpstr>Facet</vt:lpstr>
      <vt:lpstr>Temas</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Temas</dc:title>
  <dc:creator>Jennifer Pyburn</dc:creator>
  <cp:lastModifiedBy>Jennifer Pyburn</cp:lastModifiedBy>
  <cp:revision>4</cp:revision>
  <dcterms:created xsi:type="dcterms:W3CDTF">2018-12-14T10:17:10Z</dcterms:created>
  <dcterms:modified xsi:type="dcterms:W3CDTF">2018-12-14T17:15:30Z</dcterms:modified>
</cp:coreProperties>
</file>