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Bree Serif" panose="020B0604020202020204" charset="0"/>
      <p:regular r:id="rId18"/>
    </p:embeddedFont>
    <p:embeddedFont>
      <p:font typeface="Alegreya" panose="020B0604020202020204" charset="0"/>
      <p:regular r:id="rId19"/>
      <p:bold r:id="rId20"/>
      <p:italic r:id="rId21"/>
      <p:boldItalic r:id="rId22"/>
    </p:embeddedFont>
    <p:embeddedFont>
      <p:font typeface="EB Garamond" panose="020B0604020202020204" charset="0"/>
      <p:regular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8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10" Type="http://schemas.openxmlformats.org/officeDocument/2006/relationships/slide" Target="slides/slide8.xml"/><Relationship Id="rId19" Type="http://schemas.openxmlformats.org/officeDocument/2006/relationships/font" Target="fonts/font6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1" i="1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600873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59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147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5078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2049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6859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45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5480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5731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2425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09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1293812" y="762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34290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2573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371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59999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2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098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714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6001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6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2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098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714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6001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600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99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0066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4859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524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099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0066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4859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524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2573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371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59999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 rot="5400000">
            <a:off x="4743450" y="2381249"/>
            <a:ext cx="5486399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49"/>
            <a:ext cx="5486399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2573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371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59999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 rot="5400000">
            <a:off x="2514599" y="152399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2573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371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59999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2573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371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59999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1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108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-1035050" y="1552575"/>
            <a:ext cx="10179048" cy="5305425"/>
            <a:chOff x="-1035050" y="1552575"/>
            <a:chExt cx="10179048" cy="5305425"/>
          </a:xfrm>
        </p:grpSpPr>
        <p:sp>
          <p:nvSpPr>
            <p:cNvPr id="11" name="Shape 11"/>
            <p:cNvSpPr/>
            <p:nvPr/>
          </p:nvSpPr>
          <p:spPr>
            <a:xfrm>
              <a:off x="3271836" y="2709861"/>
              <a:ext cx="5872161" cy="41481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9407" y="119908"/>
                  </a:moveTo>
                  <a:lnTo>
                    <a:pt x="119967" y="119954"/>
                  </a:lnTo>
                  <a:lnTo>
                    <a:pt x="119967" y="102319"/>
                  </a:lnTo>
                  <a:lnTo>
                    <a:pt x="0" y="0"/>
                  </a:lnTo>
                  <a:lnTo>
                    <a:pt x="5190" y="5419"/>
                  </a:lnTo>
                  <a:lnTo>
                    <a:pt x="9472" y="10057"/>
                  </a:lnTo>
                  <a:lnTo>
                    <a:pt x="14306" y="15935"/>
                  </a:lnTo>
                  <a:lnTo>
                    <a:pt x="18978" y="22135"/>
                  </a:lnTo>
                  <a:lnTo>
                    <a:pt x="25823" y="32652"/>
                  </a:lnTo>
                  <a:lnTo>
                    <a:pt x="31889" y="43857"/>
                  </a:lnTo>
                  <a:lnTo>
                    <a:pt x="36301" y="53639"/>
                  </a:lnTo>
                  <a:lnTo>
                    <a:pt x="40162" y="63742"/>
                  </a:lnTo>
                  <a:lnTo>
                    <a:pt x="43179" y="73846"/>
                  </a:lnTo>
                  <a:lnTo>
                    <a:pt x="45417" y="83076"/>
                  </a:lnTo>
                  <a:lnTo>
                    <a:pt x="46942" y="90884"/>
                  </a:lnTo>
                  <a:lnTo>
                    <a:pt x="48337" y="100574"/>
                  </a:lnTo>
                  <a:lnTo>
                    <a:pt x="49018" y="109024"/>
                  </a:lnTo>
                  <a:lnTo>
                    <a:pt x="49407" y="119908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rgbClr val="182F76"/>
                </a:gs>
              </a:gsLst>
              <a:lin ang="10800000" scaled="0"/>
            </a:gra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-1035050" y="1552575"/>
              <a:ext cx="6726237" cy="5305425"/>
            </a:xfrm>
            <a:custGeom>
              <a:avLst/>
              <a:gdLst/>
              <a:ahLst/>
              <a:cxnLst/>
              <a:rect l="0" t="0" r="0" b="0"/>
              <a:pathLst>
                <a:path w="120000" h="120000" fill="none" extrusionOk="0">
                  <a:moveTo>
                    <a:pt x="22088" y="0"/>
                  </a:moveTo>
                  <a:cubicBezTo>
                    <a:pt x="78855" y="10818"/>
                    <a:pt x="120000" y="61240"/>
                    <a:pt x="120000" y="120000"/>
                  </a:cubicBezTo>
                </a:path>
                <a:path w="120000" h="120000" extrusionOk="0">
                  <a:moveTo>
                    <a:pt x="22088" y="0"/>
                  </a:moveTo>
                  <a:cubicBezTo>
                    <a:pt x="78855" y="10818"/>
                    <a:pt x="120000" y="61240"/>
                    <a:pt x="120000" y="120000"/>
                  </a:cubicBezTo>
                  <a:lnTo>
                    <a:pt x="0" y="120000"/>
                  </a:lnTo>
                  <a:lnTo>
                    <a:pt x="22088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2573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371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59999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10800000" scaled="0"/>
        </a:gra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hape 25"/>
          <p:cNvGrpSpPr/>
          <p:nvPr/>
        </p:nvGrpSpPr>
        <p:grpSpPr>
          <a:xfrm>
            <a:off x="0" y="1586"/>
            <a:ext cx="9132887" cy="6845299"/>
            <a:chOff x="0" y="1586"/>
            <a:chExt cx="9132887" cy="6845299"/>
          </a:xfrm>
        </p:grpSpPr>
        <p:sp>
          <p:nvSpPr>
            <p:cNvPr id="26" name="Shape 26"/>
            <p:cNvSpPr/>
            <p:nvPr/>
          </p:nvSpPr>
          <p:spPr>
            <a:xfrm>
              <a:off x="5387975" y="1585912"/>
              <a:ext cx="3744912" cy="526097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905" y="119927"/>
                  </a:moveTo>
                  <a:lnTo>
                    <a:pt x="119949" y="119963"/>
                  </a:lnTo>
                  <a:lnTo>
                    <a:pt x="119949" y="52033"/>
                  </a:lnTo>
                  <a:lnTo>
                    <a:pt x="0" y="0"/>
                  </a:lnTo>
                  <a:lnTo>
                    <a:pt x="10224" y="5431"/>
                  </a:lnTo>
                  <a:lnTo>
                    <a:pt x="18618" y="10102"/>
                  </a:lnTo>
                  <a:lnTo>
                    <a:pt x="28079" y="15968"/>
                  </a:lnTo>
                  <a:lnTo>
                    <a:pt x="37236" y="22160"/>
                  </a:lnTo>
                  <a:lnTo>
                    <a:pt x="50665" y="32697"/>
                  </a:lnTo>
                  <a:lnTo>
                    <a:pt x="62568" y="43886"/>
                  </a:lnTo>
                  <a:lnTo>
                    <a:pt x="71216" y="53663"/>
                  </a:lnTo>
                  <a:lnTo>
                    <a:pt x="78745" y="63765"/>
                  </a:lnTo>
                  <a:lnTo>
                    <a:pt x="84696" y="73868"/>
                  </a:lnTo>
                  <a:lnTo>
                    <a:pt x="89071" y="83101"/>
                  </a:lnTo>
                  <a:lnTo>
                    <a:pt x="92022" y="90923"/>
                  </a:lnTo>
                  <a:lnTo>
                    <a:pt x="94768" y="100591"/>
                  </a:lnTo>
                  <a:lnTo>
                    <a:pt x="96142" y="109064"/>
                  </a:lnTo>
                  <a:lnTo>
                    <a:pt x="96905" y="119927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rgbClr val="182F76"/>
                </a:gs>
              </a:gsLst>
              <a:lin ang="10800000" scaled="0"/>
            </a:gra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0" y="1586"/>
              <a:ext cx="8410574" cy="6845299"/>
            </a:xfrm>
            <a:custGeom>
              <a:avLst/>
              <a:gdLst/>
              <a:ahLst/>
              <a:cxnLst/>
              <a:rect l="0" t="0" r="0" b="0"/>
              <a:pathLst>
                <a:path w="120000" h="120000" fill="none" extrusionOk="0">
                  <a:moveTo>
                    <a:pt x="0" y="-5"/>
                  </a:moveTo>
                  <a:cubicBezTo>
                    <a:pt x="66272" y="-5"/>
                    <a:pt x="120000" y="53722"/>
                    <a:pt x="120000" y="120000"/>
                  </a:cubicBezTo>
                </a:path>
                <a:path w="120000" h="120000" extrusionOk="0">
                  <a:moveTo>
                    <a:pt x="0" y="-5"/>
                  </a:moveTo>
                  <a:cubicBezTo>
                    <a:pt x="66272" y="-5"/>
                    <a:pt x="120000" y="53722"/>
                    <a:pt x="120000" y="120000"/>
                  </a:cubicBezTo>
                  <a:lnTo>
                    <a:pt x="0" y="120000"/>
                  </a:lnTo>
                  <a:lnTo>
                    <a:pt x="0" y="-5"/>
                  </a:lnTo>
                  <a:close/>
                </a:path>
              </a:pathLst>
            </a:custGeom>
            <a:noFill/>
            <a:ln w="12700" cap="rnd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2573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90000"/>
              <a:buFont typeface="Times New Roman"/>
              <a:buChar char="–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371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59999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1293825" y="762000"/>
            <a:ext cx="7772400" cy="2025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-US" sz="4800" i="1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   El modo subjuntivo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subTitle" idx="1"/>
          </p:nvPr>
        </p:nvSpPr>
        <p:spPr>
          <a:xfrm>
            <a:off x="649375" y="3476525"/>
            <a:ext cx="7973400" cy="2336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Expresa duda, deseo, incertidumbre, cosas irreales/contrarias a la realidad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 lIns="92075" tIns="46025" rIns="92075" bIns="460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/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91" name="Shape 191"/>
          <p:cNvGrpSpPr/>
          <p:nvPr/>
        </p:nvGrpSpPr>
        <p:grpSpPr>
          <a:xfrm>
            <a:off x="228600" y="228600"/>
            <a:ext cx="8381999" cy="3438525"/>
            <a:chOff x="228600" y="228600"/>
            <a:chExt cx="8381999" cy="3438525"/>
          </a:xfrm>
        </p:grpSpPr>
        <p:pic>
          <p:nvPicPr>
            <p:cNvPr id="192" name="Shape 192" descr="c:\Program Files\Microsoft Office\Clipart\standard\stddir1\bd05558_.wmf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28600" y="228600"/>
              <a:ext cx="2879724" cy="34385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3" name="Shape 193"/>
            <p:cNvSpPr txBox="1"/>
            <p:nvPr/>
          </p:nvSpPr>
          <p:spPr>
            <a:xfrm>
              <a:off x="3278187" y="685800"/>
              <a:ext cx="5332412" cy="155575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4800" b="1" i="1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¿Terminamos con el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4800" b="1" i="1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Subjuntivo?</a:t>
              </a: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5291137" y="2787650"/>
              <a:ext cx="1303337" cy="82391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4800" b="1" i="1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¿Sí?</a:t>
              </a: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1182687" y="4235450"/>
            <a:ext cx="6784975" cy="15557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4800" b="1" i="1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Pues</a:t>
            </a:r>
            <a:r>
              <a:rPr lang="en-US" sz="4800" b="1" i="1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4800" b="1" i="1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espero</a:t>
            </a:r>
            <a:r>
              <a:rPr lang="en-US" sz="4800" b="1" i="1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que </a:t>
            </a:r>
            <a:r>
              <a:rPr lang="en-US" sz="4800" b="1" i="1" u="sng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hayamos</a:t>
            </a:r>
            <a:endParaRPr lang="en-US" sz="4800" b="1" i="1" u="sng" dirty="0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4800" b="1" i="1" u="sng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terminado</a:t>
            </a:r>
            <a:r>
              <a:rPr lang="en-US" sz="4800" b="1" i="1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 </a:t>
            </a:r>
            <a:r>
              <a:rPr lang="en-US" sz="4800" b="1" i="1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</a:t>
            </a:r>
            <a:r>
              <a:rPr lang="en-US" sz="4800" b="1" i="1" u="none" dirty="0" err="1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lang="en-US" sz="4800" b="1" i="1" u="none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 lang="en-US" sz="4800" b="1" i="1" u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/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ctrTitle"/>
          </p:nvPr>
        </p:nvSpPr>
        <p:spPr>
          <a:xfrm>
            <a:off x="6858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25000"/>
              <a:buFont typeface="Times New Roman"/>
              <a:buNone/>
            </a:pPr>
            <a:r>
              <a:rPr lang="en-US" sz="6600" b="1" i="1" u="none" strike="noStrike" cap="none">
                <a:solidFill>
                  <a:srgbClr val="FF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</a:t>
            </a:r>
            <a:r>
              <a:rPr lang="en-US" sz="6600" b="1" i="1">
                <a:solidFill>
                  <a:srgbClr val="FF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pluscuamperfecto del</a:t>
            </a:r>
            <a:r>
              <a:rPr lang="en-US" sz="6600" b="1" i="1" u="none" strike="noStrike" cap="none">
                <a:solidFill>
                  <a:srgbClr val="FF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Subjuntivo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subTitle" idx="1"/>
          </p:nvPr>
        </p:nvSpPr>
        <p:spPr>
          <a:xfrm>
            <a:off x="1752600" y="4572000"/>
            <a:ext cx="5714999" cy="80486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3600" b="1" i="1" u="none" strike="noStrike" cap="none">
                <a:solidFill>
                  <a:srgbClr val="FF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¿Cómo se forma y cuándo lo usamos?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284150" y="1776325"/>
            <a:ext cx="7750200" cy="96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>
                <a:solidFill>
                  <a:schemeClr val="hlink"/>
                </a:solidFill>
                <a:latin typeface="Alegreya"/>
                <a:ea typeface="Alegreya"/>
                <a:cs typeface="Alegreya"/>
                <a:sym typeface="Alegreya"/>
              </a:rPr>
              <a:t>Imperfecto del Subjuntivo de </a:t>
            </a:r>
            <a:r>
              <a:rPr lang="en-US" sz="3000" u="sng">
                <a:solidFill>
                  <a:srgbClr val="FF0000"/>
                </a:solidFill>
                <a:latin typeface="Alegreya"/>
                <a:ea typeface="Alegreya"/>
                <a:cs typeface="Alegreya"/>
                <a:sym typeface="Alegreya"/>
              </a:rPr>
              <a:t>haber</a:t>
            </a:r>
            <a:r>
              <a:rPr lang="en-US" sz="3000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 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i="1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i="1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-US" sz="3000">
                <a:solidFill>
                  <a:srgbClr val="FFFF00"/>
                </a:solidFill>
                <a:latin typeface="Alegreya"/>
                <a:ea typeface="Alegreya"/>
                <a:cs typeface="Alegreya"/>
                <a:sym typeface="Alegreya"/>
              </a:rPr>
              <a:t>hubiera/hubiese		     hubiéramos/hubiésemos    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-US" sz="3000">
                <a:solidFill>
                  <a:srgbClr val="FFFF00"/>
                </a:solidFill>
                <a:latin typeface="Alegreya"/>
                <a:ea typeface="Alegreya"/>
                <a:cs typeface="Alegreya"/>
                <a:sym typeface="Alegreya"/>
              </a:rPr>
              <a:t>hubieras/hubieses	      hubierais/hubieses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-US" sz="3000">
                <a:solidFill>
                  <a:srgbClr val="FFFF00"/>
                </a:solidFill>
                <a:latin typeface="Alegreya"/>
                <a:ea typeface="Alegreya"/>
                <a:cs typeface="Alegreya"/>
                <a:sym typeface="Alegreya"/>
              </a:rPr>
              <a:t>hubiera/hubiese		     hubieran/hubiesen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Times New Roman"/>
              <a:buNone/>
            </a:pPr>
            <a:endParaRPr sz="2800" b="1" u="sng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imes New Roman"/>
              <a:buNone/>
            </a:pPr>
            <a:endParaRPr/>
          </a:p>
        </p:txBody>
      </p:sp>
      <p:sp>
        <p:nvSpPr>
          <p:cNvPr id="117" name="Shape 117"/>
          <p:cNvSpPr txBox="1"/>
          <p:nvPr/>
        </p:nvSpPr>
        <p:spPr>
          <a:xfrm>
            <a:off x="221675" y="2563100"/>
            <a:ext cx="8377800" cy="155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Times New Roman"/>
              <a:buNone/>
            </a:pPr>
            <a:endParaRPr/>
          </a:p>
        </p:txBody>
      </p:sp>
      <p:sp>
        <p:nvSpPr>
          <p:cNvPr id="118" name="Shape 118"/>
          <p:cNvSpPr txBox="1"/>
          <p:nvPr/>
        </p:nvSpPr>
        <p:spPr>
          <a:xfrm>
            <a:off x="300037" y="5821362"/>
            <a:ext cx="8564562" cy="884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imes New Roman"/>
              <a:buNone/>
            </a:pPr>
            <a:endParaRPr/>
          </a:p>
        </p:txBody>
      </p:sp>
      <p:sp>
        <p:nvSpPr>
          <p:cNvPr id="119" name="Shape 119"/>
          <p:cNvSpPr txBox="1"/>
          <p:nvPr/>
        </p:nvSpPr>
        <p:spPr>
          <a:xfrm>
            <a:off x="1800225" y="196850"/>
            <a:ext cx="5543549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600"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Pluscua</a:t>
            </a:r>
            <a:r>
              <a:rPr lang="en-US" sz="3600" b="1" i="1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mperfecto del Subjuntivo…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Times New Roman"/>
              <a:buNone/>
            </a:pPr>
            <a:endParaRPr sz="3600" b="1"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1427025" y="5347850"/>
            <a:ext cx="7980300" cy="93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-US" sz="3000">
                <a:solidFill>
                  <a:schemeClr val="folHlink"/>
                </a:solidFill>
                <a:latin typeface="Alegreya"/>
                <a:ea typeface="Alegreya"/>
                <a:cs typeface="Alegreya"/>
                <a:sym typeface="Alegreya"/>
              </a:rPr>
              <a:t>+</a:t>
            </a:r>
            <a:r>
              <a:rPr lang="en-US" sz="3000">
                <a:solidFill>
                  <a:srgbClr val="FF0000"/>
                </a:solidFill>
                <a:latin typeface="Alegreya"/>
                <a:ea typeface="Alegreya"/>
                <a:cs typeface="Alegreya"/>
                <a:sym typeface="Alegreya"/>
              </a:rPr>
              <a:t>   el participio pasado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1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685800" y="2514600"/>
            <a:ext cx="7772400" cy="8381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EB Garamond"/>
              <a:buNone/>
            </a:pPr>
            <a:r>
              <a:rPr lang="en-US" sz="4400" b="0" i="0" u="none">
                <a:solidFill>
                  <a:schemeClr val="folHlink"/>
                </a:solidFill>
                <a:latin typeface="EB Garamond"/>
                <a:ea typeface="EB Garamond"/>
                <a:cs typeface="EB Garamond"/>
                <a:sym typeface="EB Garamond"/>
              </a:rPr>
              <a:t>Conditional Clauses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1371600" y="4191000"/>
            <a:ext cx="6400799" cy="685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2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(Las Cláusulas Condicionales)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1371600" y="4876800"/>
            <a:ext cx="6400799" cy="685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4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(Las Cláusulas con </a:t>
            </a:r>
            <a:r>
              <a:rPr lang="en-US" sz="24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4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US" sz="24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24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 lIns="92075" tIns="46025" rIns="92075" bIns="460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5</a:t>
            </a:fld>
            <a:endParaRPr lang="en-US"/>
          </a:p>
        </p:txBody>
      </p:sp>
      <p:sp>
        <p:nvSpPr>
          <p:cNvPr id="135" name="Shape 135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 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152400" y="152400"/>
            <a:ext cx="9060900" cy="651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/>
              <a:t> 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817425" y="637300"/>
            <a:ext cx="7980300" cy="93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 i="1" u="sng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Cláusulas contrarias a la realidad</a:t>
            </a:r>
            <a:r>
              <a:rPr lang="en-US" sz="32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I</a:t>
            </a:r>
          </a:p>
          <a:p>
            <a:pPr lvl="0">
              <a:spcBef>
                <a:spcPts val="0"/>
              </a:spcBef>
              <a:buNone/>
            </a:pPr>
            <a:r>
              <a:rPr lang="en-US" sz="3000" i="1">
                <a:solidFill>
                  <a:srgbClr val="FFFFFF"/>
                </a:solidFill>
              </a:rPr>
              <a:t>      Imperfecto del subjuntivo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1080650" y="2189025"/>
            <a:ext cx="8063400" cy="410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I had the money…  (I don</a:t>
            </a:r>
            <a:r>
              <a:rPr lang="en-US" sz="3200">
                <a:solidFill>
                  <a:srgbClr val="FFFF00"/>
                </a:solidFill>
              </a:rPr>
              <a:t>’</a:t>
            </a:r>
            <a:r>
              <a:rPr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t…)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rgbClr val="FF00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tuviera el dinero…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I were in Spain…  (I</a:t>
            </a:r>
            <a:r>
              <a:rPr lang="en-US" sz="3200">
                <a:solidFill>
                  <a:srgbClr val="FFFF00"/>
                </a:solidFill>
              </a:rPr>
              <a:t>’</a:t>
            </a:r>
            <a:r>
              <a:rPr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 not…)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rgbClr val="FF00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estuviera en España…</a:t>
            </a:r>
          </a:p>
          <a:p>
            <a:pPr lvl="0" algn="l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I could fly…  (I can</a:t>
            </a:r>
            <a:r>
              <a:rPr lang="en-US" sz="3200">
                <a:solidFill>
                  <a:srgbClr val="FFFF00"/>
                </a:solidFill>
              </a:rPr>
              <a:t>’</a:t>
            </a:r>
            <a:r>
              <a:rPr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t…)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rgbClr val="FF00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pudiera volar…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2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/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Shape 144"/>
          <p:cNvSpPr txBox="1"/>
          <p:nvPr/>
        </p:nvSpPr>
        <p:spPr>
          <a:xfrm>
            <a:off x="293687" y="152400"/>
            <a:ext cx="78406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2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3200" b="1" i="1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Contraria a la realidad</a:t>
            </a:r>
            <a:r>
              <a:rPr lang="en-US" sz="32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</a:t>
            </a:r>
            <a:r>
              <a:rPr lang="en-US" sz="3200" b="1" i="1" u="sng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el pasado</a:t>
            </a:r>
          </a:p>
        </p:txBody>
      </p:sp>
      <p:grpSp>
        <p:nvGrpSpPr>
          <p:cNvPr id="145" name="Shape 145"/>
          <p:cNvGrpSpPr/>
          <p:nvPr/>
        </p:nvGrpSpPr>
        <p:grpSpPr>
          <a:xfrm>
            <a:off x="1447800" y="838200"/>
            <a:ext cx="6370637" cy="822324"/>
            <a:chOff x="1447800" y="838200"/>
            <a:chExt cx="6370637" cy="822324"/>
          </a:xfrm>
        </p:grpSpPr>
        <p:sp>
          <p:nvSpPr>
            <p:cNvPr id="146" name="Shape 146"/>
            <p:cNvSpPr txBox="1"/>
            <p:nvPr/>
          </p:nvSpPr>
          <p:spPr>
            <a:xfrm>
              <a:off x="1447800" y="1042987"/>
              <a:ext cx="74294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“</a:t>
              </a: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Si</a:t>
              </a:r>
              <a:r>
                <a:rPr lang="en-US" sz="2400" b="1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”</a:t>
              </a:r>
            </a:p>
          </p:txBody>
        </p:sp>
        <p:sp>
          <p:nvSpPr>
            <p:cNvPr id="147" name="Shape 147"/>
            <p:cNvSpPr txBox="1"/>
            <p:nvPr/>
          </p:nvSpPr>
          <p:spPr>
            <a:xfrm>
              <a:off x="2419350" y="1042987"/>
              <a:ext cx="357187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+</a:t>
              </a:r>
            </a:p>
          </p:txBody>
        </p:sp>
        <p:sp>
          <p:nvSpPr>
            <p:cNvPr id="148" name="Shape 148"/>
            <p:cNvSpPr txBox="1"/>
            <p:nvPr/>
          </p:nvSpPr>
          <p:spPr>
            <a:xfrm>
              <a:off x="2951161" y="838200"/>
              <a:ext cx="2503486" cy="8223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pluscuamperfecto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del subjuntivo</a:t>
              </a:r>
            </a:p>
          </p:txBody>
        </p:sp>
        <p:sp>
          <p:nvSpPr>
            <p:cNvPr id="149" name="Shape 149"/>
            <p:cNvSpPr txBox="1"/>
            <p:nvPr/>
          </p:nvSpPr>
          <p:spPr>
            <a:xfrm>
              <a:off x="5584825" y="1042987"/>
              <a:ext cx="357187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+</a:t>
              </a:r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6145212" y="838200"/>
              <a:ext cx="1673224" cy="8223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condicional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perfecto</a:t>
              </a:r>
            </a:p>
          </p:txBody>
        </p:sp>
      </p:grpSp>
      <p:sp>
        <p:nvSpPr>
          <p:cNvPr id="151" name="Shape 151"/>
          <p:cNvSpPr txBox="1"/>
          <p:nvPr/>
        </p:nvSpPr>
        <p:spPr>
          <a:xfrm>
            <a:off x="554175" y="2410700"/>
            <a:ext cx="8132700" cy="166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000">
                <a:solidFill>
                  <a:srgbClr val="FF0000"/>
                </a:solidFill>
              </a:rPr>
              <a:t>Si </a:t>
            </a:r>
            <a:r>
              <a:rPr lang="en-US" sz="3000">
                <a:solidFill>
                  <a:srgbClr val="FFFF00"/>
                </a:solidFill>
              </a:rPr>
              <a:t>España no </a:t>
            </a:r>
            <a:r>
              <a:rPr lang="en-US" sz="3000">
                <a:solidFill>
                  <a:srgbClr val="FF0000"/>
                </a:solidFill>
              </a:rPr>
              <a:t>hubiera recibido</a:t>
            </a:r>
            <a:r>
              <a:rPr lang="en-US" sz="3000">
                <a:solidFill>
                  <a:srgbClr val="FFFF00"/>
                </a:solidFill>
              </a:rPr>
              <a:t> a un gran número de inmigrantes en los últimos años, la economía no </a:t>
            </a:r>
            <a:r>
              <a:rPr lang="en-US" sz="3000">
                <a:solidFill>
                  <a:srgbClr val="FF0000"/>
                </a:solidFill>
              </a:rPr>
              <a:t>habría crecido</a:t>
            </a:r>
            <a:r>
              <a:rPr lang="en-US" sz="300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646575" y="4239500"/>
            <a:ext cx="7840800" cy="141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000">
                <a:solidFill>
                  <a:srgbClr val="FF0000"/>
                </a:solidFill>
              </a:rPr>
              <a:t>If </a:t>
            </a:r>
            <a:r>
              <a:rPr lang="en-US" sz="3000">
                <a:solidFill>
                  <a:srgbClr val="FFFF00"/>
                </a:solidFill>
              </a:rPr>
              <a:t>Spain </a:t>
            </a:r>
            <a:r>
              <a:rPr lang="en-US" sz="3000">
                <a:solidFill>
                  <a:srgbClr val="FF0000"/>
                </a:solidFill>
              </a:rPr>
              <a:t>had</a:t>
            </a:r>
            <a:r>
              <a:rPr lang="en-US" sz="3000">
                <a:solidFill>
                  <a:srgbClr val="FFFF00"/>
                </a:solidFill>
              </a:rPr>
              <a:t> not </a:t>
            </a:r>
            <a:r>
              <a:rPr lang="en-US" sz="3000">
                <a:solidFill>
                  <a:srgbClr val="FF0000"/>
                </a:solidFill>
              </a:rPr>
              <a:t>welcomed</a:t>
            </a:r>
            <a:r>
              <a:rPr lang="en-US" sz="3000">
                <a:solidFill>
                  <a:srgbClr val="FFFF00"/>
                </a:solidFill>
              </a:rPr>
              <a:t> a significant number of immigrants in the last few years, the economy </a:t>
            </a:r>
            <a:r>
              <a:rPr lang="en-US" sz="3000">
                <a:solidFill>
                  <a:srgbClr val="FF0000"/>
                </a:solidFill>
              </a:rPr>
              <a:t>would</a:t>
            </a:r>
            <a:r>
              <a:rPr lang="en-US" sz="3000">
                <a:solidFill>
                  <a:srgbClr val="FFFF00"/>
                </a:solidFill>
              </a:rPr>
              <a:t> not </a:t>
            </a:r>
            <a:r>
              <a:rPr lang="en-US" sz="3000">
                <a:solidFill>
                  <a:srgbClr val="FF0000"/>
                </a:solidFill>
              </a:rPr>
              <a:t>have grown.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/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Shape 158"/>
          <p:cNvSpPr txBox="1"/>
          <p:nvPr/>
        </p:nvSpPr>
        <p:spPr>
          <a:xfrm>
            <a:off x="293687" y="152400"/>
            <a:ext cx="78406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2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3200" b="1" i="1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Contraria a la realidad</a:t>
            </a:r>
            <a:r>
              <a:rPr lang="en-US" sz="32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</a:t>
            </a:r>
            <a:r>
              <a:rPr lang="en-US" sz="3200" b="1" i="1" u="sng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el pasado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790575" y="1905000"/>
            <a:ext cx="7564436" cy="408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I had had the money…  (I didn</a:t>
            </a:r>
            <a:r>
              <a:rPr lang="en-US" sz="32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3200" b="1" i="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t…)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1" i="0" u="none">
              <a:solidFill>
                <a:schemeClr val="fol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1" i="0" u="none">
              <a:solidFill>
                <a:schemeClr val="fol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we had been in Spain…  (We weren</a:t>
            </a:r>
            <a:r>
              <a:rPr lang="en-US" sz="32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3200" b="1" i="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t…)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1" i="0" u="none">
              <a:solidFill>
                <a:schemeClr val="fol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1" i="0" u="none">
              <a:solidFill>
                <a:schemeClr val="fol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I had studied more…  (I didn</a:t>
            </a:r>
            <a:r>
              <a:rPr lang="en-US" sz="32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3200" b="1" i="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t…)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1520825" y="2544761"/>
            <a:ext cx="6189662" cy="408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hubiera tenido el dinero…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1" i="0" u="non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1" i="0" u="non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hubiéramos estado en España…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1" i="0" u="non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200" b="1" i="0" u="non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hubiera estudiado más…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304800" y="2590800"/>
            <a:ext cx="6940549" cy="3276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6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</a:t>
            </a:r>
            <a:r>
              <a:rPr lang="en-US" sz="3600" b="1" i="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hubiera tenido</a:t>
            </a:r>
            <a:r>
              <a:rPr lang="en-US" sz="36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el dinero…</a:t>
            </a: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600" b="1" i="0" u="non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6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</a:t>
            </a:r>
            <a:r>
              <a:rPr lang="en-US" sz="3600" b="1" i="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hubiéramos estado</a:t>
            </a:r>
            <a:r>
              <a:rPr lang="en-US" sz="36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en España…</a:t>
            </a: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3600" b="1" i="0" u="non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6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</a:t>
            </a:r>
            <a:r>
              <a:rPr lang="en-US" sz="3600" b="1" i="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hubiera estudiado</a:t>
            </a:r>
            <a:r>
              <a:rPr lang="en-US" sz="36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más…</a:t>
            </a:r>
          </a:p>
        </p:txBody>
      </p:sp>
      <p:grpSp>
        <p:nvGrpSpPr>
          <p:cNvPr id="167" name="Shape 167"/>
          <p:cNvGrpSpPr/>
          <p:nvPr/>
        </p:nvGrpSpPr>
        <p:grpSpPr>
          <a:xfrm>
            <a:off x="381000" y="381000"/>
            <a:ext cx="7442199" cy="1682749"/>
            <a:chOff x="381000" y="381000"/>
            <a:chExt cx="7442199" cy="1682749"/>
          </a:xfrm>
        </p:grpSpPr>
        <p:pic>
          <p:nvPicPr>
            <p:cNvPr id="168" name="Shape 168" descr="c:\Program Files\Microsoft Office\Clipart\standard\stddir1\bd07173_.wmf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81000" y="381000"/>
              <a:ext cx="1981199" cy="16827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9" name="Shape 169"/>
            <p:cNvSpPr txBox="1"/>
            <p:nvPr/>
          </p:nvSpPr>
          <p:spPr>
            <a:xfrm>
              <a:off x="2667000" y="609600"/>
              <a:ext cx="5156199" cy="100647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folHlink"/>
                </a:buClr>
                <a:buSzPct val="25000"/>
                <a:buFont typeface="Times New Roman"/>
                <a:buNone/>
              </a:pPr>
              <a:r>
                <a:rPr lang="en-US" sz="6000" b="1" i="1" u="none">
                  <a:solidFill>
                    <a:schemeClr val="folHlink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Por Ejemplo…:</a:t>
              </a:r>
            </a:p>
          </p:txBody>
        </p:sp>
      </p:grpSp>
      <p:sp>
        <p:nvSpPr>
          <p:cNvPr id="170" name="Shape 170"/>
          <p:cNvSpPr txBox="1"/>
          <p:nvPr/>
        </p:nvSpPr>
        <p:spPr>
          <a:xfrm>
            <a:off x="3505200" y="3168650"/>
            <a:ext cx="4146549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habría</a:t>
            </a:r>
            <a:r>
              <a:rPr lang="en-US" sz="36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ido </a:t>
            </a:r>
            <a:r>
              <a:rPr lang="en-US" sz="36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España.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3505200" y="4464050"/>
            <a:ext cx="5073650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habríamos comido </a:t>
            </a:r>
            <a:r>
              <a:rPr lang="en-US" sz="36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paella.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3505200" y="5791200"/>
            <a:ext cx="4933949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600" b="1" i="1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habría recibido</a:t>
            </a:r>
            <a:r>
              <a:rPr lang="en-US" sz="36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una </a:t>
            </a:r>
            <a:r>
              <a:rPr lang="en-US" sz="3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sz="3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7239000" y="64008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2514600" y="228600"/>
            <a:ext cx="6553200" cy="1143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Times New Roman"/>
              <a:buNone/>
            </a:pPr>
            <a:r>
              <a:rPr lang="en-US" sz="7200" b="0" i="0" u="none" strike="noStrike" cap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toca a Uds…</a:t>
            </a:r>
          </a:p>
        </p:txBody>
      </p:sp>
      <p:pic>
        <p:nvPicPr>
          <p:cNvPr id="179" name="Shape 179" descr="c:\Program Files\Microsoft Office\Clipart\standard\stddir4\pe01902_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152400"/>
            <a:ext cx="1857375" cy="1490661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Shape 180"/>
          <p:cNvSpPr txBox="1"/>
          <p:nvPr/>
        </p:nvSpPr>
        <p:spPr>
          <a:xfrm>
            <a:off x="381000" y="1924050"/>
            <a:ext cx="8061324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I had seen him, I would have talked to him.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381000" y="3535362"/>
            <a:ext cx="8355011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it had snowed, they would have stayed home.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381000" y="5211762"/>
            <a:ext cx="7134224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he had known, he would not have left.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466725" y="2544761"/>
            <a:ext cx="666115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lo hubiera visto, le habría hablado.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481012" y="4144962"/>
            <a:ext cx="8389936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hubiera nevado, se habrían quedado en casa.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457200" y="5791200"/>
            <a:ext cx="631190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Times New Roman"/>
              <a:buNone/>
            </a:pPr>
            <a:r>
              <a:rPr lang="en-US" sz="32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hubiera sabido, no habría salido.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368</Words>
  <Application>Microsoft Office PowerPoint</Application>
  <PresentationFormat>On-screen Show 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Calibri</vt:lpstr>
      <vt:lpstr>Bree Serif</vt:lpstr>
      <vt:lpstr>Times New Roman</vt:lpstr>
      <vt:lpstr>Alegreya</vt:lpstr>
      <vt:lpstr>Arial</vt:lpstr>
      <vt:lpstr>EB Garamond</vt:lpstr>
      <vt:lpstr>Noto Sans Symbols</vt:lpstr>
      <vt:lpstr>1_Soaring</vt:lpstr>
      <vt:lpstr>Soaring</vt:lpstr>
      <vt:lpstr>   El modo subjuntivo</vt:lpstr>
      <vt:lpstr>El pluscuamperfecto del Subjuntivo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 toca a Uds…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El modo subjuntivo</dc:title>
  <dc:creator>Jennifer Pyburn</dc:creator>
  <cp:lastModifiedBy>Jennifer Pyburn</cp:lastModifiedBy>
  <cp:revision>3</cp:revision>
  <dcterms:modified xsi:type="dcterms:W3CDTF">2017-07-04T14:19:40Z</dcterms:modified>
</cp:coreProperties>
</file>