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17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81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161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12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7220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693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023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4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98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14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3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54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69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21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56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96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A0FF9-3AD0-4DAF-AC4D-7869F5396367}" type="datetimeFigureOut">
              <a:rPr lang="en-GB" smtClean="0"/>
              <a:t>28/06/2017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D04E988-E4A0-4C61-8CFE-D20814B60C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95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El </a:t>
            </a:r>
            <a:r>
              <a:rPr lang="en-GB" dirty="0" err="1" smtClean="0"/>
              <a:t>condicional</a:t>
            </a:r>
            <a:r>
              <a:rPr lang="en-GB" dirty="0" smtClean="0"/>
              <a:t> </a:t>
            </a:r>
            <a:r>
              <a:rPr lang="en-GB" dirty="0"/>
              <a:t>perfecto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8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0032" y="897924"/>
            <a:ext cx="897924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</a:pPr>
            <a:r>
              <a:rPr lang="en-GB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conditional tense of </a:t>
            </a:r>
            <a:r>
              <a:rPr lang="en-GB" sz="36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haber</a:t>
            </a:r>
            <a:r>
              <a:rPr lang="en-GB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as follows:</a:t>
            </a:r>
          </a:p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</a:pPr>
            <a:r>
              <a:rPr lang="es-E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(yo) 			habría</a:t>
            </a:r>
            <a:endParaRPr lang="en-GB" sz="3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</a:pPr>
            <a:r>
              <a:rPr lang="es-E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(tú) 			habrías</a:t>
            </a:r>
            <a:endParaRPr lang="en-GB" sz="3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</a:pPr>
            <a:r>
              <a:rPr lang="es-E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(el, ella, usted)	habría </a:t>
            </a:r>
            <a:endParaRPr lang="en-GB" sz="3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</a:pPr>
            <a:r>
              <a:rPr lang="es-E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(nosotros)		habríamos</a:t>
            </a:r>
            <a:endParaRPr lang="en-GB" sz="3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</a:pPr>
            <a:r>
              <a:rPr lang="es-E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(vosotros)		habríais</a:t>
            </a:r>
            <a:endParaRPr lang="en-GB" sz="3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>
              <a:spcAft>
                <a:spcPts val="600"/>
              </a:spcAft>
              <a:buFont typeface="Arial" panose="020B0604020202020204" pitchFamily="34" charset="0"/>
              <a:buChar char=""/>
            </a:pP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ellos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ellas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ustedes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	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habrían</a:t>
            </a:r>
            <a:endParaRPr lang="en-GB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73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885213"/>
              </p:ext>
            </p:extLst>
          </p:nvPr>
        </p:nvGraphicFramePr>
        <p:xfrm>
          <a:off x="2660822" y="1606378"/>
          <a:ext cx="7203594" cy="4196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1797"/>
                <a:gridCol w="3601797"/>
              </a:tblGrid>
              <a:tr h="348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kern="0" dirty="0">
                          <a:effectLst/>
                        </a:rPr>
                        <a:t>Si clause</a:t>
                      </a:r>
                      <a:endParaRPr lang="en-GB" sz="2400" b="1" kern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kern="0">
                          <a:effectLst/>
                        </a:rPr>
                        <a:t>Conclusion</a:t>
                      </a:r>
                      <a:endParaRPr lang="en-GB" sz="2400" b="1" ker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8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 err="1">
                          <a:effectLst/>
                        </a:rPr>
                        <a:t>Present</a:t>
                      </a:r>
                      <a:endParaRPr lang="en-GB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Si voy al centro,</a:t>
                      </a:r>
                      <a:endParaRPr lang="en-GB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 err="1">
                          <a:effectLst/>
                        </a:rPr>
                        <a:t>Present</a:t>
                      </a:r>
                      <a:r>
                        <a:rPr lang="es-ES" sz="2400" dirty="0">
                          <a:effectLst/>
                        </a:rPr>
                        <a:t> / </a:t>
                      </a:r>
                      <a:r>
                        <a:rPr lang="es-ES" sz="2400" dirty="0" err="1">
                          <a:effectLst/>
                        </a:rPr>
                        <a:t>Future</a:t>
                      </a:r>
                      <a:endParaRPr lang="en-GB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te compraré algo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8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Imperfect Subjunctive</a:t>
                      </a:r>
                      <a:endParaRPr lang="en-GB" sz="2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Si fuera al centro,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 err="1">
                          <a:effectLst/>
                        </a:rPr>
                        <a:t>Conditional</a:t>
                      </a:r>
                      <a:r>
                        <a:rPr lang="es-ES" sz="2400" dirty="0">
                          <a:effectLst/>
                        </a:rPr>
                        <a:t> </a:t>
                      </a:r>
                      <a:endParaRPr lang="en-GB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te compraría algo</a:t>
                      </a:r>
                      <a:endParaRPr lang="en-GB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8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Pluperfect Subjunctive</a:t>
                      </a:r>
                      <a:endParaRPr lang="en-GB" sz="2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</a:rPr>
                        <a:t>Si hubiera ido al centro,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 err="1">
                          <a:effectLst/>
                        </a:rPr>
                        <a:t>Conditional</a:t>
                      </a:r>
                      <a:r>
                        <a:rPr lang="es-ES" sz="2400" dirty="0">
                          <a:effectLst/>
                        </a:rPr>
                        <a:t> </a:t>
                      </a:r>
                      <a:r>
                        <a:rPr lang="es-ES" sz="2400" dirty="0" err="1">
                          <a:effectLst/>
                        </a:rPr>
                        <a:t>perfect</a:t>
                      </a:r>
                      <a:endParaRPr lang="en-GB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Te habría comprado algo</a:t>
                      </a:r>
                      <a:endParaRPr lang="en-GB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82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42286" y="1117793"/>
            <a:ext cx="10267554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If it rains I will stay at home.</a:t>
            </a: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If </a:t>
            </a: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had seen Juan, I would have spoken with him.</a:t>
            </a: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If </a:t>
            </a: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needed the money, I’d sell the car.</a:t>
            </a: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If </a:t>
            </a: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 see them, we’ll give them the money.</a:t>
            </a: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If </a:t>
            </a: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had lots of money, I would go to Spain more often.</a:t>
            </a: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</a:t>
            </a: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If </a:t>
            </a: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had driven more carefully, you wouldn’t have had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accident. </a:t>
            </a:r>
            <a:endParaRPr kumimoji="0" lang="en-GB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423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136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Berlin Sans FB</vt:lpstr>
      <vt:lpstr>Century Gothic</vt:lpstr>
      <vt:lpstr>Times New Roman</vt:lpstr>
      <vt:lpstr>Wingdings 3</vt:lpstr>
      <vt:lpstr>Wisp</vt:lpstr>
      <vt:lpstr>El condicional perfecto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perfecto del condicional</dc:title>
  <dc:creator>Jennifer Pyburn</dc:creator>
  <cp:lastModifiedBy>Jennifer Pyburn</cp:lastModifiedBy>
  <cp:revision>7</cp:revision>
  <dcterms:created xsi:type="dcterms:W3CDTF">2016-10-14T10:26:05Z</dcterms:created>
  <dcterms:modified xsi:type="dcterms:W3CDTF">2017-06-28T13:33:50Z</dcterms:modified>
</cp:coreProperties>
</file>