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7" r:id="rId6"/>
    <p:sldId id="274" r:id="rId7"/>
    <p:sldId id="275" r:id="rId8"/>
    <p:sldId id="276" r:id="rId9"/>
    <p:sldId id="262" r:id="rId10"/>
    <p:sldId id="263" r:id="rId11"/>
    <p:sldId id="264" r:id="rId12"/>
    <p:sldId id="265" r:id="rId13"/>
    <p:sldId id="268" r:id="rId14"/>
    <p:sldId id="266" r:id="rId15"/>
    <p:sldId id="272" r:id="rId16"/>
    <p:sldId id="278" r:id="rId17"/>
    <p:sldId id="267" r:id="rId18"/>
    <p:sldId id="269" r:id="rId19"/>
    <p:sldId id="270" r:id="rId20"/>
    <p:sldId id="258" r:id="rId21"/>
    <p:sldId id="259" r:id="rId22"/>
    <p:sldId id="260" r:id="rId23"/>
    <p:sldId id="261" r:id="rId24"/>
    <p:sldId id="271"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6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01654-FFAA-420E-B2FD-903D90DAD75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78B3008-EDD0-40FA-ACC8-33ABF19B10E7}">
      <dgm:prSet/>
      <dgm:spPr/>
      <dgm:t>
        <a:bodyPr/>
        <a:lstStyle/>
        <a:p>
          <a:r>
            <a:rPr lang="en-GB" b="1"/>
            <a:t>a subject or a key question which </a:t>
          </a:r>
          <a:r>
            <a:rPr lang="en-GB" b="1" u="sng"/>
            <a:t>interests </a:t>
          </a:r>
          <a:r>
            <a:rPr lang="en-GB" b="1"/>
            <a:t>you (something to add to your UCAS application?)</a:t>
          </a:r>
          <a:endParaRPr lang="en-US"/>
        </a:p>
      </dgm:t>
    </dgm:pt>
    <dgm:pt modelId="{2A11194B-240C-4F8C-A3CF-8179B2BBA2C0}" type="parTrans" cxnId="{5CDDFD02-7489-4A89-B0D6-4D25846A9CD0}">
      <dgm:prSet/>
      <dgm:spPr/>
      <dgm:t>
        <a:bodyPr/>
        <a:lstStyle/>
        <a:p>
          <a:endParaRPr lang="en-US"/>
        </a:p>
      </dgm:t>
    </dgm:pt>
    <dgm:pt modelId="{C591505B-D232-42F2-9DEF-05D38A33DE1C}" type="sibTrans" cxnId="{5CDDFD02-7489-4A89-B0D6-4D25846A9CD0}">
      <dgm:prSet/>
      <dgm:spPr/>
      <dgm:t>
        <a:bodyPr/>
        <a:lstStyle/>
        <a:p>
          <a:endParaRPr lang="en-US"/>
        </a:p>
      </dgm:t>
    </dgm:pt>
    <dgm:pt modelId="{FDCE2C3A-702F-47DB-B9CF-D478437C35F4}">
      <dgm:prSet/>
      <dgm:spPr/>
      <dgm:t>
        <a:bodyPr/>
        <a:lstStyle/>
        <a:p>
          <a:r>
            <a:rPr lang="en-GB" b="1"/>
            <a:t>and which relates to </a:t>
          </a:r>
          <a:r>
            <a:rPr lang="en-GB" b="1" u="sng"/>
            <a:t>a country or countries where Spanish is spoken. </a:t>
          </a:r>
          <a:endParaRPr lang="en-US"/>
        </a:p>
      </dgm:t>
    </dgm:pt>
    <dgm:pt modelId="{6B6F88C7-C881-4211-99E7-9463B91AF408}" type="parTrans" cxnId="{9667CF50-5E0E-4C67-921B-9D7A6BC1BF19}">
      <dgm:prSet/>
      <dgm:spPr/>
      <dgm:t>
        <a:bodyPr/>
        <a:lstStyle/>
        <a:p>
          <a:endParaRPr lang="en-US"/>
        </a:p>
      </dgm:t>
    </dgm:pt>
    <dgm:pt modelId="{92898FF2-FB2E-4561-AA0C-18AADA5545CD}" type="sibTrans" cxnId="{9667CF50-5E0E-4C67-921B-9D7A6BC1BF19}">
      <dgm:prSet/>
      <dgm:spPr/>
      <dgm:t>
        <a:bodyPr/>
        <a:lstStyle/>
        <a:p>
          <a:endParaRPr lang="en-US"/>
        </a:p>
      </dgm:t>
    </dgm:pt>
    <dgm:pt modelId="{B3D5CE55-EF7E-44D8-9BB6-23E953338D85}">
      <dgm:prSet/>
      <dgm:spPr/>
      <dgm:t>
        <a:bodyPr/>
        <a:lstStyle/>
        <a:p>
          <a:r>
            <a:rPr lang="en-GB" b="1"/>
            <a:t>relevant information in Spanish from a </a:t>
          </a:r>
          <a:r>
            <a:rPr lang="en-GB" b="1" u="sng"/>
            <a:t>range of sources</a:t>
          </a:r>
          <a:r>
            <a:rPr lang="en-GB" b="1"/>
            <a:t>, including the internet. </a:t>
          </a:r>
          <a:endParaRPr lang="en-US"/>
        </a:p>
      </dgm:t>
    </dgm:pt>
    <dgm:pt modelId="{F06FF876-C10D-40F9-995C-60AB2C8A9E16}" type="parTrans" cxnId="{4DAAEE77-DDF3-4F04-8127-46D34CC9424F}">
      <dgm:prSet/>
      <dgm:spPr/>
      <dgm:t>
        <a:bodyPr/>
        <a:lstStyle/>
        <a:p>
          <a:endParaRPr lang="en-US"/>
        </a:p>
      </dgm:t>
    </dgm:pt>
    <dgm:pt modelId="{28D160F7-1B3F-4FA0-90AB-A7D30F55566E}" type="sibTrans" cxnId="{4DAAEE77-DDF3-4F04-8127-46D34CC9424F}">
      <dgm:prSet/>
      <dgm:spPr/>
      <dgm:t>
        <a:bodyPr/>
        <a:lstStyle/>
        <a:p>
          <a:endParaRPr lang="en-US"/>
        </a:p>
      </dgm:t>
    </dgm:pt>
    <dgm:pt modelId="{D35689C6-A36A-46FA-8092-AFCC089A9C1C}" type="pres">
      <dgm:prSet presAssocID="{7FF01654-FFAA-420E-B2FD-903D90DAD753}" presName="hierChild1" presStyleCnt="0">
        <dgm:presLayoutVars>
          <dgm:chPref val="1"/>
          <dgm:dir/>
          <dgm:animOne val="branch"/>
          <dgm:animLvl val="lvl"/>
          <dgm:resizeHandles/>
        </dgm:presLayoutVars>
      </dgm:prSet>
      <dgm:spPr/>
    </dgm:pt>
    <dgm:pt modelId="{CBD64A35-99AF-4DB5-A622-40EB36166DA0}" type="pres">
      <dgm:prSet presAssocID="{578B3008-EDD0-40FA-ACC8-33ABF19B10E7}" presName="hierRoot1" presStyleCnt="0"/>
      <dgm:spPr/>
    </dgm:pt>
    <dgm:pt modelId="{EDFD03FC-FD09-472D-9D46-2906AA526B40}" type="pres">
      <dgm:prSet presAssocID="{578B3008-EDD0-40FA-ACC8-33ABF19B10E7}" presName="composite" presStyleCnt="0"/>
      <dgm:spPr/>
    </dgm:pt>
    <dgm:pt modelId="{A8877410-C445-4BE9-A0A9-711ECC3DC258}" type="pres">
      <dgm:prSet presAssocID="{578B3008-EDD0-40FA-ACC8-33ABF19B10E7}" presName="background" presStyleLbl="node0" presStyleIdx="0" presStyleCnt="3"/>
      <dgm:spPr/>
    </dgm:pt>
    <dgm:pt modelId="{9715F355-B021-4743-A933-DC6132721BB4}" type="pres">
      <dgm:prSet presAssocID="{578B3008-EDD0-40FA-ACC8-33ABF19B10E7}" presName="text" presStyleLbl="fgAcc0" presStyleIdx="0" presStyleCnt="3">
        <dgm:presLayoutVars>
          <dgm:chPref val="3"/>
        </dgm:presLayoutVars>
      </dgm:prSet>
      <dgm:spPr/>
    </dgm:pt>
    <dgm:pt modelId="{1593503C-12FA-43BF-81F5-97C43574B6E0}" type="pres">
      <dgm:prSet presAssocID="{578B3008-EDD0-40FA-ACC8-33ABF19B10E7}" presName="hierChild2" presStyleCnt="0"/>
      <dgm:spPr/>
    </dgm:pt>
    <dgm:pt modelId="{11CCD032-92A7-42C1-97F6-D2712D39A607}" type="pres">
      <dgm:prSet presAssocID="{FDCE2C3A-702F-47DB-B9CF-D478437C35F4}" presName="hierRoot1" presStyleCnt="0"/>
      <dgm:spPr/>
    </dgm:pt>
    <dgm:pt modelId="{B6A64565-F2A8-4F9B-9127-BDB8DD2F6756}" type="pres">
      <dgm:prSet presAssocID="{FDCE2C3A-702F-47DB-B9CF-D478437C35F4}" presName="composite" presStyleCnt="0"/>
      <dgm:spPr/>
    </dgm:pt>
    <dgm:pt modelId="{E32F0573-7043-4CBE-86CE-F9E4274B8FA5}" type="pres">
      <dgm:prSet presAssocID="{FDCE2C3A-702F-47DB-B9CF-D478437C35F4}" presName="background" presStyleLbl="node0" presStyleIdx="1" presStyleCnt="3"/>
      <dgm:spPr/>
    </dgm:pt>
    <dgm:pt modelId="{668B2EB4-CE69-4BF8-8DEB-9E4FD201FFFB}" type="pres">
      <dgm:prSet presAssocID="{FDCE2C3A-702F-47DB-B9CF-D478437C35F4}" presName="text" presStyleLbl="fgAcc0" presStyleIdx="1" presStyleCnt="3">
        <dgm:presLayoutVars>
          <dgm:chPref val="3"/>
        </dgm:presLayoutVars>
      </dgm:prSet>
      <dgm:spPr/>
    </dgm:pt>
    <dgm:pt modelId="{6029A6D8-2B52-4E20-ABC9-3CE0DE297BF5}" type="pres">
      <dgm:prSet presAssocID="{FDCE2C3A-702F-47DB-B9CF-D478437C35F4}" presName="hierChild2" presStyleCnt="0"/>
      <dgm:spPr/>
    </dgm:pt>
    <dgm:pt modelId="{7607C6A1-0E9C-4EC2-B14B-8432C06C948B}" type="pres">
      <dgm:prSet presAssocID="{B3D5CE55-EF7E-44D8-9BB6-23E953338D85}" presName="hierRoot1" presStyleCnt="0"/>
      <dgm:spPr/>
    </dgm:pt>
    <dgm:pt modelId="{44D10406-B3C8-42BA-A74A-9975903CB3B3}" type="pres">
      <dgm:prSet presAssocID="{B3D5CE55-EF7E-44D8-9BB6-23E953338D85}" presName="composite" presStyleCnt="0"/>
      <dgm:spPr/>
    </dgm:pt>
    <dgm:pt modelId="{A866F8DD-7B70-4004-AEE5-FC82AC1FB3EF}" type="pres">
      <dgm:prSet presAssocID="{B3D5CE55-EF7E-44D8-9BB6-23E953338D85}" presName="background" presStyleLbl="node0" presStyleIdx="2" presStyleCnt="3"/>
      <dgm:spPr/>
    </dgm:pt>
    <dgm:pt modelId="{66BE5135-3F0A-46D8-9391-2FDD60CAB2F7}" type="pres">
      <dgm:prSet presAssocID="{B3D5CE55-EF7E-44D8-9BB6-23E953338D85}" presName="text" presStyleLbl="fgAcc0" presStyleIdx="2" presStyleCnt="3">
        <dgm:presLayoutVars>
          <dgm:chPref val="3"/>
        </dgm:presLayoutVars>
      </dgm:prSet>
      <dgm:spPr/>
    </dgm:pt>
    <dgm:pt modelId="{BA674194-3998-47F4-8083-B74B07C8792B}" type="pres">
      <dgm:prSet presAssocID="{B3D5CE55-EF7E-44D8-9BB6-23E953338D85}" presName="hierChild2" presStyleCnt="0"/>
      <dgm:spPr/>
    </dgm:pt>
  </dgm:ptLst>
  <dgm:cxnLst>
    <dgm:cxn modelId="{5CDDFD02-7489-4A89-B0D6-4D25846A9CD0}" srcId="{7FF01654-FFAA-420E-B2FD-903D90DAD753}" destId="{578B3008-EDD0-40FA-ACC8-33ABF19B10E7}" srcOrd="0" destOrd="0" parTransId="{2A11194B-240C-4F8C-A3CF-8179B2BBA2C0}" sibTransId="{C591505B-D232-42F2-9DEF-05D38A33DE1C}"/>
    <dgm:cxn modelId="{30548722-4CC4-4A7C-B65D-4FB7F238C959}" type="presOf" srcId="{B3D5CE55-EF7E-44D8-9BB6-23E953338D85}" destId="{66BE5135-3F0A-46D8-9391-2FDD60CAB2F7}" srcOrd="0" destOrd="0" presId="urn:microsoft.com/office/officeart/2005/8/layout/hierarchy1"/>
    <dgm:cxn modelId="{F7383728-E5A0-42FB-8D3E-52C47B1CB894}" type="presOf" srcId="{FDCE2C3A-702F-47DB-B9CF-D478437C35F4}" destId="{668B2EB4-CE69-4BF8-8DEB-9E4FD201FFFB}" srcOrd="0" destOrd="0" presId="urn:microsoft.com/office/officeart/2005/8/layout/hierarchy1"/>
    <dgm:cxn modelId="{9667CF50-5E0E-4C67-921B-9D7A6BC1BF19}" srcId="{7FF01654-FFAA-420E-B2FD-903D90DAD753}" destId="{FDCE2C3A-702F-47DB-B9CF-D478437C35F4}" srcOrd="1" destOrd="0" parTransId="{6B6F88C7-C881-4211-99E7-9463B91AF408}" sibTransId="{92898FF2-FB2E-4561-AA0C-18AADA5545CD}"/>
    <dgm:cxn modelId="{4DAAEE77-DDF3-4F04-8127-46D34CC9424F}" srcId="{7FF01654-FFAA-420E-B2FD-903D90DAD753}" destId="{B3D5CE55-EF7E-44D8-9BB6-23E953338D85}" srcOrd="2" destOrd="0" parTransId="{F06FF876-C10D-40F9-995C-60AB2C8A9E16}" sibTransId="{28D160F7-1B3F-4FA0-90AB-A7D30F55566E}"/>
    <dgm:cxn modelId="{D33F637A-8ED6-4BBB-AEB2-F7C30357AFFE}" type="presOf" srcId="{578B3008-EDD0-40FA-ACC8-33ABF19B10E7}" destId="{9715F355-B021-4743-A933-DC6132721BB4}" srcOrd="0" destOrd="0" presId="urn:microsoft.com/office/officeart/2005/8/layout/hierarchy1"/>
    <dgm:cxn modelId="{4A1F81CD-07AE-4E62-977A-4094A107AD76}" type="presOf" srcId="{7FF01654-FFAA-420E-B2FD-903D90DAD753}" destId="{D35689C6-A36A-46FA-8092-AFCC089A9C1C}" srcOrd="0" destOrd="0" presId="urn:microsoft.com/office/officeart/2005/8/layout/hierarchy1"/>
    <dgm:cxn modelId="{C117DFCF-99FE-4705-956F-D6F0A205B691}" type="presParOf" srcId="{D35689C6-A36A-46FA-8092-AFCC089A9C1C}" destId="{CBD64A35-99AF-4DB5-A622-40EB36166DA0}" srcOrd="0" destOrd="0" presId="urn:microsoft.com/office/officeart/2005/8/layout/hierarchy1"/>
    <dgm:cxn modelId="{8BD2915A-7F58-4C61-B8BA-39692C8C4205}" type="presParOf" srcId="{CBD64A35-99AF-4DB5-A622-40EB36166DA0}" destId="{EDFD03FC-FD09-472D-9D46-2906AA526B40}" srcOrd="0" destOrd="0" presId="urn:microsoft.com/office/officeart/2005/8/layout/hierarchy1"/>
    <dgm:cxn modelId="{5760CE65-EAE6-45D3-B54E-17EF55A15421}" type="presParOf" srcId="{EDFD03FC-FD09-472D-9D46-2906AA526B40}" destId="{A8877410-C445-4BE9-A0A9-711ECC3DC258}" srcOrd="0" destOrd="0" presId="urn:microsoft.com/office/officeart/2005/8/layout/hierarchy1"/>
    <dgm:cxn modelId="{213308E5-27D5-46A4-8716-C2CA8F058D4F}" type="presParOf" srcId="{EDFD03FC-FD09-472D-9D46-2906AA526B40}" destId="{9715F355-B021-4743-A933-DC6132721BB4}" srcOrd="1" destOrd="0" presId="urn:microsoft.com/office/officeart/2005/8/layout/hierarchy1"/>
    <dgm:cxn modelId="{36ED3A10-E6CC-49F7-B9E3-4A422781D14C}" type="presParOf" srcId="{CBD64A35-99AF-4DB5-A622-40EB36166DA0}" destId="{1593503C-12FA-43BF-81F5-97C43574B6E0}" srcOrd="1" destOrd="0" presId="urn:microsoft.com/office/officeart/2005/8/layout/hierarchy1"/>
    <dgm:cxn modelId="{DCF0F334-861D-4B1E-B820-9F269D7B7605}" type="presParOf" srcId="{D35689C6-A36A-46FA-8092-AFCC089A9C1C}" destId="{11CCD032-92A7-42C1-97F6-D2712D39A607}" srcOrd="1" destOrd="0" presId="urn:microsoft.com/office/officeart/2005/8/layout/hierarchy1"/>
    <dgm:cxn modelId="{852A1CDF-D73D-42B1-9671-60E22440A781}" type="presParOf" srcId="{11CCD032-92A7-42C1-97F6-D2712D39A607}" destId="{B6A64565-F2A8-4F9B-9127-BDB8DD2F6756}" srcOrd="0" destOrd="0" presId="urn:microsoft.com/office/officeart/2005/8/layout/hierarchy1"/>
    <dgm:cxn modelId="{30DC9430-1694-494F-8F62-1A3F5E404219}" type="presParOf" srcId="{B6A64565-F2A8-4F9B-9127-BDB8DD2F6756}" destId="{E32F0573-7043-4CBE-86CE-F9E4274B8FA5}" srcOrd="0" destOrd="0" presId="urn:microsoft.com/office/officeart/2005/8/layout/hierarchy1"/>
    <dgm:cxn modelId="{8E79690C-6232-46A1-A320-277E236E7D4B}" type="presParOf" srcId="{B6A64565-F2A8-4F9B-9127-BDB8DD2F6756}" destId="{668B2EB4-CE69-4BF8-8DEB-9E4FD201FFFB}" srcOrd="1" destOrd="0" presId="urn:microsoft.com/office/officeart/2005/8/layout/hierarchy1"/>
    <dgm:cxn modelId="{E6639F5E-6158-4E20-9D96-C2BCA187CA52}" type="presParOf" srcId="{11CCD032-92A7-42C1-97F6-D2712D39A607}" destId="{6029A6D8-2B52-4E20-ABC9-3CE0DE297BF5}" srcOrd="1" destOrd="0" presId="urn:microsoft.com/office/officeart/2005/8/layout/hierarchy1"/>
    <dgm:cxn modelId="{8FA780D5-4A30-44AB-934B-7EA74A83F7F9}" type="presParOf" srcId="{D35689C6-A36A-46FA-8092-AFCC089A9C1C}" destId="{7607C6A1-0E9C-4EC2-B14B-8432C06C948B}" srcOrd="2" destOrd="0" presId="urn:microsoft.com/office/officeart/2005/8/layout/hierarchy1"/>
    <dgm:cxn modelId="{A4E2850B-497F-4B47-9406-20584A27D1D3}" type="presParOf" srcId="{7607C6A1-0E9C-4EC2-B14B-8432C06C948B}" destId="{44D10406-B3C8-42BA-A74A-9975903CB3B3}" srcOrd="0" destOrd="0" presId="urn:microsoft.com/office/officeart/2005/8/layout/hierarchy1"/>
    <dgm:cxn modelId="{8F26C384-9C27-41DD-BDDF-B675581FF140}" type="presParOf" srcId="{44D10406-B3C8-42BA-A74A-9975903CB3B3}" destId="{A866F8DD-7B70-4004-AEE5-FC82AC1FB3EF}" srcOrd="0" destOrd="0" presId="urn:microsoft.com/office/officeart/2005/8/layout/hierarchy1"/>
    <dgm:cxn modelId="{02354E21-5854-4F3A-8199-B2F9A27FF6A7}" type="presParOf" srcId="{44D10406-B3C8-42BA-A74A-9975903CB3B3}" destId="{66BE5135-3F0A-46D8-9391-2FDD60CAB2F7}" srcOrd="1" destOrd="0" presId="urn:microsoft.com/office/officeart/2005/8/layout/hierarchy1"/>
    <dgm:cxn modelId="{086CE39D-39AA-4557-95B0-BBD285CFFB13}" type="presParOf" srcId="{7607C6A1-0E9C-4EC2-B14B-8432C06C948B}" destId="{BA674194-3998-47F4-8083-B74B07C8792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B13EF3-4DBD-4B43-8449-20C3F000CB5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BD899B3-926A-4351-B8D9-F2B896707589}">
      <dgm:prSet/>
      <dgm:spPr/>
      <dgm:t>
        <a:bodyPr/>
        <a:lstStyle/>
        <a:p>
          <a:r>
            <a:rPr lang="en-GB"/>
            <a:t>You can choose a subject linked to one of the themes or sub-themes or to one of the works they have studied. (However, you must not base your research on the book or film studied in class, e.g. Casa de Bernarda Alba, Volver.)</a:t>
          </a:r>
          <a:endParaRPr lang="en-US"/>
        </a:p>
      </dgm:t>
    </dgm:pt>
    <dgm:pt modelId="{01EC2309-6979-4884-AF4A-7DA4C7629532}" type="parTrans" cxnId="{9B640D17-CD9A-4D39-9F3C-4ED2F6D21615}">
      <dgm:prSet/>
      <dgm:spPr/>
      <dgm:t>
        <a:bodyPr/>
        <a:lstStyle/>
        <a:p>
          <a:endParaRPr lang="en-US"/>
        </a:p>
      </dgm:t>
    </dgm:pt>
    <dgm:pt modelId="{388BFD57-13D6-4BBD-9722-14FFD4003B57}" type="sibTrans" cxnId="{9B640D17-CD9A-4D39-9F3C-4ED2F6D21615}">
      <dgm:prSet/>
      <dgm:spPr/>
      <dgm:t>
        <a:bodyPr/>
        <a:lstStyle/>
        <a:p>
          <a:endParaRPr lang="en-US"/>
        </a:p>
      </dgm:t>
    </dgm:pt>
    <dgm:pt modelId="{9395A846-2CA5-4E84-BC0A-6C1A4ED03A00}">
      <dgm:prSet/>
      <dgm:spPr/>
      <dgm:t>
        <a:bodyPr/>
        <a:lstStyle/>
        <a:p>
          <a:r>
            <a:rPr lang="en-GB"/>
            <a:t>There is no preference for one area of study over another, but the subject matter should be </a:t>
          </a:r>
          <a:r>
            <a:rPr lang="en-GB" b="1"/>
            <a:t>challenging enough </a:t>
          </a:r>
          <a:r>
            <a:rPr lang="en-GB"/>
            <a:t>to allow for at least two sources to be studied and to allow a serious discussion to take place.</a:t>
          </a:r>
          <a:endParaRPr lang="en-US"/>
        </a:p>
      </dgm:t>
    </dgm:pt>
    <dgm:pt modelId="{F16C3CC4-3E5C-4CE3-90CA-5D6596E90F3F}" type="parTrans" cxnId="{04800A5D-10B0-4FEA-A774-2687E7579B05}">
      <dgm:prSet/>
      <dgm:spPr/>
      <dgm:t>
        <a:bodyPr/>
        <a:lstStyle/>
        <a:p>
          <a:endParaRPr lang="en-US"/>
        </a:p>
      </dgm:t>
    </dgm:pt>
    <dgm:pt modelId="{F3A7B1B7-3441-4874-A9F5-BF1A723CB0E1}" type="sibTrans" cxnId="{04800A5D-10B0-4FEA-A774-2687E7579B05}">
      <dgm:prSet/>
      <dgm:spPr/>
      <dgm:t>
        <a:bodyPr/>
        <a:lstStyle/>
        <a:p>
          <a:endParaRPr lang="en-US"/>
        </a:p>
      </dgm:t>
    </dgm:pt>
    <dgm:pt modelId="{F905147F-397B-4184-B44F-93B04ACC7484}">
      <dgm:prSet/>
      <dgm:spPr/>
      <dgm:t>
        <a:bodyPr/>
        <a:lstStyle/>
        <a:p>
          <a:r>
            <a:rPr lang="en-GB" i="1"/>
            <a:t>‘topics should be suitable for an extended discussion involving the expression of views and complex arguments’. </a:t>
          </a:r>
          <a:endParaRPr lang="en-US"/>
        </a:p>
      </dgm:t>
    </dgm:pt>
    <dgm:pt modelId="{84E49D3D-2215-4705-939A-806BD86AE571}" type="parTrans" cxnId="{9EE4C989-AACB-4F1E-BD66-F873B451F478}">
      <dgm:prSet/>
      <dgm:spPr/>
      <dgm:t>
        <a:bodyPr/>
        <a:lstStyle/>
        <a:p>
          <a:endParaRPr lang="en-US"/>
        </a:p>
      </dgm:t>
    </dgm:pt>
    <dgm:pt modelId="{37EA8E5A-E840-46B9-9683-54C48D03DA24}" type="sibTrans" cxnId="{9EE4C989-AACB-4F1E-BD66-F873B451F478}">
      <dgm:prSet/>
      <dgm:spPr/>
      <dgm:t>
        <a:bodyPr/>
        <a:lstStyle/>
        <a:p>
          <a:endParaRPr lang="en-US"/>
        </a:p>
      </dgm:t>
    </dgm:pt>
    <dgm:pt modelId="{78190617-8691-4C4E-8B5E-2832B5BD8F55}" type="pres">
      <dgm:prSet presAssocID="{16B13EF3-4DBD-4B43-8449-20C3F000CB5C}" presName="root" presStyleCnt="0">
        <dgm:presLayoutVars>
          <dgm:dir/>
          <dgm:resizeHandles val="exact"/>
        </dgm:presLayoutVars>
      </dgm:prSet>
      <dgm:spPr/>
    </dgm:pt>
    <dgm:pt modelId="{377D7288-286A-43D2-9BDC-8711CA94DE8E}" type="pres">
      <dgm:prSet presAssocID="{BBD899B3-926A-4351-B8D9-F2B896707589}" presName="compNode" presStyleCnt="0"/>
      <dgm:spPr/>
    </dgm:pt>
    <dgm:pt modelId="{FB0C7D3E-272F-4037-BA58-3AE20388FB44}" type="pres">
      <dgm:prSet presAssocID="{BBD899B3-926A-4351-B8D9-F2B896707589}" presName="bgRect" presStyleLbl="bgShp" presStyleIdx="0" presStyleCnt="3"/>
      <dgm:spPr/>
    </dgm:pt>
    <dgm:pt modelId="{50DA6FEE-7B97-4080-B50B-6C1D81D7EF99}" type="pres">
      <dgm:prSet presAssocID="{BBD899B3-926A-4351-B8D9-F2B89670758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3C785B4D-4AAD-452C-BB60-857BE791AF37}" type="pres">
      <dgm:prSet presAssocID="{BBD899B3-926A-4351-B8D9-F2B896707589}" presName="spaceRect" presStyleCnt="0"/>
      <dgm:spPr/>
    </dgm:pt>
    <dgm:pt modelId="{6BDC9667-BF11-4CAB-BF09-34E775FE2D33}" type="pres">
      <dgm:prSet presAssocID="{BBD899B3-926A-4351-B8D9-F2B896707589}" presName="parTx" presStyleLbl="revTx" presStyleIdx="0" presStyleCnt="3">
        <dgm:presLayoutVars>
          <dgm:chMax val="0"/>
          <dgm:chPref val="0"/>
        </dgm:presLayoutVars>
      </dgm:prSet>
      <dgm:spPr/>
    </dgm:pt>
    <dgm:pt modelId="{B8D25EAE-6C82-4F40-868A-89BD15BE3FF4}" type="pres">
      <dgm:prSet presAssocID="{388BFD57-13D6-4BBD-9722-14FFD4003B57}" presName="sibTrans" presStyleCnt="0"/>
      <dgm:spPr/>
    </dgm:pt>
    <dgm:pt modelId="{970D84F6-5406-463C-94D7-3FA651EE8CCE}" type="pres">
      <dgm:prSet presAssocID="{9395A846-2CA5-4E84-BC0A-6C1A4ED03A00}" presName="compNode" presStyleCnt="0"/>
      <dgm:spPr/>
    </dgm:pt>
    <dgm:pt modelId="{BB5E7144-CB56-408E-9F41-E32E63B38A27}" type="pres">
      <dgm:prSet presAssocID="{9395A846-2CA5-4E84-BC0A-6C1A4ED03A00}" presName="bgRect" presStyleLbl="bgShp" presStyleIdx="1" presStyleCnt="3"/>
      <dgm:spPr/>
    </dgm:pt>
    <dgm:pt modelId="{6A651CCC-4D8D-4A20-A07E-639F1F27C3DA}" type="pres">
      <dgm:prSet presAssocID="{9395A846-2CA5-4E84-BC0A-6C1A4ED03A0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CEC145A7-DCA4-4925-8328-FB0F8325DE8E}" type="pres">
      <dgm:prSet presAssocID="{9395A846-2CA5-4E84-BC0A-6C1A4ED03A00}" presName="spaceRect" presStyleCnt="0"/>
      <dgm:spPr/>
    </dgm:pt>
    <dgm:pt modelId="{C1749B6F-11F7-47B9-853D-4004272491A2}" type="pres">
      <dgm:prSet presAssocID="{9395A846-2CA5-4E84-BC0A-6C1A4ED03A00}" presName="parTx" presStyleLbl="revTx" presStyleIdx="1" presStyleCnt="3">
        <dgm:presLayoutVars>
          <dgm:chMax val="0"/>
          <dgm:chPref val="0"/>
        </dgm:presLayoutVars>
      </dgm:prSet>
      <dgm:spPr/>
    </dgm:pt>
    <dgm:pt modelId="{F235D6BD-5EA6-4F64-ACEB-AFF14548AEFB}" type="pres">
      <dgm:prSet presAssocID="{F3A7B1B7-3441-4874-A9F5-BF1A723CB0E1}" presName="sibTrans" presStyleCnt="0"/>
      <dgm:spPr/>
    </dgm:pt>
    <dgm:pt modelId="{3FDDDB19-752E-4002-A6BA-DFFB13FF3554}" type="pres">
      <dgm:prSet presAssocID="{F905147F-397B-4184-B44F-93B04ACC7484}" presName="compNode" presStyleCnt="0"/>
      <dgm:spPr/>
    </dgm:pt>
    <dgm:pt modelId="{BECF3762-9171-45CB-8B85-609311CBFC96}" type="pres">
      <dgm:prSet presAssocID="{F905147F-397B-4184-B44F-93B04ACC7484}" presName="bgRect" presStyleLbl="bgShp" presStyleIdx="2" presStyleCnt="3"/>
      <dgm:spPr/>
    </dgm:pt>
    <dgm:pt modelId="{8507BB46-AAA6-4533-A37C-BB7F80D44127}" type="pres">
      <dgm:prSet presAssocID="{F905147F-397B-4184-B44F-93B04ACC74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4F4F85D9-7E10-47F6-AA62-B74943DE7965}" type="pres">
      <dgm:prSet presAssocID="{F905147F-397B-4184-B44F-93B04ACC7484}" presName="spaceRect" presStyleCnt="0"/>
      <dgm:spPr/>
    </dgm:pt>
    <dgm:pt modelId="{1C0D242C-87FB-474A-B1AB-B5EAEE19635D}" type="pres">
      <dgm:prSet presAssocID="{F905147F-397B-4184-B44F-93B04ACC7484}" presName="parTx" presStyleLbl="revTx" presStyleIdx="2" presStyleCnt="3">
        <dgm:presLayoutVars>
          <dgm:chMax val="0"/>
          <dgm:chPref val="0"/>
        </dgm:presLayoutVars>
      </dgm:prSet>
      <dgm:spPr/>
    </dgm:pt>
  </dgm:ptLst>
  <dgm:cxnLst>
    <dgm:cxn modelId="{B1986F02-0C51-4B9A-B491-C51CBDAEBE72}" type="presOf" srcId="{16B13EF3-4DBD-4B43-8449-20C3F000CB5C}" destId="{78190617-8691-4C4E-8B5E-2832B5BD8F55}" srcOrd="0" destOrd="0" presId="urn:microsoft.com/office/officeart/2018/2/layout/IconVerticalSolidList"/>
    <dgm:cxn modelId="{9B640D17-CD9A-4D39-9F3C-4ED2F6D21615}" srcId="{16B13EF3-4DBD-4B43-8449-20C3F000CB5C}" destId="{BBD899B3-926A-4351-B8D9-F2B896707589}" srcOrd="0" destOrd="0" parTransId="{01EC2309-6979-4884-AF4A-7DA4C7629532}" sibTransId="{388BFD57-13D6-4BBD-9722-14FFD4003B57}"/>
    <dgm:cxn modelId="{04800A5D-10B0-4FEA-A774-2687E7579B05}" srcId="{16B13EF3-4DBD-4B43-8449-20C3F000CB5C}" destId="{9395A846-2CA5-4E84-BC0A-6C1A4ED03A00}" srcOrd="1" destOrd="0" parTransId="{F16C3CC4-3E5C-4CE3-90CA-5D6596E90F3F}" sibTransId="{F3A7B1B7-3441-4874-A9F5-BF1A723CB0E1}"/>
    <dgm:cxn modelId="{03EE805A-BD17-4CE1-A0F3-F25CC0EC398A}" type="presOf" srcId="{F905147F-397B-4184-B44F-93B04ACC7484}" destId="{1C0D242C-87FB-474A-B1AB-B5EAEE19635D}" srcOrd="0" destOrd="0" presId="urn:microsoft.com/office/officeart/2018/2/layout/IconVerticalSolidList"/>
    <dgm:cxn modelId="{23C51084-52FA-457E-9FE8-726D5F6A886C}" type="presOf" srcId="{BBD899B3-926A-4351-B8D9-F2B896707589}" destId="{6BDC9667-BF11-4CAB-BF09-34E775FE2D33}" srcOrd="0" destOrd="0" presId="urn:microsoft.com/office/officeart/2018/2/layout/IconVerticalSolidList"/>
    <dgm:cxn modelId="{9EE4C989-AACB-4F1E-BD66-F873B451F478}" srcId="{16B13EF3-4DBD-4B43-8449-20C3F000CB5C}" destId="{F905147F-397B-4184-B44F-93B04ACC7484}" srcOrd="2" destOrd="0" parTransId="{84E49D3D-2215-4705-939A-806BD86AE571}" sibTransId="{37EA8E5A-E840-46B9-9683-54C48D03DA24}"/>
    <dgm:cxn modelId="{39111BA4-9BBC-4A3B-AB5C-1F4FE01F56D4}" type="presOf" srcId="{9395A846-2CA5-4E84-BC0A-6C1A4ED03A00}" destId="{C1749B6F-11F7-47B9-853D-4004272491A2}" srcOrd="0" destOrd="0" presId="urn:microsoft.com/office/officeart/2018/2/layout/IconVerticalSolidList"/>
    <dgm:cxn modelId="{ECE7811F-EDA7-4483-8FCD-F4F307744CBC}" type="presParOf" srcId="{78190617-8691-4C4E-8B5E-2832B5BD8F55}" destId="{377D7288-286A-43D2-9BDC-8711CA94DE8E}" srcOrd="0" destOrd="0" presId="urn:microsoft.com/office/officeart/2018/2/layout/IconVerticalSolidList"/>
    <dgm:cxn modelId="{49ECE7C4-CD4A-4F94-8AC9-CE3A305775D4}" type="presParOf" srcId="{377D7288-286A-43D2-9BDC-8711CA94DE8E}" destId="{FB0C7D3E-272F-4037-BA58-3AE20388FB44}" srcOrd="0" destOrd="0" presId="urn:microsoft.com/office/officeart/2018/2/layout/IconVerticalSolidList"/>
    <dgm:cxn modelId="{F5212B24-10A3-4E66-8587-6B8F21AFFC2C}" type="presParOf" srcId="{377D7288-286A-43D2-9BDC-8711CA94DE8E}" destId="{50DA6FEE-7B97-4080-B50B-6C1D81D7EF99}" srcOrd="1" destOrd="0" presId="urn:microsoft.com/office/officeart/2018/2/layout/IconVerticalSolidList"/>
    <dgm:cxn modelId="{2E69D2A7-12CF-4ACD-8716-F46B20234AAC}" type="presParOf" srcId="{377D7288-286A-43D2-9BDC-8711CA94DE8E}" destId="{3C785B4D-4AAD-452C-BB60-857BE791AF37}" srcOrd="2" destOrd="0" presId="urn:microsoft.com/office/officeart/2018/2/layout/IconVerticalSolidList"/>
    <dgm:cxn modelId="{D804B062-543A-4BC5-9F48-65C22F9BAA09}" type="presParOf" srcId="{377D7288-286A-43D2-9BDC-8711CA94DE8E}" destId="{6BDC9667-BF11-4CAB-BF09-34E775FE2D33}" srcOrd="3" destOrd="0" presId="urn:microsoft.com/office/officeart/2018/2/layout/IconVerticalSolidList"/>
    <dgm:cxn modelId="{C73F843D-B235-416F-9573-34B4B5529613}" type="presParOf" srcId="{78190617-8691-4C4E-8B5E-2832B5BD8F55}" destId="{B8D25EAE-6C82-4F40-868A-89BD15BE3FF4}" srcOrd="1" destOrd="0" presId="urn:microsoft.com/office/officeart/2018/2/layout/IconVerticalSolidList"/>
    <dgm:cxn modelId="{25744FD5-6EA5-4EF9-A622-B3DC17242898}" type="presParOf" srcId="{78190617-8691-4C4E-8B5E-2832B5BD8F55}" destId="{970D84F6-5406-463C-94D7-3FA651EE8CCE}" srcOrd="2" destOrd="0" presId="urn:microsoft.com/office/officeart/2018/2/layout/IconVerticalSolidList"/>
    <dgm:cxn modelId="{F04BC657-3D22-4090-90E9-54054AC6D787}" type="presParOf" srcId="{970D84F6-5406-463C-94D7-3FA651EE8CCE}" destId="{BB5E7144-CB56-408E-9F41-E32E63B38A27}" srcOrd="0" destOrd="0" presId="urn:microsoft.com/office/officeart/2018/2/layout/IconVerticalSolidList"/>
    <dgm:cxn modelId="{465EF879-3B69-4C8C-9360-61B021B2EF32}" type="presParOf" srcId="{970D84F6-5406-463C-94D7-3FA651EE8CCE}" destId="{6A651CCC-4D8D-4A20-A07E-639F1F27C3DA}" srcOrd="1" destOrd="0" presId="urn:microsoft.com/office/officeart/2018/2/layout/IconVerticalSolidList"/>
    <dgm:cxn modelId="{F5DCF356-3A83-42BF-A7AF-492F0380B683}" type="presParOf" srcId="{970D84F6-5406-463C-94D7-3FA651EE8CCE}" destId="{CEC145A7-DCA4-4925-8328-FB0F8325DE8E}" srcOrd="2" destOrd="0" presId="urn:microsoft.com/office/officeart/2018/2/layout/IconVerticalSolidList"/>
    <dgm:cxn modelId="{F34B1AD4-3FF3-45AD-B1C5-F45887A8E26C}" type="presParOf" srcId="{970D84F6-5406-463C-94D7-3FA651EE8CCE}" destId="{C1749B6F-11F7-47B9-853D-4004272491A2}" srcOrd="3" destOrd="0" presId="urn:microsoft.com/office/officeart/2018/2/layout/IconVerticalSolidList"/>
    <dgm:cxn modelId="{B485B062-4C58-445B-85F6-7BF2DA02B684}" type="presParOf" srcId="{78190617-8691-4C4E-8B5E-2832B5BD8F55}" destId="{F235D6BD-5EA6-4F64-ACEB-AFF14548AEFB}" srcOrd="3" destOrd="0" presId="urn:microsoft.com/office/officeart/2018/2/layout/IconVerticalSolidList"/>
    <dgm:cxn modelId="{E3E1A788-4D75-49A5-992E-A9FBAA87DBB4}" type="presParOf" srcId="{78190617-8691-4C4E-8B5E-2832B5BD8F55}" destId="{3FDDDB19-752E-4002-A6BA-DFFB13FF3554}" srcOrd="4" destOrd="0" presId="urn:microsoft.com/office/officeart/2018/2/layout/IconVerticalSolidList"/>
    <dgm:cxn modelId="{97AE6FEC-3AA2-4DC0-B8B4-FFDC70A88EE9}" type="presParOf" srcId="{3FDDDB19-752E-4002-A6BA-DFFB13FF3554}" destId="{BECF3762-9171-45CB-8B85-609311CBFC96}" srcOrd="0" destOrd="0" presId="urn:microsoft.com/office/officeart/2018/2/layout/IconVerticalSolidList"/>
    <dgm:cxn modelId="{A23D3867-C905-4734-8AA7-57F686095018}" type="presParOf" srcId="{3FDDDB19-752E-4002-A6BA-DFFB13FF3554}" destId="{8507BB46-AAA6-4533-A37C-BB7F80D44127}" srcOrd="1" destOrd="0" presId="urn:microsoft.com/office/officeart/2018/2/layout/IconVerticalSolidList"/>
    <dgm:cxn modelId="{8C3D8745-4056-471A-9768-4F42298ECAA1}" type="presParOf" srcId="{3FDDDB19-752E-4002-A6BA-DFFB13FF3554}" destId="{4F4F85D9-7E10-47F6-AA62-B74943DE7965}" srcOrd="2" destOrd="0" presId="urn:microsoft.com/office/officeart/2018/2/layout/IconVerticalSolidList"/>
    <dgm:cxn modelId="{2E74FC3C-C9DB-44CA-83E1-226AFB087CF1}" type="presParOf" srcId="{3FDDDB19-752E-4002-A6BA-DFFB13FF3554}" destId="{1C0D242C-87FB-474A-B1AB-B5EAEE1963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FB91F8-4036-4601-8C83-AB59D25E6B7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B18E2CA-ECD4-4F8F-BFE5-5446A5DC9506}">
      <dgm:prSet/>
      <dgm:spPr/>
      <dgm:t>
        <a:bodyPr/>
        <a:lstStyle/>
        <a:p>
          <a:r>
            <a:rPr lang="en-GB"/>
            <a:t>To what extent are women equal citizens in Spanish society? Law and reality </a:t>
          </a:r>
          <a:endParaRPr lang="en-US"/>
        </a:p>
      </dgm:t>
    </dgm:pt>
    <dgm:pt modelId="{989988F8-8A31-405D-B1EB-1974AB74D3AA}" type="parTrans" cxnId="{6C27079F-0845-4EA2-B105-E3F153592817}">
      <dgm:prSet/>
      <dgm:spPr/>
      <dgm:t>
        <a:bodyPr/>
        <a:lstStyle/>
        <a:p>
          <a:endParaRPr lang="en-US"/>
        </a:p>
      </dgm:t>
    </dgm:pt>
    <dgm:pt modelId="{8548817C-4B38-4B75-934C-D2B0E190580D}" type="sibTrans" cxnId="{6C27079F-0845-4EA2-B105-E3F153592817}">
      <dgm:prSet/>
      <dgm:spPr/>
      <dgm:t>
        <a:bodyPr/>
        <a:lstStyle/>
        <a:p>
          <a:endParaRPr lang="en-US"/>
        </a:p>
      </dgm:t>
    </dgm:pt>
    <dgm:pt modelId="{BEC0099B-4625-4C7C-8A6F-12DE39AB3D71}">
      <dgm:prSet/>
      <dgm:spPr/>
      <dgm:t>
        <a:bodyPr/>
        <a:lstStyle/>
        <a:p>
          <a:r>
            <a:rPr lang="en-GB"/>
            <a:t>The Spanish Civil War: what were its causes and consequences? </a:t>
          </a:r>
          <a:endParaRPr lang="en-US"/>
        </a:p>
      </dgm:t>
    </dgm:pt>
    <dgm:pt modelId="{3B45C57D-1497-46A7-8952-1B610FC3735A}" type="parTrans" cxnId="{16648E02-E16C-4622-8050-95E4E2794245}">
      <dgm:prSet/>
      <dgm:spPr/>
      <dgm:t>
        <a:bodyPr/>
        <a:lstStyle/>
        <a:p>
          <a:endParaRPr lang="en-US"/>
        </a:p>
      </dgm:t>
    </dgm:pt>
    <dgm:pt modelId="{17734804-37B7-4532-9084-DFEC7CFA96FD}" type="sibTrans" cxnId="{16648E02-E16C-4622-8050-95E4E2794245}">
      <dgm:prSet/>
      <dgm:spPr/>
      <dgm:t>
        <a:bodyPr/>
        <a:lstStyle/>
        <a:p>
          <a:endParaRPr lang="en-US"/>
        </a:p>
      </dgm:t>
    </dgm:pt>
    <dgm:pt modelId="{B612187B-1E52-4A79-B10A-AC664D0CA24C}">
      <dgm:prSet/>
      <dgm:spPr/>
      <dgm:t>
        <a:bodyPr/>
        <a:lstStyle/>
        <a:p>
          <a:r>
            <a:rPr lang="en-GB"/>
            <a:t>How has membership of the EU affected the development of Spain? </a:t>
          </a:r>
          <a:endParaRPr lang="en-US"/>
        </a:p>
      </dgm:t>
    </dgm:pt>
    <dgm:pt modelId="{B868A766-2400-4502-9628-2CF8F4358E98}" type="parTrans" cxnId="{10C9F6D0-B915-4FC1-AD0C-75E5E412D272}">
      <dgm:prSet/>
      <dgm:spPr/>
      <dgm:t>
        <a:bodyPr/>
        <a:lstStyle/>
        <a:p>
          <a:endParaRPr lang="en-US"/>
        </a:p>
      </dgm:t>
    </dgm:pt>
    <dgm:pt modelId="{C7B05002-471F-437D-B29E-96AD331AF0BC}" type="sibTrans" cxnId="{10C9F6D0-B915-4FC1-AD0C-75E5E412D272}">
      <dgm:prSet/>
      <dgm:spPr/>
      <dgm:t>
        <a:bodyPr/>
        <a:lstStyle/>
        <a:p>
          <a:endParaRPr lang="en-US"/>
        </a:p>
      </dgm:t>
    </dgm:pt>
    <dgm:pt modelId="{3F38FB3C-2280-449B-9070-6C2C48ECAA8B}">
      <dgm:prSet/>
      <dgm:spPr/>
      <dgm:t>
        <a:bodyPr/>
        <a:lstStyle/>
        <a:p>
          <a:r>
            <a:rPr lang="en-GB"/>
            <a:t>What demographic challenges are faced by Mexico City and how is the city responding? </a:t>
          </a:r>
          <a:endParaRPr lang="en-US"/>
        </a:p>
      </dgm:t>
    </dgm:pt>
    <dgm:pt modelId="{E8EBB65B-7ADA-46B9-AB8B-BD657C425B3C}" type="parTrans" cxnId="{DFBF1FBD-3C32-436A-BE4A-1625FADD53F4}">
      <dgm:prSet/>
      <dgm:spPr/>
      <dgm:t>
        <a:bodyPr/>
        <a:lstStyle/>
        <a:p>
          <a:endParaRPr lang="en-US"/>
        </a:p>
      </dgm:t>
    </dgm:pt>
    <dgm:pt modelId="{8CD50DB8-A0D0-4947-956D-A9A2A684470D}" type="sibTrans" cxnId="{DFBF1FBD-3C32-436A-BE4A-1625FADD53F4}">
      <dgm:prSet/>
      <dgm:spPr/>
      <dgm:t>
        <a:bodyPr/>
        <a:lstStyle/>
        <a:p>
          <a:endParaRPr lang="en-US"/>
        </a:p>
      </dgm:t>
    </dgm:pt>
    <dgm:pt modelId="{BE7FB7B3-059B-4827-A918-EBD2F046E6A1}">
      <dgm:prSet/>
      <dgm:spPr/>
      <dgm:t>
        <a:bodyPr/>
        <a:lstStyle/>
        <a:p>
          <a:r>
            <a:rPr lang="en-GB"/>
            <a:t>An analysis of wind energy policy in Spain </a:t>
          </a:r>
          <a:endParaRPr lang="en-US"/>
        </a:p>
      </dgm:t>
    </dgm:pt>
    <dgm:pt modelId="{E47CCB15-CFDB-4BE6-8B98-717FFB1A0EBC}" type="parTrans" cxnId="{D961B55F-FDBC-46C7-B010-5D56CD3C05B3}">
      <dgm:prSet/>
      <dgm:spPr/>
      <dgm:t>
        <a:bodyPr/>
        <a:lstStyle/>
        <a:p>
          <a:endParaRPr lang="en-US"/>
        </a:p>
      </dgm:t>
    </dgm:pt>
    <dgm:pt modelId="{A2BCE06B-DFFF-4282-8DEB-DA3EFCD55177}" type="sibTrans" cxnId="{D961B55F-FDBC-46C7-B010-5D56CD3C05B3}">
      <dgm:prSet/>
      <dgm:spPr/>
      <dgm:t>
        <a:bodyPr/>
        <a:lstStyle/>
        <a:p>
          <a:endParaRPr lang="en-US"/>
        </a:p>
      </dgm:t>
    </dgm:pt>
    <dgm:pt modelId="{C937BC52-0736-4261-B5DA-423D22B9BDD5}">
      <dgm:prSet/>
      <dgm:spPr/>
      <dgm:t>
        <a:bodyPr/>
        <a:lstStyle/>
        <a:p>
          <a:r>
            <a:rPr lang="en-GB"/>
            <a:t>Bull-fighting in Spain: its origins, historical development and current debates </a:t>
          </a:r>
          <a:endParaRPr lang="en-US"/>
        </a:p>
      </dgm:t>
    </dgm:pt>
    <dgm:pt modelId="{05BA3D94-F815-46CB-8011-71769218CAF2}" type="parTrans" cxnId="{5B424832-F9BC-4778-8C32-E67793B55781}">
      <dgm:prSet/>
      <dgm:spPr/>
      <dgm:t>
        <a:bodyPr/>
        <a:lstStyle/>
        <a:p>
          <a:endParaRPr lang="en-US"/>
        </a:p>
      </dgm:t>
    </dgm:pt>
    <dgm:pt modelId="{1FB9FF1D-C6BF-4738-B641-6E1F60B1CFD0}" type="sibTrans" cxnId="{5B424832-F9BC-4778-8C32-E67793B55781}">
      <dgm:prSet/>
      <dgm:spPr/>
      <dgm:t>
        <a:bodyPr/>
        <a:lstStyle/>
        <a:p>
          <a:endParaRPr lang="en-US"/>
        </a:p>
      </dgm:t>
    </dgm:pt>
    <dgm:pt modelId="{C2C8C8B8-822B-43D2-9CAF-7F021639BA4D}" type="pres">
      <dgm:prSet presAssocID="{33FB91F8-4036-4601-8C83-AB59D25E6B7A}" presName="vert0" presStyleCnt="0">
        <dgm:presLayoutVars>
          <dgm:dir/>
          <dgm:animOne val="branch"/>
          <dgm:animLvl val="lvl"/>
        </dgm:presLayoutVars>
      </dgm:prSet>
      <dgm:spPr/>
    </dgm:pt>
    <dgm:pt modelId="{535F483D-75C1-4860-BD85-26CA96BACBF7}" type="pres">
      <dgm:prSet presAssocID="{7B18E2CA-ECD4-4F8F-BFE5-5446A5DC9506}" presName="thickLine" presStyleLbl="alignNode1" presStyleIdx="0" presStyleCnt="6"/>
      <dgm:spPr/>
    </dgm:pt>
    <dgm:pt modelId="{1B44C9BB-465D-4732-B7FC-3A8D24561EB3}" type="pres">
      <dgm:prSet presAssocID="{7B18E2CA-ECD4-4F8F-BFE5-5446A5DC9506}" presName="horz1" presStyleCnt="0"/>
      <dgm:spPr/>
    </dgm:pt>
    <dgm:pt modelId="{F6ADD4DE-BD60-4795-AC60-0EC5EAEA7AC1}" type="pres">
      <dgm:prSet presAssocID="{7B18E2CA-ECD4-4F8F-BFE5-5446A5DC9506}" presName="tx1" presStyleLbl="revTx" presStyleIdx="0" presStyleCnt="6"/>
      <dgm:spPr/>
    </dgm:pt>
    <dgm:pt modelId="{2DBD4B74-F2E9-4467-AA52-8C5E912BA6DE}" type="pres">
      <dgm:prSet presAssocID="{7B18E2CA-ECD4-4F8F-BFE5-5446A5DC9506}" presName="vert1" presStyleCnt="0"/>
      <dgm:spPr/>
    </dgm:pt>
    <dgm:pt modelId="{D25B8E66-0E96-4E15-B44D-22DCBFC21078}" type="pres">
      <dgm:prSet presAssocID="{BEC0099B-4625-4C7C-8A6F-12DE39AB3D71}" presName="thickLine" presStyleLbl="alignNode1" presStyleIdx="1" presStyleCnt="6"/>
      <dgm:spPr/>
    </dgm:pt>
    <dgm:pt modelId="{4244F7B1-5C7C-49DE-8614-6DBC56A08BC4}" type="pres">
      <dgm:prSet presAssocID="{BEC0099B-4625-4C7C-8A6F-12DE39AB3D71}" presName="horz1" presStyleCnt="0"/>
      <dgm:spPr/>
    </dgm:pt>
    <dgm:pt modelId="{14F01D18-4459-4DE0-9200-9EF51B4A6C81}" type="pres">
      <dgm:prSet presAssocID="{BEC0099B-4625-4C7C-8A6F-12DE39AB3D71}" presName="tx1" presStyleLbl="revTx" presStyleIdx="1" presStyleCnt="6"/>
      <dgm:spPr/>
    </dgm:pt>
    <dgm:pt modelId="{FB0188A8-DCCC-40E4-9C7B-32494A4E640E}" type="pres">
      <dgm:prSet presAssocID="{BEC0099B-4625-4C7C-8A6F-12DE39AB3D71}" presName="vert1" presStyleCnt="0"/>
      <dgm:spPr/>
    </dgm:pt>
    <dgm:pt modelId="{8F9D2199-58D9-43DC-93EC-3FBF71F2DEC9}" type="pres">
      <dgm:prSet presAssocID="{B612187B-1E52-4A79-B10A-AC664D0CA24C}" presName="thickLine" presStyleLbl="alignNode1" presStyleIdx="2" presStyleCnt="6"/>
      <dgm:spPr/>
    </dgm:pt>
    <dgm:pt modelId="{CB163D78-2B69-42F4-A7E5-768AB293CD26}" type="pres">
      <dgm:prSet presAssocID="{B612187B-1E52-4A79-B10A-AC664D0CA24C}" presName="horz1" presStyleCnt="0"/>
      <dgm:spPr/>
    </dgm:pt>
    <dgm:pt modelId="{04ED826C-038D-40C6-B5EB-3E7F6EB8D3F8}" type="pres">
      <dgm:prSet presAssocID="{B612187B-1E52-4A79-B10A-AC664D0CA24C}" presName="tx1" presStyleLbl="revTx" presStyleIdx="2" presStyleCnt="6"/>
      <dgm:spPr/>
    </dgm:pt>
    <dgm:pt modelId="{0A8C8AE5-55B9-4CB0-A1A5-411EFFDFA3F6}" type="pres">
      <dgm:prSet presAssocID="{B612187B-1E52-4A79-B10A-AC664D0CA24C}" presName="vert1" presStyleCnt="0"/>
      <dgm:spPr/>
    </dgm:pt>
    <dgm:pt modelId="{92B2272F-DAF4-4935-8736-8BB4224BE385}" type="pres">
      <dgm:prSet presAssocID="{3F38FB3C-2280-449B-9070-6C2C48ECAA8B}" presName="thickLine" presStyleLbl="alignNode1" presStyleIdx="3" presStyleCnt="6"/>
      <dgm:spPr/>
    </dgm:pt>
    <dgm:pt modelId="{5A23C999-0AB4-499A-85DA-0F99D7D97782}" type="pres">
      <dgm:prSet presAssocID="{3F38FB3C-2280-449B-9070-6C2C48ECAA8B}" presName="horz1" presStyleCnt="0"/>
      <dgm:spPr/>
    </dgm:pt>
    <dgm:pt modelId="{E9AEC1A5-0A45-4A2D-857B-8B11C150E894}" type="pres">
      <dgm:prSet presAssocID="{3F38FB3C-2280-449B-9070-6C2C48ECAA8B}" presName="tx1" presStyleLbl="revTx" presStyleIdx="3" presStyleCnt="6"/>
      <dgm:spPr/>
    </dgm:pt>
    <dgm:pt modelId="{6A872EC9-CF9F-4B46-A02F-4BDBB809464E}" type="pres">
      <dgm:prSet presAssocID="{3F38FB3C-2280-449B-9070-6C2C48ECAA8B}" presName="vert1" presStyleCnt="0"/>
      <dgm:spPr/>
    </dgm:pt>
    <dgm:pt modelId="{4833D9AF-2A03-48CB-B9C9-A7CE82034BE4}" type="pres">
      <dgm:prSet presAssocID="{BE7FB7B3-059B-4827-A918-EBD2F046E6A1}" presName="thickLine" presStyleLbl="alignNode1" presStyleIdx="4" presStyleCnt="6"/>
      <dgm:spPr/>
    </dgm:pt>
    <dgm:pt modelId="{3CFB000A-4824-43C6-B229-C18C05B491CF}" type="pres">
      <dgm:prSet presAssocID="{BE7FB7B3-059B-4827-A918-EBD2F046E6A1}" presName="horz1" presStyleCnt="0"/>
      <dgm:spPr/>
    </dgm:pt>
    <dgm:pt modelId="{2B5BAF8C-D6BF-412D-BC0C-D7A8AF06AE73}" type="pres">
      <dgm:prSet presAssocID="{BE7FB7B3-059B-4827-A918-EBD2F046E6A1}" presName="tx1" presStyleLbl="revTx" presStyleIdx="4" presStyleCnt="6"/>
      <dgm:spPr/>
    </dgm:pt>
    <dgm:pt modelId="{B5BA0798-04ED-4FBB-808C-105541C2E4EB}" type="pres">
      <dgm:prSet presAssocID="{BE7FB7B3-059B-4827-A918-EBD2F046E6A1}" presName="vert1" presStyleCnt="0"/>
      <dgm:spPr/>
    </dgm:pt>
    <dgm:pt modelId="{43E1547D-736A-415E-A0F9-E75817E55D66}" type="pres">
      <dgm:prSet presAssocID="{C937BC52-0736-4261-B5DA-423D22B9BDD5}" presName="thickLine" presStyleLbl="alignNode1" presStyleIdx="5" presStyleCnt="6"/>
      <dgm:spPr/>
    </dgm:pt>
    <dgm:pt modelId="{86C6AE0A-1093-45B8-943B-F42377860F82}" type="pres">
      <dgm:prSet presAssocID="{C937BC52-0736-4261-B5DA-423D22B9BDD5}" presName="horz1" presStyleCnt="0"/>
      <dgm:spPr/>
    </dgm:pt>
    <dgm:pt modelId="{EB9358FB-18D5-4BA3-BB18-12C24787C97A}" type="pres">
      <dgm:prSet presAssocID="{C937BC52-0736-4261-B5DA-423D22B9BDD5}" presName="tx1" presStyleLbl="revTx" presStyleIdx="5" presStyleCnt="6"/>
      <dgm:spPr/>
    </dgm:pt>
    <dgm:pt modelId="{842332D4-57BB-4C91-B889-F77C913B90E0}" type="pres">
      <dgm:prSet presAssocID="{C937BC52-0736-4261-B5DA-423D22B9BDD5}" presName="vert1" presStyleCnt="0"/>
      <dgm:spPr/>
    </dgm:pt>
  </dgm:ptLst>
  <dgm:cxnLst>
    <dgm:cxn modelId="{16648E02-E16C-4622-8050-95E4E2794245}" srcId="{33FB91F8-4036-4601-8C83-AB59D25E6B7A}" destId="{BEC0099B-4625-4C7C-8A6F-12DE39AB3D71}" srcOrd="1" destOrd="0" parTransId="{3B45C57D-1497-46A7-8952-1B610FC3735A}" sibTransId="{17734804-37B7-4532-9084-DFEC7CFA96FD}"/>
    <dgm:cxn modelId="{81DC540B-24CF-4C4E-888B-64DA52B6EF77}" type="presOf" srcId="{C937BC52-0736-4261-B5DA-423D22B9BDD5}" destId="{EB9358FB-18D5-4BA3-BB18-12C24787C97A}" srcOrd="0" destOrd="0" presId="urn:microsoft.com/office/officeart/2008/layout/LinedList"/>
    <dgm:cxn modelId="{5B424832-F9BC-4778-8C32-E67793B55781}" srcId="{33FB91F8-4036-4601-8C83-AB59D25E6B7A}" destId="{C937BC52-0736-4261-B5DA-423D22B9BDD5}" srcOrd="5" destOrd="0" parTransId="{05BA3D94-F815-46CB-8011-71769218CAF2}" sibTransId="{1FB9FF1D-C6BF-4738-B641-6E1F60B1CFD0}"/>
    <dgm:cxn modelId="{40CC605B-B9D8-4B64-AA35-00DB4F93E24C}" type="presOf" srcId="{BEC0099B-4625-4C7C-8A6F-12DE39AB3D71}" destId="{14F01D18-4459-4DE0-9200-9EF51B4A6C81}" srcOrd="0" destOrd="0" presId="urn:microsoft.com/office/officeart/2008/layout/LinedList"/>
    <dgm:cxn modelId="{D961B55F-FDBC-46C7-B010-5D56CD3C05B3}" srcId="{33FB91F8-4036-4601-8C83-AB59D25E6B7A}" destId="{BE7FB7B3-059B-4827-A918-EBD2F046E6A1}" srcOrd="4" destOrd="0" parTransId="{E47CCB15-CFDB-4BE6-8B98-717FFB1A0EBC}" sibTransId="{A2BCE06B-DFFF-4282-8DEB-DA3EFCD55177}"/>
    <dgm:cxn modelId="{C1E3CA6D-CAB3-42F3-90BD-7A62A370325D}" type="presOf" srcId="{B612187B-1E52-4A79-B10A-AC664D0CA24C}" destId="{04ED826C-038D-40C6-B5EB-3E7F6EB8D3F8}" srcOrd="0" destOrd="0" presId="urn:microsoft.com/office/officeart/2008/layout/LinedList"/>
    <dgm:cxn modelId="{6C27079F-0845-4EA2-B105-E3F153592817}" srcId="{33FB91F8-4036-4601-8C83-AB59D25E6B7A}" destId="{7B18E2CA-ECD4-4F8F-BFE5-5446A5DC9506}" srcOrd="0" destOrd="0" parTransId="{989988F8-8A31-405D-B1EB-1974AB74D3AA}" sibTransId="{8548817C-4B38-4B75-934C-D2B0E190580D}"/>
    <dgm:cxn modelId="{690622AE-1698-49D4-BFB7-BF4914704963}" type="presOf" srcId="{BE7FB7B3-059B-4827-A918-EBD2F046E6A1}" destId="{2B5BAF8C-D6BF-412D-BC0C-D7A8AF06AE73}" srcOrd="0" destOrd="0" presId="urn:microsoft.com/office/officeart/2008/layout/LinedList"/>
    <dgm:cxn modelId="{DFBF1FBD-3C32-436A-BE4A-1625FADD53F4}" srcId="{33FB91F8-4036-4601-8C83-AB59D25E6B7A}" destId="{3F38FB3C-2280-449B-9070-6C2C48ECAA8B}" srcOrd="3" destOrd="0" parTransId="{E8EBB65B-7ADA-46B9-AB8B-BD657C425B3C}" sibTransId="{8CD50DB8-A0D0-4947-956D-A9A2A684470D}"/>
    <dgm:cxn modelId="{F20876C9-DBF2-4331-9A07-5E453146CB84}" type="presOf" srcId="{33FB91F8-4036-4601-8C83-AB59D25E6B7A}" destId="{C2C8C8B8-822B-43D2-9CAF-7F021639BA4D}" srcOrd="0" destOrd="0" presId="urn:microsoft.com/office/officeart/2008/layout/LinedList"/>
    <dgm:cxn modelId="{10C9F6D0-B915-4FC1-AD0C-75E5E412D272}" srcId="{33FB91F8-4036-4601-8C83-AB59D25E6B7A}" destId="{B612187B-1E52-4A79-B10A-AC664D0CA24C}" srcOrd="2" destOrd="0" parTransId="{B868A766-2400-4502-9628-2CF8F4358E98}" sibTransId="{C7B05002-471F-437D-B29E-96AD331AF0BC}"/>
    <dgm:cxn modelId="{891EA5D6-8ADC-4968-B0F7-4084CAB1817B}" type="presOf" srcId="{7B18E2CA-ECD4-4F8F-BFE5-5446A5DC9506}" destId="{F6ADD4DE-BD60-4795-AC60-0EC5EAEA7AC1}" srcOrd="0" destOrd="0" presId="urn:microsoft.com/office/officeart/2008/layout/LinedList"/>
    <dgm:cxn modelId="{AAB55CEA-985D-4BB2-A973-136D4D601004}" type="presOf" srcId="{3F38FB3C-2280-449B-9070-6C2C48ECAA8B}" destId="{E9AEC1A5-0A45-4A2D-857B-8B11C150E894}" srcOrd="0" destOrd="0" presId="urn:microsoft.com/office/officeart/2008/layout/LinedList"/>
    <dgm:cxn modelId="{584C88EB-DD27-4CF0-823B-1FDC6148B315}" type="presParOf" srcId="{C2C8C8B8-822B-43D2-9CAF-7F021639BA4D}" destId="{535F483D-75C1-4860-BD85-26CA96BACBF7}" srcOrd="0" destOrd="0" presId="urn:microsoft.com/office/officeart/2008/layout/LinedList"/>
    <dgm:cxn modelId="{664AA46F-7E56-412F-8906-C90C4C7EAA46}" type="presParOf" srcId="{C2C8C8B8-822B-43D2-9CAF-7F021639BA4D}" destId="{1B44C9BB-465D-4732-B7FC-3A8D24561EB3}" srcOrd="1" destOrd="0" presId="urn:microsoft.com/office/officeart/2008/layout/LinedList"/>
    <dgm:cxn modelId="{DBCEF881-B957-4069-A958-C643705704C3}" type="presParOf" srcId="{1B44C9BB-465D-4732-B7FC-3A8D24561EB3}" destId="{F6ADD4DE-BD60-4795-AC60-0EC5EAEA7AC1}" srcOrd="0" destOrd="0" presId="urn:microsoft.com/office/officeart/2008/layout/LinedList"/>
    <dgm:cxn modelId="{7545A924-7D5A-4DA9-B551-463440C2C041}" type="presParOf" srcId="{1B44C9BB-465D-4732-B7FC-3A8D24561EB3}" destId="{2DBD4B74-F2E9-4467-AA52-8C5E912BA6DE}" srcOrd="1" destOrd="0" presId="urn:microsoft.com/office/officeart/2008/layout/LinedList"/>
    <dgm:cxn modelId="{43711B7A-181B-45C2-A0ED-5260B434262E}" type="presParOf" srcId="{C2C8C8B8-822B-43D2-9CAF-7F021639BA4D}" destId="{D25B8E66-0E96-4E15-B44D-22DCBFC21078}" srcOrd="2" destOrd="0" presId="urn:microsoft.com/office/officeart/2008/layout/LinedList"/>
    <dgm:cxn modelId="{C7D6AF85-6090-45D6-A519-E2BD57CD2817}" type="presParOf" srcId="{C2C8C8B8-822B-43D2-9CAF-7F021639BA4D}" destId="{4244F7B1-5C7C-49DE-8614-6DBC56A08BC4}" srcOrd="3" destOrd="0" presId="urn:microsoft.com/office/officeart/2008/layout/LinedList"/>
    <dgm:cxn modelId="{FF6E9055-04B4-4945-9615-DED1DA09C5CA}" type="presParOf" srcId="{4244F7B1-5C7C-49DE-8614-6DBC56A08BC4}" destId="{14F01D18-4459-4DE0-9200-9EF51B4A6C81}" srcOrd="0" destOrd="0" presId="urn:microsoft.com/office/officeart/2008/layout/LinedList"/>
    <dgm:cxn modelId="{F3BA86AB-F150-4E82-8628-2A8E7BA3987F}" type="presParOf" srcId="{4244F7B1-5C7C-49DE-8614-6DBC56A08BC4}" destId="{FB0188A8-DCCC-40E4-9C7B-32494A4E640E}" srcOrd="1" destOrd="0" presId="urn:microsoft.com/office/officeart/2008/layout/LinedList"/>
    <dgm:cxn modelId="{46537AF3-FCEB-447F-A445-99C76E17956A}" type="presParOf" srcId="{C2C8C8B8-822B-43D2-9CAF-7F021639BA4D}" destId="{8F9D2199-58D9-43DC-93EC-3FBF71F2DEC9}" srcOrd="4" destOrd="0" presId="urn:microsoft.com/office/officeart/2008/layout/LinedList"/>
    <dgm:cxn modelId="{21DC8D26-0358-43AF-9693-7AB31E8D5A47}" type="presParOf" srcId="{C2C8C8B8-822B-43D2-9CAF-7F021639BA4D}" destId="{CB163D78-2B69-42F4-A7E5-768AB293CD26}" srcOrd="5" destOrd="0" presId="urn:microsoft.com/office/officeart/2008/layout/LinedList"/>
    <dgm:cxn modelId="{FB20D6E0-8BA8-44D4-A9C0-C2C5B1F0D8E4}" type="presParOf" srcId="{CB163D78-2B69-42F4-A7E5-768AB293CD26}" destId="{04ED826C-038D-40C6-B5EB-3E7F6EB8D3F8}" srcOrd="0" destOrd="0" presId="urn:microsoft.com/office/officeart/2008/layout/LinedList"/>
    <dgm:cxn modelId="{DDBFC186-0713-40B6-94DF-EE9D87C2863B}" type="presParOf" srcId="{CB163D78-2B69-42F4-A7E5-768AB293CD26}" destId="{0A8C8AE5-55B9-4CB0-A1A5-411EFFDFA3F6}" srcOrd="1" destOrd="0" presId="urn:microsoft.com/office/officeart/2008/layout/LinedList"/>
    <dgm:cxn modelId="{CBDBF8D2-2997-4E9C-A1D0-CE5EEFC9A082}" type="presParOf" srcId="{C2C8C8B8-822B-43D2-9CAF-7F021639BA4D}" destId="{92B2272F-DAF4-4935-8736-8BB4224BE385}" srcOrd="6" destOrd="0" presId="urn:microsoft.com/office/officeart/2008/layout/LinedList"/>
    <dgm:cxn modelId="{069BE67F-2745-4DEF-8822-1A8B7F990ABC}" type="presParOf" srcId="{C2C8C8B8-822B-43D2-9CAF-7F021639BA4D}" destId="{5A23C999-0AB4-499A-85DA-0F99D7D97782}" srcOrd="7" destOrd="0" presId="urn:microsoft.com/office/officeart/2008/layout/LinedList"/>
    <dgm:cxn modelId="{9286833A-C143-48D2-819A-507CCFA9E6CA}" type="presParOf" srcId="{5A23C999-0AB4-499A-85DA-0F99D7D97782}" destId="{E9AEC1A5-0A45-4A2D-857B-8B11C150E894}" srcOrd="0" destOrd="0" presId="urn:microsoft.com/office/officeart/2008/layout/LinedList"/>
    <dgm:cxn modelId="{51696D53-6383-435D-9D75-4CF142F98FCF}" type="presParOf" srcId="{5A23C999-0AB4-499A-85DA-0F99D7D97782}" destId="{6A872EC9-CF9F-4B46-A02F-4BDBB809464E}" srcOrd="1" destOrd="0" presId="urn:microsoft.com/office/officeart/2008/layout/LinedList"/>
    <dgm:cxn modelId="{E3D368A2-4366-4DEC-9D17-88BE7B8E5324}" type="presParOf" srcId="{C2C8C8B8-822B-43D2-9CAF-7F021639BA4D}" destId="{4833D9AF-2A03-48CB-B9C9-A7CE82034BE4}" srcOrd="8" destOrd="0" presId="urn:microsoft.com/office/officeart/2008/layout/LinedList"/>
    <dgm:cxn modelId="{83D42E29-0508-4FEE-9309-FB97EFA0F111}" type="presParOf" srcId="{C2C8C8B8-822B-43D2-9CAF-7F021639BA4D}" destId="{3CFB000A-4824-43C6-B229-C18C05B491CF}" srcOrd="9" destOrd="0" presId="urn:microsoft.com/office/officeart/2008/layout/LinedList"/>
    <dgm:cxn modelId="{B8396B1A-70AA-4D35-BE4E-062B625BD8CC}" type="presParOf" srcId="{3CFB000A-4824-43C6-B229-C18C05B491CF}" destId="{2B5BAF8C-D6BF-412D-BC0C-D7A8AF06AE73}" srcOrd="0" destOrd="0" presId="urn:microsoft.com/office/officeart/2008/layout/LinedList"/>
    <dgm:cxn modelId="{C1002E6F-507B-4722-9DFA-5B9A1BC27BC8}" type="presParOf" srcId="{3CFB000A-4824-43C6-B229-C18C05B491CF}" destId="{B5BA0798-04ED-4FBB-808C-105541C2E4EB}" srcOrd="1" destOrd="0" presId="urn:microsoft.com/office/officeart/2008/layout/LinedList"/>
    <dgm:cxn modelId="{0D6DC7DB-6684-446E-9169-34AA6F4E0D69}" type="presParOf" srcId="{C2C8C8B8-822B-43D2-9CAF-7F021639BA4D}" destId="{43E1547D-736A-415E-A0F9-E75817E55D66}" srcOrd="10" destOrd="0" presId="urn:microsoft.com/office/officeart/2008/layout/LinedList"/>
    <dgm:cxn modelId="{9FFB121A-A51A-4CF7-8B89-77E0E6C832E7}" type="presParOf" srcId="{C2C8C8B8-822B-43D2-9CAF-7F021639BA4D}" destId="{86C6AE0A-1093-45B8-943B-F42377860F82}" srcOrd="11" destOrd="0" presId="urn:microsoft.com/office/officeart/2008/layout/LinedList"/>
    <dgm:cxn modelId="{F41AD322-3D99-468F-91FE-821783081F05}" type="presParOf" srcId="{86C6AE0A-1093-45B8-943B-F42377860F82}" destId="{EB9358FB-18D5-4BA3-BB18-12C24787C97A}" srcOrd="0" destOrd="0" presId="urn:microsoft.com/office/officeart/2008/layout/LinedList"/>
    <dgm:cxn modelId="{4810A02A-B1B1-4F2B-B60B-907A32253088}" type="presParOf" srcId="{86C6AE0A-1093-45B8-943B-F42377860F82}" destId="{842332D4-57BB-4C91-B889-F77C913B90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77410-C445-4BE9-A0A9-711ECC3DC258}">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5F355-B021-4743-A933-DC6132721BB4}">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a subject or a key question which </a:t>
          </a:r>
          <a:r>
            <a:rPr lang="en-GB" sz="2000" b="1" u="sng" kern="1200"/>
            <a:t>interests </a:t>
          </a:r>
          <a:r>
            <a:rPr lang="en-GB" sz="2000" b="1" kern="1200"/>
            <a:t>you (something to add to your UCAS application?)</a:t>
          </a:r>
          <a:endParaRPr lang="en-US" sz="2000" kern="1200"/>
        </a:p>
      </dsp:txBody>
      <dsp:txXfrm>
        <a:off x="378614" y="886531"/>
        <a:ext cx="2810360" cy="1744948"/>
      </dsp:txXfrm>
    </dsp:sp>
    <dsp:sp modelId="{E32F0573-7043-4CBE-86CE-F9E4274B8FA5}">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8B2EB4-CE69-4BF8-8DEB-9E4FD201FFFB}">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and which relates to </a:t>
          </a:r>
          <a:r>
            <a:rPr lang="en-GB" sz="2000" b="1" u="sng" kern="1200"/>
            <a:t>a country or countries where Spanish is spoken. </a:t>
          </a:r>
          <a:endParaRPr lang="en-US" sz="2000" kern="1200"/>
        </a:p>
      </dsp:txBody>
      <dsp:txXfrm>
        <a:off x="3946203" y="886531"/>
        <a:ext cx="2810360" cy="1744948"/>
      </dsp:txXfrm>
    </dsp:sp>
    <dsp:sp modelId="{A866F8DD-7B70-4004-AEE5-FC82AC1FB3EF}">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E5135-3F0A-46D8-9391-2FDD60CAB2F7}">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relevant information in Spanish from a </a:t>
          </a:r>
          <a:r>
            <a:rPr lang="en-GB" sz="2000" b="1" u="sng" kern="1200"/>
            <a:t>range of sources</a:t>
          </a:r>
          <a:r>
            <a:rPr lang="en-GB" sz="2000" b="1" kern="1200"/>
            <a:t>, including the internet. </a:t>
          </a:r>
          <a:endParaRPr lang="en-US" sz="2000" kern="1200"/>
        </a:p>
      </dsp:txBody>
      <dsp:txXfrm>
        <a:off x="7513791" y="886531"/>
        <a:ext cx="2810360" cy="1744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C7D3E-272F-4037-BA58-3AE20388FB44}">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A6FEE-7B97-4080-B50B-6C1D81D7EF9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DC9667-BF11-4CAB-BF09-34E775FE2D33}">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90000"/>
            </a:lnSpc>
            <a:spcBef>
              <a:spcPct val="0"/>
            </a:spcBef>
            <a:spcAft>
              <a:spcPct val="35000"/>
            </a:spcAft>
            <a:buNone/>
          </a:pPr>
          <a:r>
            <a:rPr lang="en-GB" sz="2100" kern="1200"/>
            <a:t>You can choose a subject linked to one of the themes or sub-themes or to one of the works they have studied. (However, you must not base your research on the book or film studied in class, e.g. Casa de Bernarda Alba, Volver.)</a:t>
          </a:r>
          <a:endParaRPr lang="en-US" sz="2100" kern="1200"/>
        </a:p>
      </dsp:txBody>
      <dsp:txXfrm>
        <a:off x="1435590" y="531"/>
        <a:ext cx="9080009" cy="1242935"/>
      </dsp:txXfrm>
    </dsp:sp>
    <dsp:sp modelId="{BB5E7144-CB56-408E-9F41-E32E63B38A27}">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651CCC-4D8D-4A20-A07E-639F1F27C3DA}">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749B6F-11F7-47B9-853D-4004272491A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90000"/>
            </a:lnSpc>
            <a:spcBef>
              <a:spcPct val="0"/>
            </a:spcBef>
            <a:spcAft>
              <a:spcPct val="35000"/>
            </a:spcAft>
            <a:buNone/>
          </a:pPr>
          <a:r>
            <a:rPr lang="en-GB" sz="2100" kern="1200"/>
            <a:t>There is no preference for one area of study over another, but the subject matter should be </a:t>
          </a:r>
          <a:r>
            <a:rPr lang="en-GB" sz="2100" b="1" kern="1200"/>
            <a:t>challenging enough </a:t>
          </a:r>
          <a:r>
            <a:rPr lang="en-GB" sz="2100" kern="1200"/>
            <a:t>to allow for at least two sources to be studied and to allow a serious discussion to take place.</a:t>
          </a:r>
          <a:endParaRPr lang="en-US" sz="2100" kern="1200"/>
        </a:p>
      </dsp:txBody>
      <dsp:txXfrm>
        <a:off x="1435590" y="1554201"/>
        <a:ext cx="9080009" cy="1242935"/>
      </dsp:txXfrm>
    </dsp:sp>
    <dsp:sp modelId="{BECF3762-9171-45CB-8B85-609311CBFC96}">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07BB46-AAA6-4533-A37C-BB7F80D44127}">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0D242C-87FB-474A-B1AB-B5EAEE19635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90000"/>
            </a:lnSpc>
            <a:spcBef>
              <a:spcPct val="0"/>
            </a:spcBef>
            <a:spcAft>
              <a:spcPct val="35000"/>
            </a:spcAft>
            <a:buNone/>
          </a:pPr>
          <a:r>
            <a:rPr lang="en-GB" sz="2100" i="1" kern="1200"/>
            <a:t>‘topics should be suitable for an extended discussion involving the expression of views and complex arguments’. </a:t>
          </a:r>
          <a:endParaRPr lang="en-US" sz="2100" kern="1200"/>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F483D-75C1-4860-BD85-26CA96BACBF7}">
      <dsp:nvSpPr>
        <dsp:cNvPr id="0" name=""/>
        <dsp:cNvSpPr/>
      </dsp:nvSpPr>
      <dsp:spPr>
        <a:xfrm>
          <a:off x="0" y="2879"/>
          <a:ext cx="724204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DD4DE-BD60-4795-AC60-0EC5EAEA7AC1}">
      <dsp:nvSpPr>
        <dsp:cNvPr id="0" name=""/>
        <dsp:cNvSpPr/>
      </dsp:nvSpPr>
      <dsp:spPr>
        <a:xfrm>
          <a:off x="0" y="2879"/>
          <a:ext cx="7242048"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To what extent are women equal citizens in Spanish society? Law and reality </a:t>
          </a:r>
          <a:endParaRPr lang="en-US" sz="2700" kern="1200"/>
        </a:p>
      </dsp:txBody>
      <dsp:txXfrm>
        <a:off x="0" y="2879"/>
        <a:ext cx="7242048" cy="981830"/>
      </dsp:txXfrm>
    </dsp:sp>
    <dsp:sp modelId="{D25B8E66-0E96-4E15-B44D-22DCBFC21078}">
      <dsp:nvSpPr>
        <dsp:cNvPr id="0" name=""/>
        <dsp:cNvSpPr/>
      </dsp:nvSpPr>
      <dsp:spPr>
        <a:xfrm>
          <a:off x="0" y="984710"/>
          <a:ext cx="7242048"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F01D18-4459-4DE0-9200-9EF51B4A6C81}">
      <dsp:nvSpPr>
        <dsp:cNvPr id="0" name=""/>
        <dsp:cNvSpPr/>
      </dsp:nvSpPr>
      <dsp:spPr>
        <a:xfrm>
          <a:off x="0" y="984710"/>
          <a:ext cx="7242048"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The Spanish Civil War: what were its causes and consequences? </a:t>
          </a:r>
          <a:endParaRPr lang="en-US" sz="2700" kern="1200"/>
        </a:p>
      </dsp:txBody>
      <dsp:txXfrm>
        <a:off x="0" y="984710"/>
        <a:ext cx="7242048" cy="981830"/>
      </dsp:txXfrm>
    </dsp:sp>
    <dsp:sp modelId="{8F9D2199-58D9-43DC-93EC-3FBF71F2DEC9}">
      <dsp:nvSpPr>
        <dsp:cNvPr id="0" name=""/>
        <dsp:cNvSpPr/>
      </dsp:nvSpPr>
      <dsp:spPr>
        <a:xfrm>
          <a:off x="0" y="1966540"/>
          <a:ext cx="7242048"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D826C-038D-40C6-B5EB-3E7F6EB8D3F8}">
      <dsp:nvSpPr>
        <dsp:cNvPr id="0" name=""/>
        <dsp:cNvSpPr/>
      </dsp:nvSpPr>
      <dsp:spPr>
        <a:xfrm>
          <a:off x="0" y="1966540"/>
          <a:ext cx="7242048"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How has membership of the EU affected the development of Spain? </a:t>
          </a:r>
          <a:endParaRPr lang="en-US" sz="2700" kern="1200"/>
        </a:p>
      </dsp:txBody>
      <dsp:txXfrm>
        <a:off x="0" y="1966540"/>
        <a:ext cx="7242048" cy="981830"/>
      </dsp:txXfrm>
    </dsp:sp>
    <dsp:sp modelId="{92B2272F-DAF4-4935-8736-8BB4224BE385}">
      <dsp:nvSpPr>
        <dsp:cNvPr id="0" name=""/>
        <dsp:cNvSpPr/>
      </dsp:nvSpPr>
      <dsp:spPr>
        <a:xfrm>
          <a:off x="0" y="2948371"/>
          <a:ext cx="7242048"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EC1A5-0A45-4A2D-857B-8B11C150E894}">
      <dsp:nvSpPr>
        <dsp:cNvPr id="0" name=""/>
        <dsp:cNvSpPr/>
      </dsp:nvSpPr>
      <dsp:spPr>
        <a:xfrm>
          <a:off x="0" y="2948371"/>
          <a:ext cx="7242048"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What demographic challenges are faced by Mexico City and how is the city responding? </a:t>
          </a:r>
          <a:endParaRPr lang="en-US" sz="2700" kern="1200"/>
        </a:p>
      </dsp:txBody>
      <dsp:txXfrm>
        <a:off x="0" y="2948371"/>
        <a:ext cx="7242048" cy="981830"/>
      </dsp:txXfrm>
    </dsp:sp>
    <dsp:sp modelId="{4833D9AF-2A03-48CB-B9C9-A7CE82034BE4}">
      <dsp:nvSpPr>
        <dsp:cNvPr id="0" name=""/>
        <dsp:cNvSpPr/>
      </dsp:nvSpPr>
      <dsp:spPr>
        <a:xfrm>
          <a:off x="0" y="3930202"/>
          <a:ext cx="7242048"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5BAF8C-D6BF-412D-BC0C-D7A8AF06AE73}">
      <dsp:nvSpPr>
        <dsp:cNvPr id="0" name=""/>
        <dsp:cNvSpPr/>
      </dsp:nvSpPr>
      <dsp:spPr>
        <a:xfrm>
          <a:off x="0" y="3930202"/>
          <a:ext cx="7242048"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An analysis of wind energy policy in Spain </a:t>
          </a:r>
          <a:endParaRPr lang="en-US" sz="2700" kern="1200"/>
        </a:p>
      </dsp:txBody>
      <dsp:txXfrm>
        <a:off x="0" y="3930202"/>
        <a:ext cx="7242048" cy="981830"/>
      </dsp:txXfrm>
    </dsp:sp>
    <dsp:sp modelId="{43E1547D-736A-415E-A0F9-E75817E55D66}">
      <dsp:nvSpPr>
        <dsp:cNvPr id="0" name=""/>
        <dsp:cNvSpPr/>
      </dsp:nvSpPr>
      <dsp:spPr>
        <a:xfrm>
          <a:off x="0" y="4912032"/>
          <a:ext cx="724204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9358FB-18D5-4BA3-BB18-12C24787C97A}">
      <dsp:nvSpPr>
        <dsp:cNvPr id="0" name=""/>
        <dsp:cNvSpPr/>
      </dsp:nvSpPr>
      <dsp:spPr>
        <a:xfrm>
          <a:off x="0" y="4912032"/>
          <a:ext cx="7242048"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Bull-fighting in Spain: its origins, historical development and current debates </a:t>
          </a:r>
          <a:endParaRPr lang="en-US" sz="2700" kern="1200"/>
        </a:p>
      </dsp:txBody>
      <dsp:txXfrm>
        <a:off x="0" y="4912032"/>
        <a:ext cx="7242048" cy="9818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73A8B21-AF47-4AC0-A491-B5CA86CC4540}"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A82EF2-3E94-4CAC-BB70-E479DB053C1B}" type="slidenum">
              <a:rPr lang="en-GB" smtClean="0"/>
              <a:t>‹#›</a:t>
            </a:fld>
            <a:endParaRPr lang="en-GB"/>
          </a:p>
        </p:txBody>
      </p:sp>
    </p:spTree>
    <p:extLst>
      <p:ext uri="{BB962C8B-B14F-4D97-AF65-F5344CB8AC3E}">
        <p14:creationId xmlns:p14="http://schemas.microsoft.com/office/powerpoint/2010/main" val="317261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3A8B21-AF47-4AC0-A491-B5CA86CC4540}"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A82EF2-3E94-4CAC-BB70-E479DB053C1B}" type="slidenum">
              <a:rPr lang="en-GB" smtClean="0"/>
              <a:t>‹#›</a:t>
            </a:fld>
            <a:endParaRPr lang="en-GB"/>
          </a:p>
        </p:txBody>
      </p:sp>
    </p:spTree>
    <p:extLst>
      <p:ext uri="{BB962C8B-B14F-4D97-AF65-F5344CB8AC3E}">
        <p14:creationId xmlns:p14="http://schemas.microsoft.com/office/powerpoint/2010/main" val="285203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3A8B21-AF47-4AC0-A491-B5CA86CC4540}"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A82EF2-3E94-4CAC-BB70-E479DB053C1B}" type="slidenum">
              <a:rPr lang="en-GB" smtClean="0"/>
              <a:t>‹#›</a:t>
            </a:fld>
            <a:endParaRPr lang="en-GB"/>
          </a:p>
        </p:txBody>
      </p:sp>
    </p:spTree>
    <p:extLst>
      <p:ext uri="{BB962C8B-B14F-4D97-AF65-F5344CB8AC3E}">
        <p14:creationId xmlns:p14="http://schemas.microsoft.com/office/powerpoint/2010/main" val="24487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3A8B21-AF47-4AC0-A491-B5CA86CC4540}"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A82EF2-3E94-4CAC-BB70-E479DB053C1B}" type="slidenum">
              <a:rPr lang="en-GB" smtClean="0"/>
              <a:t>‹#›</a:t>
            </a:fld>
            <a:endParaRPr lang="en-GB"/>
          </a:p>
        </p:txBody>
      </p:sp>
    </p:spTree>
    <p:extLst>
      <p:ext uri="{BB962C8B-B14F-4D97-AF65-F5344CB8AC3E}">
        <p14:creationId xmlns:p14="http://schemas.microsoft.com/office/powerpoint/2010/main" val="419681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3A8B21-AF47-4AC0-A491-B5CA86CC4540}"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A82EF2-3E94-4CAC-BB70-E479DB053C1B}" type="slidenum">
              <a:rPr lang="en-GB" smtClean="0"/>
              <a:t>‹#›</a:t>
            </a:fld>
            <a:endParaRPr lang="en-GB"/>
          </a:p>
        </p:txBody>
      </p:sp>
    </p:spTree>
    <p:extLst>
      <p:ext uri="{BB962C8B-B14F-4D97-AF65-F5344CB8AC3E}">
        <p14:creationId xmlns:p14="http://schemas.microsoft.com/office/powerpoint/2010/main" val="1138853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73A8B21-AF47-4AC0-A491-B5CA86CC4540}" type="datetimeFigureOut">
              <a:rPr lang="en-GB" smtClean="0"/>
              <a:t>18/04/2020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A82EF2-3E94-4CAC-BB70-E479DB053C1B}" type="slidenum">
              <a:rPr lang="en-GB" smtClean="0"/>
              <a:t>‹#›</a:t>
            </a:fld>
            <a:endParaRPr lang="en-GB"/>
          </a:p>
        </p:txBody>
      </p:sp>
    </p:spTree>
    <p:extLst>
      <p:ext uri="{BB962C8B-B14F-4D97-AF65-F5344CB8AC3E}">
        <p14:creationId xmlns:p14="http://schemas.microsoft.com/office/powerpoint/2010/main" val="343085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73A8B21-AF47-4AC0-A491-B5CA86CC4540}" type="datetimeFigureOut">
              <a:rPr lang="en-GB" smtClean="0"/>
              <a:t>18/04/2020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A82EF2-3E94-4CAC-BB70-E479DB053C1B}" type="slidenum">
              <a:rPr lang="en-GB" smtClean="0"/>
              <a:t>‹#›</a:t>
            </a:fld>
            <a:endParaRPr lang="en-GB"/>
          </a:p>
        </p:txBody>
      </p:sp>
    </p:spTree>
    <p:extLst>
      <p:ext uri="{BB962C8B-B14F-4D97-AF65-F5344CB8AC3E}">
        <p14:creationId xmlns:p14="http://schemas.microsoft.com/office/powerpoint/2010/main" val="143805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3A8B21-AF47-4AC0-A491-B5CA86CC4540}" type="datetimeFigureOut">
              <a:rPr lang="en-GB" smtClean="0"/>
              <a:t>18/04/2020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A82EF2-3E94-4CAC-BB70-E479DB053C1B}" type="slidenum">
              <a:rPr lang="en-GB" smtClean="0"/>
              <a:t>‹#›</a:t>
            </a:fld>
            <a:endParaRPr lang="en-GB"/>
          </a:p>
        </p:txBody>
      </p:sp>
    </p:spTree>
    <p:extLst>
      <p:ext uri="{BB962C8B-B14F-4D97-AF65-F5344CB8AC3E}">
        <p14:creationId xmlns:p14="http://schemas.microsoft.com/office/powerpoint/2010/main" val="424966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A8B21-AF47-4AC0-A491-B5CA86CC4540}" type="datetimeFigureOut">
              <a:rPr lang="en-GB" smtClean="0"/>
              <a:t>18/04/2020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A82EF2-3E94-4CAC-BB70-E479DB053C1B}" type="slidenum">
              <a:rPr lang="en-GB" smtClean="0"/>
              <a:t>‹#›</a:t>
            </a:fld>
            <a:endParaRPr lang="en-GB"/>
          </a:p>
        </p:txBody>
      </p:sp>
    </p:spTree>
    <p:extLst>
      <p:ext uri="{BB962C8B-B14F-4D97-AF65-F5344CB8AC3E}">
        <p14:creationId xmlns:p14="http://schemas.microsoft.com/office/powerpoint/2010/main" val="3736809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3A8B21-AF47-4AC0-A491-B5CA86CC4540}" type="datetimeFigureOut">
              <a:rPr lang="en-GB" smtClean="0"/>
              <a:t>18/04/2020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A82EF2-3E94-4CAC-BB70-E479DB053C1B}" type="slidenum">
              <a:rPr lang="en-GB" smtClean="0"/>
              <a:t>‹#›</a:t>
            </a:fld>
            <a:endParaRPr lang="en-GB"/>
          </a:p>
        </p:txBody>
      </p:sp>
    </p:spTree>
    <p:extLst>
      <p:ext uri="{BB962C8B-B14F-4D97-AF65-F5344CB8AC3E}">
        <p14:creationId xmlns:p14="http://schemas.microsoft.com/office/powerpoint/2010/main" val="3162274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3A8B21-AF47-4AC0-A491-B5CA86CC4540}" type="datetimeFigureOut">
              <a:rPr lang="en-GB" smtClean="0"/>
              <a:t>18/04/2020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A82EF2-3E94-4CAC-BB70-E479DB053C1B}" type="slidenum">
              <a:rPr lang="en-GB" smtClean="0"/>
              <a:t>‹#›</a:t>
            </a:fld>
            <a:endParaRPr lang="en-GB"/>
          </a:p>
        </p:txBody>
      </p:sp>
    </p:spTree>
    <p:extLst>
      <p:ext uri="{BB962C8B-B14F-4D97-AF65-F5344CB8AC3E}">
        <p14:creationId xmlns:p14="http://schemas.microsoft.com/office/powerpoint/2010/main" val="126417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A8B21-AF47-4AC0-A491-B5CA86CC4540}" type="datetimeFigureOut">
              <a:rPr lang="en-GB" smtClean="0"/>
              <a:t>18/04/2020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82EF2-3E94-4CAC-BB70-E479DB053C1B}" type="slidenum">
              <a:rPr lang="en-GB" smtClean="0"/>
              <a:t>‹#›</a:t>
            </a:fld>
            <a:endParaRPr lang="en-GB"/>
          </a:p>
        </p:txBody>
      </p:sp>
    </p:spTree>
    <p:extLst>
      <p:ext uri="{BB962C8B-B14F-4D97-AF65-F5344CB8AC3E}">
        <p14:creationId xmlns:p14="http://schemas.microsoft.com/office/powerpoint/2010/main" val="1727110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13810" y="2960716"/>
            <a:ext cx="4036334" cy="2387600"/>
          </a:xfrm>
        </p:spPr>
        <p:txBody>
          <a:bodyPr vert="horz" lIns="91440" tIns="45720" rIns="91440" bIns="45720" rtlCol="0" anchor="t">
            <a:normAutofit/>
          </a:bodyPr>
          <a:lstStyle/>
          <a:p>
            <a:pPr algn="l"/>
            <a:br>
              <a:rPr lang="en-US" sz="3800" kern="1200">
                <a:latin typeface="+mj-lt"/>
                <a:ea typeface="+mj-ea"/>
                <a:cs typeface="+mj-cs"/>
              </a:rPr>
            </a:br>
            <a:r>
              <a:rPr lang="en-US" sz="3800" b="1" kern="1200">
                <a:latin typeface="+mj-lt"/>
                <a:ea typeface="+mj-ea"/>
                <a:cs typeface="+mj-cs"/>
              </a:rPr>
              <a:t>Individual research project  </a:t>
            </a:r>
            <a:br>
              <a:rPr lang="en-US" sz="3800" kern="1200">
                <a:latin typeface="+mj-lt"/>
                <a:ea typeface="+mj-ea"/>
                <a:cs typeface="+mj-cs"/>
              </a:rPr>
            </a:br>
            <a:endParaRPr lang="en-US" sz="3800" kern="1200">
              <a:latin typeface="+mj-lt"/>
              <a:ea typeface="+mj-ea"/>
              <a:cs typeface="+mj-cs"/>
            </a:endParaRPr>
          </a:p>
        </p:txBody>
      </p:sp>
      <p:sp>
        <p:nvSpPr>
          <p:cNvPr id="3" name="Subtitle 2"/>
          <p:cNvSpPr>
            <a:spLocks noGrp="1"/>
          </p:cNvSpPr>
          <p:nvPr>
            <p:ph type="subTitle" idx="1"/>
          </p:nvPr>
        </p:nvSpPr>
        <p:spPr>
          <a:xfrm>
            <a:off x="1113809" y="953037"/>
            <a:ext cx="4036333" cy="1709849"/>
          </a:xfrm>
        </p:spPr>
        <p:txBody>
          <a:bodyPr vert="horz" lIns="91440" tIns="45720" rIns="91440" bIns="45720" rtlCol="0" anchor="b">
            <a:normAutofit/>
          </a:bodyPr>
          <a:lstStyle/>
          <a:p>
            <a:pPr indent="-228600" algn="l">
              <a:buFont typeface="Arial" panose="020B0604020202020204" pitchFamily="34" charset="0"/>
              <a:buChar char="•"/>
            </a:pPr>
            <a:r>
              <a:rPr lang="en-US" sz="2000"/>
              <a:t> (IRP) </a:t>
            </a:r>
          </a:p>
          <a:p>
            <a:pPr indent="-228600" algn="l">
              <a:buFont typeface="Arial" panose="020B0604020202020204" pitchFamily="34" charset="0"/>
              <a:buChar char="•"/>
            </a:pPr>
            <a:r>
              <a:rPr lang="en-US" sz="2000"/>
              <a:t>SPANISH A LEVEL</a:t>
            </a:r>
          </a:p>
        </p:txBody>
      </p:sp>
      <p:grpSp>
        <p:nvGrpSpPr>
          <p:cNvPr id="33" name="Group 3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4" name="Rectangle 3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9CBD804-F065-4DA0-9331-7C312C42ADBD}"/>
              </a:ext>
            </a:extLst>
          </p:cNvPr>
          <p:cNvPicPr>
            <a:picLocks noChangeAspect="1"/>
          </p:cNvPicPr>
          <p:nvPr/>
        </p:nvPicPr>
        <p:blipFill>
          <a:blip r:embed="rId2"/>
          <a:stretch>
            <a:fillRect/>
          </a:stretch>
        </p:blipFill>
        <p:spPr>
          <a:xfrm>
            <a:off x="5922492" y="1676882"/>
            <a:ext cx="5536001" cy="3445483"/>
          </a:xfrm>
          <a:prstGeom prst="rect">
            <a:avLst/>
          </a:prstGeom>
        </p:spPr>
      </p:pic>
    </p:spTree>
    <p:extLst>
      <p:ext uri="{BB962C8B-B14F-4D97-AF65-F5344CB8AC3E}">
        <p14:creationId xmlns:p14="http://schemas.microsoft.com/office/powerpoint/2010/main" val="261224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igh-speed rail: Is Spain squandering money on public ...">
            <a:extLst>
              <a:ext uri="{FF2B5EF4-FFF2-40B4-BE49-F238E27FC236}">
                <a16:creationId xmlns:a16="http://schemas.microsoft.com/office/drawing/2014/main" id="{DFAF0F28-5B99-4983-B105-D9CD84836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1258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49985" y="640263"/>
            <a:ext cx="3759240" cy="1344975"/>
          </a:xfrm>
        </p:spPr>
        <p:txBody>
          <a:bodyPr vert="horz" lIns="91440" tIns="45720" rIns="91440" bIns="45720" rtlCol="0" anchor="ctr">
            <a:normAutofit/>
          </a:bodyPr>
          <a:lstStyle/>
          <a:p>
            <a:r>
              <a:rPr lang="en-US" sz="2200" b="1" i="1" dirty="0">
                <a:solidFill>
                  <a:schemeClr val="accent4">
                    <a:lumMod val="75000"/>
                  </a:schemeClr>
                </a:solidFill>
              </a:rPr>
              <a:t>How successful is the Spanish high speed train network? An economic and environmental analysis </a:t>
            </a:r>
          </a:p>
        </p:txBody>
      </p:sp>
      <p:sp>
        <p:nvSpPr>
          <p:cNvPr id="3" name="Content Placeholder 2"/>
          <p:cNvSpPr>
            <a:spLocks noGrp="1"/>
          </p:cNvSpPr>
          <p:nvPr>
            <p:ph type="body" sz="half" idx="2"/>
          </p:nvPr>
        </p:nvSpPr>
        <p:spPr>
          <a:xfrm>
            <a:off x="7749290" y="2121763"/>
            <a:ext cx="3764826" cy="3773010"/>
          </a:xfrm>
        </p:spPr>
        <p:txBody>
          <a:bodyPr vert="horz" lIns="91440" tIns="45720" rIns="91440" bIns="45720" rtlCol="0">
            <a:normAutofit lnSpcReduction="10000"/>
          </a:bodyPr>
          <a:lstStyle/>
          <a:p>
            <a:pPr indent="-228600">
              <a:buFont typeface="Arial" panose="020B0604020202020204" pitchFamily="34" charset="0"/>
              <a:buChar char="•"/>
            </a:pPr>
            <a:endParaRPr lang="en-US" sz="1500" dirty="0"/>
          </a:p>
          <a:p>
            <a:pPr marL="0" indent="-228600">
              <a:buFont typeface="Arial" panose="020B0604020202020204" pitchFamily="34" charset="0"/>
              <a:buChar char="•"/>
            </a:pPr>
            <a:r>
              <a:rPr lang="en-US" sz="2000" b="1" dirty="0">
                <a:solidFill>
                  <a:schemeClr val="accent6">
                    <a:lumMod val="75000"/>
                  </a:schemeClr>
                </a:solidFill>
              </a:rPr>
              <a:t>This might include :</a:t>
            </a:r>
          </a:p>
          <a:p>
            <a:pPr lvl="1" indent="-228600">
              <a:buFont typeface="Arial" panose="020B0604020202020204" pitchFamily="34" charset="0"/>
              <a:buChar char="•"/>
            </a:pPr>
            <a:r>
              <a:rPr lang="en-US" sz="1800" dirty="0"/>
              <a:t>a description of the network </a:t>
            </a:r>
          </a:p>
          <a:p>
            <a:pPr lvl="1" indent="-228600">
              <a:buFont typeface="Arial" panose="020B0604020202020204" pitchFamily="34" charset="0"/>
              <a:buChar char="•"/>
            </a:pPr>
            <a:r>
              <a:rPr lang="en-US" sz="1800" dirty="0"/>
              <a:t>the history of its construction,</a:t>
            </a:r>
          </a:p>
          <a:p>
            <a:pPr lvl="1" indent="-228600">
              <a:buFont typeface="Arial" panose="020B0604020202020204" pitchFamily="34" charset="0"/>
              <a:buChar char="•"/>
            </a:pPr>
            <a:r>
              <a:rPr lang="en-US" sz="1800" dirty="0"/>
              <a:t>the technology used, </a:t>
            </a:r>
          </a:p>
          <a:p>
            <a:pPr lvl="1" indent="-228600">
              <a:buFont typeface="Arial" panose="020B0604020202020204" pitchFamily="34" charset="0"/>
              <a:buChar char="•"/>
            </a:pPr>
            <a:r>
              <a:rPr lang="en-US" sz="1800" dirty="0"/>
              <a:t>facts and figures about speeds, </a:t>
            </a:r>
          </a:p>
          <a:p>
            <a:pPr lvl="1" indent="-228600">
              <a:buFont typeface="Arial" panose="020B0604020202020204" pitchFamily="34" charset="0"/>
              <a:buChar char="•"/>
            </a:pPr>
            <a:r>
              <a:rPr lang="en-US" sz="1800" dirty="0"/>
              <a:t>capacity and passenger numbers, </a:t>
            </a:r>
          </a:p>
          <a:p>
            <a:pPr lvl="1" indent="-228600">
              <a:buFont typeface="Arial" panose="020B0604020202020204" pitchFamily="34" charset="0"/>
              <a:buChar char="•"/>
            </a:pPr>
            <a:r>
              <a:rPr lang="en-US" sz="1800" dirty="0"/>
              <a:t>costs, </a:t>
            </a:r>
          </a:p>
          <a:p>
            <a:pPr lvl="1" indent="-228600">
              <a:buFont typeface="Arial" panose="020B0604020202020204" pitchFamily="34" charset="0"/>
              <a:buChar char="•"/>
            </a:pPr>
            <a:r>
              <a:rPr lang="en-US" sz="1800" dirty="0"/>
              <a:t>future development, </a:t>
            </a:r>
          </a:p>
          <a:p>
            <a:pPr lvl="1" indent="-228600">
              <a:buFont typeface="Arial" panose="020B0604020202020204" pitchFamily="34" charset="0"/>
              <a:buChar char="•"/>
            </a:pPr>
            <a:r>
              <a:rPr lang="en-US" sz="1800" dirty="0"/>
              <a:t>its function within a Europe-wide transport network, </a:t>
            </a:r>
          </a:p>
          <a:p>
            <a:pPr lvl="1" indent="-228600">
              <a:buFont typeface="Arial" panose="020B0604020202020204" pitchFamily="34" charset="0"/>
              <a:buChar char="•"/>
            </a:pPr>
            <a:r>
              <a:rPr lang="en-US" sz="1800" dirty="0"/>
              <a:t>economic and environmental benefits. </a:t>
            </a:r>
          </a:p>
        </p:txBody>
      </p:sp>
    </p:spTree>
    <p:extLst>
      <p:ext uri="{BB962C8B-B14F-4D97-AF65-F5344CB8AC3E}">
        <p14:creationId xmlns:p14="http://schemas.microsoft.com/office/powerpoint/2010/main" val="98578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8D25A8-33AA-4CE0-9EA1-63884D60CDAC}"/>
              </a:ext>
            </a:extLst>
          </p:cNvPr>
          <p:cNvSpPr>
            <a:spLocks noGrp="1"/>
          </p:cNvSpPr>
          <p:nvPr>
            <p:ph type="title"/>
          </p:nvPr>
        </p:nvSpPr>
        <p:spPr>
          <a:xfrm>
            <a:off x="594360" y="637125"/>
            <a:ext cx="3163824" cy="5256371"/>
          </a:xfrm>
        </p:spPr>
        <p:txBody>
          <a:bodyPr vert="horz" lIns="91440" tIns="45720" rIns="91440" bIns="45720" rtlCol="0" anchor="ctr">
            <a:normAutofit/>
          </a:bodyPr>
          <a:lstStyle/>
          <a:p>
            <a:r>
              <a:rPr lang="en-US" sz="4400" kern="1200" dirty="0">
                <a:solidFill>
                  <a:schemeClr val="accent2"/>
                </a:solidFill>
                <a:latin typeface="+mj-lt"/>
                <a:ea typeface="+mj-ea"/>
                <a:cs typeface="+mj-cs"/>
              </a:rPr>
              <a:t>Other examples</a:t>
            </a:r>
          </a:p>
        </p:txBody>
      </p:sp>
      <p:graphicFrame>
        <p:nvGraphicFramePr>
          <p:cNvPr id="5" name="Content Placeholder 2">
            <a:extLst>
              <a:ext uri="{FF2B5EF4-FFF2-40B4-BE49-F238E27FC236}">
                <a16:creationId xmlns:a16="http://schemas.microsoft.com/office/drawing/2014/main" id="{BE6A5BF3-AD64-412D-B4B8-1AFF67A8705D}"/>
              </a:ext>
            </a:extLst>
          </p:cNvPr>
          <p:cNvGraphicFramePr>
            <a:graphicFrameLocks noGrp="1"/>
          </p:cNvGraphicFramePr>
          <p:nvPr>
            <p:ph idx="4294967295"/>
            <p:extLst>
              <p:ext uri="{D42A27DB-BD31-4B8C-83A1-F6EECF244321}">
                <p14:modId xmlns:p14="http://schemas.microsoft.com/office/powerpoint/2010/main" val="1238681412"/>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572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CC133294-88BC-4694-AF48-BD7A0CAAE6D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dirty="0">
                <a:solidFill>
                  <a:schemeClr val="accent3">
                    <a:lumMod val="50000"/>
                  </a:schemeClr>
                </a:solidFill>
                <a:latin typeface="+mj-lt"/>
                <a:ea typeface="+mj-ea"/>
                <a:cs typeface="+mj-cs"/>
              </a:rPr>
              <a:t>Other</a:t>
            </a:r>
            <a:br>
              <a:rPr lang="en-US" b="1" kern="1200" dirty="0">
                <a:solidFill>
                  <a:schemeClr val="accent3">
                    <a:lumMod val="50000"/>
                  </a:schemeClr>
                </a:solidFill>
                <a:latin typeface="+mj-lt"/>
                <a:ea typeface="+mj-ea"/>
                <a:cs typeface="+mj-cs"/>
              </a:rPr>
            </a:br>
            <a:r>
              <a:rPr lang="en-US" b="1" kern="1200" dirty="0">
                <a:solidFill>
                  <a:schemeClr val="accent3">
                    <a:lumMod val="50000"/>
                  </a:schemeClr>
                </a:solidFill>
                <a:latin typeface="+mj-lt"/>
                <a:ea typeface="+mj-ea"/>
                <a:cs typeface="+mj-cs"/>
              </a:rPr>
              <a:t>examples</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4294967295"/>
          </p:nvPr>
        </p:nvSpPr>
        <p:spPr>
          <a:xfrm>
            <a:off x="4447308" y="591344"/>
            <a:ext cx="6906491" cy="5585619"/>
          </a:xfrm>
        </p:spPr>
        <p:txBody>
          <a:bodyPr vert="horz" lIns="91440" tIns="45720" rIns="91440" bIns="45720" rtlCol="0" anchor="ctr">
            <a:normAutofit/>
          </a:bodyPr>
          <a:lstStyle/>
          <a:p>
            <a:endParaRPr lang="en-US" dirty="0"/>
          </a:p>
          <a:p>
            <a:endParaRPr lang="en-US" dirty="0"/>
          </a:p>
          <a:p>
            <a:endParaRPr lang="en-US" b="1" dirty="0"/>
          </a:p>
        </p:txBody>
      </p:sp>
      <p:sp>
        <p:nvSpPr>
          <p:cNvPr id="2" name="Rectangle 1"/>
          <p:cNvSpPr/>
          <p:nvPr/>
        </p:nvSpPr>
        <p:spPr>
          <a:xfrm>
            <a:off x="3733250" y="1006539"/>
            <a:ext cx="8047578" cy="4697889"/>
          </a:xfrm>
          <a:prstGeom prst="rect">
            <a:avLst/>
          </a:prstGeom>
        </p:spPr>
        <p:txBody>
          <a:bodyPr wrap="square">
            <a:spAutoFit/>
          </a:bodyPr>
          <a:lstStyle/>
          <a:p>
            <a:pPr marL="285750" indent="-285750">
              <a:lnSpc>
                <a:spcPct val="150000"/>
              </a:lnSpc>
              <a:spcAft>
                <a:spcPts val="600"/>
              </a:spcAft>
              <a:buFont typeface="Arial" panose="020B0604020202020204" pitchFamily="34" charset="0"/>
              <a:buChar char="•"/>
            </a:pPr>
            <a:r>
              <a:rPr lang="en-GB" sz="2400" dirty="0"/>
              <a:t>The role of tourism in Barcelona: successes and challenges for the future </a:t>
            </a:r>
          </a:p>
          <a:p>
            <a:pPr marL="285750" indent="-285750">
              <a:lnSpc>
                <a:spcPct val="150000"/>
              </a:lnSpc>
              <a:spcAft>
                <a:spcPts val="600"/>
              </a:spcAft>
              <a:buFont typeface="Arial" panose="020B0604020202020204" pitchFamily="34" charset="0"/>
              <a:buChar char="•"/>
            </a:pPr>
            <a:r>
              <a:rPr lang="es-ES" sz="2400" dirty="0" err="1"/>
              <a:t>An</a:t>
            </a:r>
            <a:r>
              <a:rPr lang="es-ES" sz="2400" dirty="0"/>
              <a:t> </a:t>
            </a:r>
            <a:r>
              <a:rPr lang="es-ES" sz="2400" dirty="0" err="1"/>
              <a:t>evaluation</a:t>
            </a:r>
            <a:r>
              <a:rPr lang="es-ES" sz="2400" dirty="0"/>
              <a:t> </a:t>
            </a:r>
            <a:r>
              <a:rPr lang="es-ES" sz="2400" dirty="0" err="1"/>
              <a:t>of</a:t>
            </a:r>
            <a:r>
              <a:rPr lang="es-ES" sz="2400" dirty="0"/>
              <a:t> </a:t>
            </a:r>
            <a:r>
              <a:rPr lang="es-ES" sz="2400" i="1" dirty="0"/>
              <a:t>La sombra del viento</a:t>
            </a:r>
            <a:r>
              <a:rPr lang="es-ES" sz="2400" dirty="0"/>
              <a:t>, a novel </a:t>
            </a:r>
            <a:r>
              <a:rPr lang="es-ES" sz="2400" dirty="0" err="1"/>
              <a:t>by</a:t>
            </a:r>
            <a:r>
              <a:rPr lang="es-ES" sz="2400" dirty="0"/>
              <a:t> Carlos Ruiz Zafón </a:t>
            </a:r>
          </a:p>
          <a:p>
            <a:pPr marL="285750" indent="-285750">
              <a:lnSpc>
                <a:spcPct val="150000"/>
              </a:lnSpc>
              <a:spcAft>
                <a:spcPts val="600"/>
              </a:spcAft>
              <a:buFont typeface="Arial" panose="020B0604020202020204" pitchFamily="34" charset="0"/>
              <a:buChar char="•"/>
            </a:pPr>
            <a:r>
              <a:rPr lang="en-GB" sz="2400" dirty="0"/>
              <a:t>The rivalry between Real Madrid and Barcelona football clubs: its history and modern manifestations </a:t>
            </a:r>
          </a:p>
          <a:p>
            <a:pPr marL="285750" indent="-285750">
              <a:lnSpc>
                <a:spcPct val="150000"/>
              </a:lnSpc>
              <a:spcAft>
                <a:spcPts val="600"/>
              </a:spcAft>
              <a:buFont typeface="Arial" panose="020B0604020202020204" pitchFamily="34" charset="0"/>
              <a:buChar char="•"/>
            </a:pPr>
            <a:r>
              <a:rPr lang="en-GB" sz="2400" dirty="0"/>
              <a:t>Why is Salvador Dalí so well-known as an artist? An analysis of three major works. </a:t>
            </a:r>
          </a:p>
        </p:txBody>
      </p:sp>
    </p:spTree>
    <p:extLst>
      <p:ext uri="{BB962C8B-B14F-4D97-AF65-F5344CB8AC3E}">
        <p14:creationId xmlns:p14="http://schemas.microsoft.com/office/powerpoint/2010/main" val="1367204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72D347C-0097-4A74-B8E0-221A77EC9A08}"/>
              </a:ext>
            </a:extLst>
          </p:cNvPr>
          <p:cNvSpPr>
            <a:spLocks noGrp="1"/>
          </p:cNvSpPr>
          <p:nvPr>
            <p:ph type="title"/>
          </p:nvPr>
        </p:nvSpPr>
        <p:spPr>
          <a:xfrm>
            <a:off x="947446" y="1053711"/>
            <a:ext cx="4933490" cy="1424446"/>
          </a:xfrm>
        </p:spPr>
        <p:txBody>
          <a:bodyPr vert="horz" lIns="91440" tIns="45720" rIns="91440" bIns="45720" rtlCol="0" anchor="ctr">
            <a:normAutofit/>
          </a:bodyPr>
          <a:lstStyle/>
          <a:p>
            <a:r>
              <a:rPr lang="en-US" sz="4000" b="1">
                <a:solidFill>
                  <a:srgbClr val="FFFFFF"/>
                </a:solidFill>
              </a:rPr>
              <a:t>Tarea</a:t>
            </a:r>
          </a:p>
        </p:txBody>
      </p:sp>
      <p:cxnSp>
        <p:nvCxnSpPr>
          <p:cNvPr id="14" name="Straight Connector 13">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620BF7E-9722-4ADC-BE29-9F8713A6E278}"/>
              </a:ext>
            </a:extLst>
          </p:cNvPr>
          <p:cNvSpPr>
            <a:spLocks noGrp="1"/>
          </p:cNvSpPr>
          <p:nvPr>
            <p:ph type="body" sz="half" idx="2"/>
          </p:nvPr>
        </p:nvSpPr>
        <p:spPr>
          <a:xfrm>
            <a:off x="947447" y="2799889"/>
            <a:ext cx="4933490" cy="2987543"/>
          </a:xfrm>
        </p:spPr>
        <p:txBody>
          <a:bodyPr vert="horz" lIns="91440" tIns="45720" rIns="91440" bIns="45720" rtlCol="0" anchor="t">
            <a:normAutofit/>
          </a:bodyPr>
          <a:lstStyle/>
          <a:p>
            <a:pPr indent="-228600">
              <a:buFont typeface="Arial" panose="020B0604020202020204" pitchFamily="34" charset="0"/>
              <a:buChar char="•"/>
            </a:pPr>
            <a:r>
              <a:rPr lang="en-US" sz="2200" dirty="0" err="1">
                <a:solidFill>
                  <a:srgbClr val="FFFFFF"/>
                </a:solidFill>
              </a:rPr>
              <a:t>Ve</a:t>
            </a:r>
            <a:r>
              <a:rPr lang="en-US" sz="2200" dirty="0">
                <a:solidFill>
                  <a:srgbClr val="FFFFFF"/>
                </a:solidFill>
              </a:rPr>
              <a:t> a la </a:t>
            </a:r>
            <a:r>
              <a:rPr lang="en-US" sz="2200" dirty="0" err="1">
                <a:solidFill>
                  <a:srgbClr val="FFFFFF"/>
                </a:solidFill>
              </a:rPr>
              <a:t>caja</a:t>
            </a:r>
            <a:r>
              <a:rPr lang="en-US" sz="2200" dirty="0">
                <a:solidFill>
                  <a:srgbClr val="FFFFFF"/>
                </a:solidFill>
              </a:rPr>
              <a:t> de Gol ‘</a:t>
            </a:r>
            <a:r>
              <a:rPr lang="en-US" sz="2200" dirty="0" err="1">
                <a:solidFill>
                  <a:srgbClr val="FFFFFF"/>
                </a:solidFill>
              </a:rPr>
              <a:t>conversemos</a:t>
            </a:r>
            <a:r>
              <a:rPr lang="en-US" sz="2200" dirty="0">
                <a:solidFill>
                  <a:srgbClr val="FFFFFF"/>
                </a:solidFill>
              </a:rPr>
              <a:t> </a:t>
            </a:r>
            <a:r>
              <a:rPr lang="en-US" sz="2200" dirty="0" err="1">
                <a:solidFill>
                  <a:srgbClr val="FFFFFF"/>
                </a:solidFill>
              </a:rPr>
              <a:t>en</a:t>
            </a:r>
            <a:r>
              <a:rPr lang="en-US" sz="2200" dirty="0">
                <a:solidFill>
                  <a:srgbClr val="FFFFFF"/>
                </a:solidFill>
              </a:rPr>
              <a:t> </a:t>
            </a:r>
            <a:r>
              <a:rPr lang="en-US" sz="2200" dirty="0" err="1">
                <a:solidFill>
                  <a:srgbClr val="FFFFFF"/>
                </a:solidFill>
              </a:rPr>
              <a:t>español</a:t>
            </a:r>
            <a:r>
              <a:rPr lang="en-US" sz="2200" dirty="0">
                <a:solidFill>
                  <a:srgbClr val="FFFFFF"/>
                </a:solidFill>
              </a:rPr>
              <a:t>’ y </a:t>
            </a:r>
            <a:r>
              <a:rPr lang="en-US" sz="2200" dirty="0" err="1">
                <a:solidFill>
                  <a:srgbClr val="FFFFFF"/>
                </a:solidFill>
              </a:rPr>
              <a:t>responde</a:t>
            </a:r>
            <a:r>
              <a:rPr lang="en-US" sz="2200" dirty="0">
                <a:solidFill>
                  <a:srgbClr val="FFFFFF"/>
                </a:solidFill>
              </a:rPr>
              <a:t> las </a:t>
            </a:r>
            <a:r>
              <a:rPr lang="en-US" sz="2200" dirty="0" err="1">
                <a:solidFill>
                  <a:srgbClr val="FFFFFF"/>
                </a:solidFill>
              </a:rPr>
              <a:t>preguntas</a:t>
            </a:r>
            <a:r>
              <a:rPr lang="en-US" sz="2200" dirty="0">
                <a:solidFill>
                  <a:srgbClr val="FFFFFF"/>
                </a:solidFill>
              </a:rPr>
              <a:t> de la uno a la once (1-11).</a:t>
            </a:r>
          </a:p>
          <a:p>
            <a:pPr indent="-228600">
              <a:buFont typeface="Arial" panose="020B0604020202020204" pitchFamily="34" charset="0"/>
              <a:buChar char="•"/>
            </a:pPr>
            <a:r>
              <a:rPr lang="en-US" sz="2200" dirty="0">
                <a:solidFill>
                  <a:srgbClr val="FFFFFF"/>
                </a:solidFill>
              </a:rPr>
              <a:t>A </a:t>
            </a:r>
            <a:r>
              <a:rPr lang="en-US" sz="2200" dirty="0" err="1">
                <a:solidFill>
                  <a:srgbClr val="FFFFFF"/>
                </a:solidFill>
              </a:rPr>
              <a:t>continuación</a:t>
            </a:r>
            <a:r>
              <a:rPr lang="en-US" sz="2200" dirty="0">
                <a:solidFill>
                  <a:srgbClr val="FFFFFF"/>
                </a:solidFill>
              </a:rPr>
              <a:t> </a:t>
            </a:r>
            <a:r>
              <a:rPr lang="en-US" sz="2200" dirty="0" err="1">
                <a:solidFill>
                  <a:srgbClr val="FFFFFF"/>
                </a:solidFill>
              </a:rPr>
              <a:t>en</a:t>
            </a:r>
            <a:r>
              <a:rPr lang="en-US" sz="2200" dirty="0">
                <a:solidFill>
                  <a:srgbClr val="FFFFFF"/>
                </a:solidFill>
              </a:rPr>
              <a:t> la </a:t>
            </a:r>
            <a:r>
              <a:rPr lang="en-US" sz="2200" dirty="0" err="1">
                <a:solidFill>
                  <a:srgbClr val="FFFFFF"/>
                </a:solidFill>
              </a:rPr>
              <a:t>página</a:t>
            </a:r>
            <a:r>
              <a:rPr lang="en-US" sz="2200" dirty="0">
                <a:solidFill>
                  <a:srgbClr val="FFFFFF"/>
                </a:solidFill>
              </a:rPr>
              <a:t> principal de Gol </a:t>
            </a:r>
            <a:r>
              <a:rPr lang="en-US" sz="2200" dirty="0" err="1">
                <a:solidFill>
                  <a:srgbClr val="FFFFFF"/>
                </a:solidFill>
              </a:rPr>
              <a:t>ayarás</a:t>
            </a:r>
            <a:r>
              <a:rPr lang="en-US" sz="2200" dirty="0">
                <a:solidFill>
                  <a:srgbClr val="FFFFFF"/>
                </a:solidFill>
              </a:rPr>
              <a:t> el Forum IRP. </a:t>
            </a:r>
            <a:r>
              <a:rPr lang="en-US" sz="2200" dirty="0" err="1">
                <a:solidFill>
                  <a:srgbClr val="FFFFFF"/>
                </a:solidFill>
              </a:rPr>
              <a:t>Allí</a:t>
            </a:r>
            <a:r>
              <a:rPr lang="en-US" sz="2200" dirty="0">
                <a:solidFill>
                  <a:srgbClr val="FFFFFF"/>
                </a:solidFill>
              </a:rPr>
              <a:t> </a:t>
            </a:r>
            <a:r>
              <a:rPr lang="en-US" sz="2200" dirty="0" err="1">
                <a:solidFill>
                  <a:srgbClr val="FF0000"/>
                </a:solidFill>
              </a:rPr>
              <a:t>cada</a:t>
            </a:r>
            <a:r>
              <a:rPr lang="en-US" sz="2200" dirty="0">
                <a:solidFill>
                  <a:srgbClr val="FF0000"/>
                </a:solidFill>
              </a:rPr>
              <a:t> </a:t>
            </a:r>
            <a:r>
              <a:rPr lang="en-US" sz="2200" dirty="0" err="1">
                <a:solidFill>
                  <a:srgbClr val="FF0000"/>
                </a:solidFill>
              </a:rPr>
              <a:t>estudiante</a:t>
            </a:r>
            <a:r>
              <a:rPr lang="en-US" sz="2200" dirty="0">
                <a:solidFill>
                  <a:srgbClr val="FF0000"/>
                </a:solidFill>
              </a:rPr>
              <a:t> </a:t>
            </a:r>
            <a:r>
              <a:rPr lang="en-US" sz="2200" dirty="0" err="1">
                <a:solidFill>
                  <a:srgbClr val="FF0000"/>
                </a:solidFill>
              </a:rPr>
              <a:t>deberá</a:t>
            </a:r>
            <a:r>
              <a:rPr lang="en-US" sz="2200" dirty="0">
                <a:solidFill>
                  <a:srgbClr val="FF0000"/>
                </a:solidFill>
              </a:rPr>
              <a:t> </a:t>
            </a:r>
            <a:r>
              <a:rPr lang="en-US" sz="2200" dirty="0" err="1">
                <a:solidFill>
                  <a:srgbClr val="FF0000"/>
                </a:solidFill>
              </a:rPr>
              <a:t>hacer</a:t>
            </a:r>
            <a:r>
              <a:rPr lang="en-US" sz="2200" dirty="0">
                <a:solidFill>
                  <a:srgbClr val="FF0000"/>
                </a:solidFill>
              </a:rPr>
              <a:t> una </a:t>
            </a:r>
            <a:r>
              <a:rPr lang="en-US" sz="2200" dirty="0" err="1">
                <a:solidFill>
                  <a:srgbClr val="FF0000"/>
                </a:solidFill>
              </a:rPr>
              <a:t>pregunta</a:t>
            </a:r>
            <a:r>
              <a:rPr lang="en-US" sz="2200" dirty="0">
                <a:solidFill>
                  <a:srgbClr val="FF0000"/>
                </a:solidFill>
              </a:rPr>
              <a:t> con </a:t>
            </a:r>
            <a:r>
              <a:rPr lang="en-US" sz="2200" dirty="0" err="1">
                <a:solidFill>
                  <a:srgbClr val="FF0000"/>
                </a:solidFill>
              </a:rPr>
              <a:t>respecto</a:t>
            </a:r>
            <a:r>
              <a:rPr lang="es-ES" sz="2200" dirty="0">
                <a:solidFill>
                  <a:srgbClr val="FF0000"/>
                </a:solidFill>
              </a:rPr>
              <a:t> a algún aspecto del IRP que no entienda.</a:t>
            </a:r>
          </a:p>
          <a:p>
            <a:endParaRPr lang="en-US" sz="2200" dirty="0">
              <a:solidFill>
                <a:srgbClr val="FF0000"/>
              </a:solidFill>
            </a:endParaRPr>
          </a:p>
        </p:txBody>
      </p:sp>
      <p:pic>
        <p:nvPicPr>
          <p:cNvPr id="6" name="Content Placeholder 5">
            <a:extLst>
              <a:ext uri="{FF2B5EF4-FFF2-40B4-BE49-F238E27FC236}">
                <a16:creationId xmlns:a16="http://schemas.microsoft.com/office/drawing/2014/main" id="{9B9249DF-7874-4426-9687-E7C15EB016ED}"/>
              </a:ext>
            </a:extLst>
          </p:cNvPr>
          <p:cNvPicPr>
            <a:picLocks noGrp="1" noChangeAspect="1"/>
          </p:cNvPicPr>
          <p:nvPr>
            <p:ph idx="1"/>
          </p:nvPr>
        </p:nvPicPr>
        <p:blipFill>
          <a:blip r:embed="rId2"/>
          <a:stretch>
            <a:fillRect/>
          </a:stretch>
        </p:blipFill>
        <p:spPr>
          <a:xfrm>
            <a:off x="6835674" y="716615"/>
            <a:ext cx="4855464" cy="2233513"/>
          </a:xfrm>
          <a:prstGeom prst="rect">
            <a:avLst/>
          </a:prstGeom>
        </p:spPr>
      </p:pic>
      <p:pic>
        <p:nvPicPr>
          <p:cNvPr id="7" name="Picture 6">
            <a:extLst>
              <a:ext uri="{FF2B5EF4-FFF2-40B4-BE49-F238E27FC236}">
                <a16:creationId xmlns:a16="http://schemas.microsoft.com/office/drawing/2014/main" id="{8AC76A37-F1A8-46E3-B035-58CEB0A2FDEA}"/>
              </a:ext>
            </a:extLst>
          </p:cNvPr>
          <p:cNvPicPr>
            <a:picLocks noChangeAspect="1"/>
          </p:cNvPicPr>
          <p:nvPr/>
        </p:nvPicPr>
        <p:blipFill>
          <a:blip r:embed="rId3"/>
          <a:stretch>
            <a:fillRect/>
          </a:stretch>
        </p:blipFill>
        <p:spPr>
          <a:xfrm>
            <a:off x="6835673" y="4165938"/>
            <a:ext cx="4855464" cy="1772244"/>
          </a:xfrm>
          <a:prstGeom prst="rect">
            <a:avLst/>
          </a:prstGeom>
        </p:spPr>
      </p:pic>
    </p:spTree>
    <p:extLst>
      <p:ext uri="{BB962C8B-B14F-4D97-AF65-F5344CB8AC3E}">
        <p14:creationId xmlns:p14="http://schemas.microsoft.com/office/powerpoint/2010/main" val="67586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60614" y="201839"/>
            <a:ext cx="11212286" cy="1325563"/>
          </a:xfrm>
          <a:solidFill>
            <a:schemeClr val="accent5">
              <a:lumMod val="20000"/>
              <a:lumOff val="80000"/>
            </a:schemeClr>
          </a:solidFill>
        </p:spPr>
        <p:txBody>
          <a:bodyPr/>
          <a:lstStyle/>
          <a:p>
            <a:r>
              <a:rPr lang="en-GB" dirty="0"/>
              <a:t>The scope and depth of the research </a:t>
            </a:r>
          </a:p>
        </p:txBody>
      </p:sp>
      <p:sp>
        <p:nvSpPr>
          <p:cNvPr id="3" name="Content Placeholder 2"/>
          <p:cNvSpPr>
            <a:spLocks noGrp="1"/>
          </p:cNvSpPr>
          <p:nvPr>
            <p:ph idx="1"/>
          </p:nvPr>
        </p:nvSpPr>
        <p:spPr>
          <a:xfrm>
            <a:off x="560614" y="1779814"/>
            <a:ext cx="11212286" cy="4882243"/>
          </a:xfrm>
          <a:ln>
            <a:solidFill>
              <a:schemeClr val="accent1"/>
            </a:solidFill>
          </a:ln>
        </p:spPr>
        <p:txBody>
          <a:bodyPr>
            <a:normAutofit/>
          </a:bodyPr>
          <a:lstStyle/>
          <a:p>
            <a:r>
              <a:rPr lang="en-GB" dirty="0"/>
              <a:t>You should aim to create a specific task or title that will help you define the scope of your research project and conduct your research in an achievable and realistic way. </a:t>
            </a:r>
          </a:p>
          <a:p>
            <a:r>
              <a:rPr lang="en-GB" dirty="0"/>
              <a:t>For example, </a:t>
            </a:r>
            <a:r>
              <a:rPr lang="en-GB" i="1" dirty="0"/>
              <a:t>‘</a:t>
            </a:r>
            <a:r>
              <a:rPr lang="en-GB" i="1" dirty="0">
                <a:solidFill>
                  <a:schemeClr val="accent1">
                    <a:lumMod val="75000"/>
                  </a:schemeClr>
                </a:solidFill>
              </a:rPr>
              <a:t>The life and times of key political figure X</a:t>
            </a:r>
            <a:r>
              <a:rPr lang="en-GB" dirty="0"/>
              <a:t>’ is far too broad a topic-area, whereas ‘</a:t>
            </a:r>
            <a:r>
              <a:rPr lang="en-GB" i="1" dirty="0">
                <a:solidFill>
                  <a:schemeClr val="accent1">
                    <a:lumMod val="75000"/>
                  </a:schemeClr>
                </a:solidFill>
              </a:rPr>
              <a:t>The social reforms introduced by key political figure X and their impact on society</a:t>
            </a:r>
            <a:r>
              <a:rPr lang="en-GB" dirty="0"/>
              <a:t>’ is more manageable and sets a clear agenda for the student. </a:t>
            </a:r>
          </a:p>
          <a:p>
            <a:r>
              <a:rPr lang="en-GB" dirty="0"/>
              <a:t>The chosen topic may be framed as a question, </a:t>
            </a:r>
            <a:r>
              <a:rPr lang="en-GB" dirty="0" err="1"/>
              <a:t>eg</a:t>
            </a:r>
            <a:r>
              <a:rPr lang="en-GB" dirty="0"/>
              <a:t> </a:t>
            </a:r>
            <a:r>
              <a:rPr lang="en-GB" i="1" dirty="0">
                <a:solidFill>
                  <a:schemeClr val="accent1">
                    <a:lumMod val="75000"/>
                  </a:schemeClr>
                </a:solidFill>
              </a:rPr>
              <a:t>'How effective is drugs </a:t>
            </a:r>
            <a:r>
              <a:rPr lang="en-GB" i="1">
                <a:solidFill>
                  <a:schemeClr val="accent1">
                    <a:lumMod val="75000"/>
                  </a:schemeClr>
                </a:solidFill>
              </a:rPr>
              <a:t>legislation in Spain</a:t>
            </a:r>
            <a:r>
              <a:rPr lang="en-GB" i="1" dirty="0">
                <a:solidFill>
                  <a:schemeClr val="accent1">
                    <a:lumMod val="75000"/>
                  </a:schemeClr>
                </a:solidFill>
              </a:rPr>
              <a:t>?</a:t>
            </a:r>
            <a:r>
              <a:rPr lang="en-GB" dirty="0">
                <a:solidFill>
                  <a:schemeClr val="accent1">
                    <a:lumMod val="75000"/>
                  </a:schemeClr>
                </a:solidFill>
              </a:rPr>
              <a:t>’</a:t>
            </a:r>
            <a:r>
              <a:rPr lang="en-GB" dirty="0"/>
              <a:t>, </a:t>
            </a:r>
            <a:r>
              <a:rPr lang="en-GB" dirty="0">
                <a:solidFill>
                  <a:schemeClr val="accent1">
                    <a:lumMod val="75000"/>
                  </a:schemeClr>
                </a:solidFill>
              </a:rPr>
              <a:t>‘</a:t>
            </a:r>
            <a:r>
              <a:rPr lang="en-GB" i="1" dirty="0">
                <a:solidFill>
                  <a:schemeClr val="accent1">
                    <a:lumMod val="75000"/>
                  </a:schemeClr>
                </a:solidFill>
              </a:rPr>
              <a:t>What is Franco’s legacy on modern Spain?</a:t>
            </a:r>
            <a:r>
              <a:rPr lang="en-GB" dirty="0">
                <a:solidFill>
                  <a:schemeClr val="accent1">
                    <a:lumMod val="75000"/>
                  </a:schemeClr>
                </a:solidFill>
              </a:rPr>
              <a:t>’. </a:t>
            </a:r>
            <a:r>
              <a:rPr lang="en-GB" dirty="0"/>
              <a:t>This approach has the advantage of immediately inviting an analytical discussion. </a:t>
            </a:r>
          </a:p>
        </p:txBody>
      </p:sp>
    </p:spTree>
    <p:extLst>
      <p:ext uri="{BB962C8B-B14F-4D97-AF65-F5344CB8AC3E}">
        <p14:creationId xmlns:p14="http://schemas.microsoft.com/office/powerpoint/2010/main" val="7731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0486" y="293914"/>
            <a:ext cx="10515600" cy="816429"/>
          </a:xfrm>
          <a:solidFill>
            <a:schemeClr val="accent5">
              <a:lumMod val="20000"/>
              <a:lumOff val="80000"/>
            </a:schemeClr>
          </a:solidFill>
        </p:spPr>
        <p:txBody>
          <a:bodyPr/>
          <a:lstStyle/>
          <a:p>
            <a:r>
              <a:rPr lang="en-GB" dirty="0"/>
              <a:t>Guiding students </a:t>
            </a:r>
          </a:p>
        </p:txBody>
      </p:sp>
      <p:sp>
        <p:nvSpPr>
          <p:cNvPr id="3" name="Content Placeholder 2"/>
          <p:cNvSpPr>
            <a:spLocks noGrp="1"/>
          </p:cNvSpPr>
          <p:nvPr>
            <p:ph idx="1"/>
          </p:nvPr>
        </p:nvSpPr>
        <p:spPr>
          <a:xfrm>
            <a:off x="620486" y="1387928"/>
            <a:ext cx="10733314" cy="4882243"/>
          </a:xfrm>
        </p:spPr>
        <p:txBody>
          <a:bodyPr>
            <a:normAutofit/>
          </a:bodyPr>
          <a:lstStyle/>
          <a:p>
            <a:pPr>
              <a:lnSpc>
                <a:spcPct val="100000"/>
              </a:lnSpc>
            </a:pPr>
            <a:r>
              <a:rPr lang="en-GB" dirty="0"/>
              <a:t>During this period of research for the IRP we will monitor your work, offer advice on sources and study techniques along the way. </a:t>
            </a:r>
          </a:p>
          <a:p>
            <a:pPr>
              <a:lnSpc>
                <a:spcPct val="100000"/>
              </a:lnSpc>
            </a:pPr>
            <a:r>
              <a:rPr lang="en-GB" dirty="0"/>
              <a:t>We will have ‘progress’ sessions with you individually, to check how you are getting on and what you have been researching. </a:t>
            </a:r>
          </a:p>
          <a:p>
            <a:pPr>
              <a:lnSpc>
                <a:spcPct val="100000"/>
              </a:lnSpc>
            </a:pPr>
            <a:r>
              <a:rPr lang="en-GB" dirty="0"/>
              <a:t>Teachers will avoid giving advice on language or correcting any work students may have written down. </a:t>
            </a:r>
          </a:p>
          <a:p>
            <a:pPr>
              <a:lnSpc>
                <a:spcPct val="100000"/>
              </a:lnSpc>
            </a:pPr>
            <a:r>
              <a:rPr lang="en-GB" dirty="0"/>
              <a:t>Be careful and try to avoid using English as primary sources when doing your research. Make sure you to use and adapt target language </a:t>
            </a:r>
          </a:p>
          <a:p>
            <a:pPr>
              <a:lnSpc>
                <a:spcPct val="100000"/>
              </a:lnSpc>
            </a:pPr>
            <a:r>
              <a:rPr lang="en-GB" dirty="0"/>
              <a:t>Extensive reading and listening will contribute significantly to your overall language acquisition. </a:t>
            </a:r>
          </a:p>
        </p:txBody>
      </p:sp>
    </p:spTree>
    <p:extLst>
      <p:ext uri="{BB962C8B-B14F-4D97-AF65-F5344CB8AC3E}">
        <p14:creationId xmlns:p14="http://schemas.microsoft.com/office/powerpoint/2010/main" val="274364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74914" y="391886"/>
            <a:ext cx="10804072" cy="1151845"/>
          </a:xfrm>
          <a:solidFill>
            <a:schemeClr val="accent5">
              <a:lumMod val="20000"/>
              <a:lumOff val="80000"/>
            </a:schemeClr>
          </a:solidFill>
        </p:spPr>
        <p:txBody>
          <a:bodyPr/>
          <a:lstStyle/>
          <a:p>
            <a:r>
              <a:rPr lang="en-GB" dirty="0"/>
              <a:t>Research sources </a:t>
            </a:r>
          </a:p>
        </p:txBody>
      </p:sp>
      <p:sp>
        <p:nvSpPr>
          <p:cNvPr id="3" name="Content Placeholder 2"/>
          <p:cNvSpPr>
            <a:spLocks noGrp="1"/>
          </p:cNvSpPr>
          <p:nvPr>
            <p:ph idx="1"/>
          </p:nvPr>
        </p:nvSpPr>
        <p:spPr>
          <a:xfrm>
            <a:off x="674914" y="1730828"/>
            <a:ext cx="10804072" cy="4833257"/>
          </a:xfrm>
        </p:spPr>
        <p:txBody>
          <a:bodyPr>
            <a:normAutofit lnSpcReduction="10000"/>
          </a:bodyPr>
          <a:lstStyle/>
          <a:p>
            <a:r>
              <a:rPr lang="en-GB" dirty="0"/>
              <a:t>You need to use and reference a minimum of </a:t>
            </a:r>
            <a:r>
              <a:rPr lang="en-GB" b="1" u="sng" dirty="0"/>
              <a:t>two</a:t>
            </a:r>
            <a:r>
              <a:rPr lang="en-GB" dirty="0"/>
              <a:t> and submit a maximum of </a:t>
            </a:r>
            <a:r>
              <a:rPr lang="en-GB" b="1" dirty="0"/>
              <a:t>ten</a:t>
            </a:r>
            <a:r>
              <a:rPr lang="en-GB" dirty="0"/>
              <a:t> sources, at least one of which must be an internet source. Headings must be in English.</a:t>
            </a:r>
          </a:p>
          <a:p>
            <a:endParaRPr lang="en-GB" dirty="0"/>
          </a:p>
          <a:p>
            <a:r>
              <a:rPr lang="en-GB" dirty="0"/>
              <a:t>You will submit up to 10 headings outlining your research </a:t>
            </a:r>
          </a:p>
          <a:p>
            <a:endParaRPr lang="en-GB" dirty="0"/>
          </a:p>
          <a:p>
            <a:r>
              <a:rPr lang="en-GB" dirty="0"/>
              <a:t>You should not neglect sources of listening, both audio (</a:t>
            </a:r>
            <a:r>
              <a:rPr lang="en-GB" dirty="0" err="1"/>
              <a:t>eg</a:t>
            </a:r>
            <a:r>
              <a:rPr lang="en-GB" dirty="0"/>
              <a:t> radio archive podcasts) and video (</a:t>
            </a:r>
            <a:r>
              <a:rPr lang="en-GB" dirty="0" err="1"/>
              <a:t>eg</a:t>
            </a:r>
            <a:r>
              <a:rPr lang="en-GB" dirty="0"/>
              <a:t> YouTube, Daily Motion and the many news web sites with archived video). </a:t>
            </a:r>
          </a:p>
          <a:p>
            <a:endParaRPr lang="en-GB" dirty="0"/>
          </a:p>
          <a:p>
            <a:r>
              <a:rPr lang="en-GB" dirty="0"/>
              <a:t>For Spanish, you might find </a:t>
            </a:r>
            <a:r>
              <a:rPr lang="en-GB" i="1" dirty="0" err="1">
                <a:solidFill>
                  <a:schemeClr val="accent1">
                    <a:lumMod val="75000"/>
                  </a:schemeClr>
                </a:solidFill>
              </a:rPr>
              <a:t>FilmotecaEspañola</a:t>
            </a:r>
            <a:r>
              <a:rPr lang="en-GB" dirty="0"/>
              <a:t> useful. </a:t>
            </a:r>
          </a:p>
        </p:txBody>
      </p:sp>
    </p:spTree>
    <p:extLst>
      <p:ext uri="{BB962C8B-B14F-4D97-AF65-F5344CB8AC3E}">
        <p14:creationId xmlns:p14="http://schemas.microsoft.com/office/powerpoint/2010/main" val="821279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a:bodyPr>
          <a:lstStyle/>
          <a:p>
            <a:r>
              <a:rPr lang="en-GB" sz="4000" b="1" dirty="0"/>
              <a:t>How the Individual Research Project will be assessed in the A-level speaking Exam</a:t>
            </a:r>
            <a:endParaRPr lang="en-GB" sz="4000" dirty="0"/>
          </a:p>
        </p:txBody>
      </p:sp>
      <p:sp>
        <p:nvSpPr>
          <p:cNvPr id="3" name="Content Placeholder 2"/>
          <p:cNvSpPr>
            <a:spLocks noGrp="1"/>
          </p:cNvSpPr>
          <p:nvPr>
            <p:ph idx="1"/>
          </p:nvPr>
        </p:nvSpPr>
        <p:spPr>
          <a:xfrm>
            <a:off x="838200" y="2449285"/>
            <a:ext cx="10515600" cy="3727677"/>
          </a:xfrm>
        </p:spPr>
        <p:txBody>
          <a:bodyPr/>
          <a:lstStyle/>
          <a:p>
            <a:r>
              <a:rPr lang="en-GB" dirty="0"/>
              <a:t>You will provide a two-minute</a:t>
            </a:r>
            <a:r>
              <a:rPr lang="en-GB" b="1" dirty="0"/>
              <a:t> presentation </a:t>
            </a:r>
            <a:r>
              <a:rPr lang="en-GB" dirty="0"/>
              <a:t>of your chosen research project </a:t>
            </a:r>
          </a:p>
          <a:p>
            <a:endParaRPr lang="en-GB" dirty="0"/>
          </a:p>
          <a:p>
            <a:r>
              <a:rPr lang="en-GB" dirty="0"/>
              <a:t>and this will be followed by a </a:t>
            </a:r>
            <a:r>
              <a:rPr lang="en-GB" b="1" dirty="0"/>
              <a:t>discussion lasting 9-10 minutes</a:t>
            </a:r>
            <a:r>
              <a:rPr lang="en-GB" dirty="0"/>
              <a:t>. </a:t>
            </a:r>
          </a:p>
        </p:txBody>
      </p:sp>
    </p:spTree>
    <p:extLst>
      <p:ext uri="{BB962C8B-B14F-4D97-AF65-F5344CB8AC3E}">
        <p14:creationId xmlns:p14="http://schemas.microsoft.com/office/powerpoint/2010/main" val="776476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08214" y="228601"/>
            <a:ext cx="10384972" cy="979714"/>
          </a:xfrm>
          <a:solidFill>
            <a:schemeClr val="accent5">
              <a:lumMod val="20000"/>
              <a:lumOff val="80000"/>
            </a:schemeClr>
          </a:solidFill>
        </p:spPr>
        <p:txBody>
          <a:bodyPr/>
          <a:lstStyle/>
          <a:p>
            <a:r>
              <a:rPr lang="en-GB" b="1" dirty="0"/>
              <a:t>The presentation: </a:t>
            </a:r>
            <a:endParaRPr lang="en-GB" dirty="0"/>
          </a:p>
        </p:txBody>
      </p:sp>
      <p:sp>
        <p:nvSpPr>
          <p:cNvPr id="3" name="Content Placeholder 2"/>
          <p:cNvSpPr>
            <a:spLocks noGrp="1"/>
          </p:cNvSpPr>
          <p:nvPr>
            <p:ph idx="1"/>
          </p:nvPr>
        </p:nvSpPr>
        <p:spPr>
          <a:xfrm>
            <a:off x="277586" y="1436914"/>
            <a:ext cx="11576957" cy="5192486"/>
          </a:xfrm>
        </p:spPr>
        <p:txBody>
          <a:bodyPr>
            <a:normAutofit/>
          </a:bodyPr>
          <a:lstStyle/>
          <a:p>
            <a:r>
              <a:rPr lang="en-GB" dirty="0"/>
              <a:t>The presentation will cover some key findings emerging from your research.</a:t>
            </a:r>
          </a:p>
          <a:p>
            <a:endParaRPr lang="en-GB" dirty="0"/>
          </a:p>
          <a:p>
            <a:r>
              <a:rPr lang="en-GB" dirty="0"/>
              <a:t>It will be the quality of these findings rather than their quantity that will determine the mark awarded. </a:t>
            </a:r>
          </a:p>
          <a:p>
            <a:endParaRPr lang="en-GB" dirty="0"/>
          </a:p>
          <a:p>
            <a:pPr marL="0" indent="0">
              <a:buNone/>
            </a:pPr>
            <a:r>
              <a:rPr lang="en-GB" dirty="0"/>
              <a:t>• The presentation will demonstrate that you have fully understood and assimilated research-based knowledge through the development, in the time available, of key findings will be judged to show thorough knowledge. </a:t>
            </a:r>
          </a:p>
          <a:p>
            <a:pPr marL="0" indent="0">
              <a:buNone/>
            </a:pPr>
            <a:r>
              <a:rPr lang="en-GB" dirty="0"/>
              <a:t> </a:t>
            </a:r>
          </a:p>
          <a:p>
            <a:endParaRPr lang="en-GB" dirty="0"/>
          </a:p>
        </p:txBody>
      </p:sp>
    </p:spTree>
    <p:extLst>
      <p:ext uri="{BB962C8B-B14F-4D97-AF65-F5344CB8AC3E}">
        <p14:creationId xmlns:p14="http://schemas.microsoft.com/office/powerpoint/2010/main" val="3984457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342900"/>
            <a:ext cx="10515600" cy="982663"/>
          </a:xfrm>
          <a:solidFill>
            <a:schemeClr val="accent5">
              <a:lumMod val="20000"/>
              <a:lumOff val="80000"/>
            </a:schemeClr>
          </a:solidFill>
        </p:spPr>
        <p:txBody>
          <a:bodyPr/>
          <a:lstStyle/>
          <a:p>
            <a:r>
              <a:rPr lang="en-GB" dirty="0"/>
              <a:t>The examiner</a:t>
            </a:r>
          </a:p>
        </p:txBody>
      </p:sp>
      <p:sp>
        <p:nvSpPr>
          <p:cNvPr id="3" name="Content Placeholder 2"/>
          <p:cNvSpPr>
            <a:spLocks noGrp="1"/>
          </p:cNvSpPr>
          <p:nvPr>
            <p:ph idx="1"/>
          </p:nvPr>
        </p:nvSpPr>
        <p:spPr>
          <a:xfrm>
            <a:off x="293914" y="1453244"/>
            <a:ext cx="11691257" cy="5241470"/>
          </a:xfrm>
        </p:spPr>
        <p:txBody>
          <a:bodyPr>
            <a:normAutofit fontScale="92500" lnSpcReduction="10000"/>
          </a:bodyPr>
          <a:lstStyle/>
          <a:p>
            <a:r>
              <a:rPr lang="en-GB" dirty="0"/>
              <a:t>The examiner may use points made in the presentation as well as information given on the Individual Research Project Form to initiate the discussion and will proceed from there on the basis of points made in response to questions; </a:t>
            </a:r>
          </a:p>
          <a:p>
            <a:r>
              <a:rPr lang="en-GB" dirty="0"/>
              <a:t>questions informed by his or her knowledge of the topic area or indeed lack of knowledge of the topic area. </a:t>
            </a:r>
          </a:p>
          <a:p>
            <a:r>
              <a:rPr lang="en-GB" dirty="0"/>
              <a:t>The emphasis throughout the discussion will be on eliciting views, opinions, ideas, and reactions from the student which the latter will be invited to explain, develop further, justify, illustrate, and defend, and where knowledge of the topic area will be paramount in supporting the responses given. </a:t>
            </a:r>
          </a:p>
          <a:p>
            <a:r>
              <a:rPr lang="en-GB" dirty="0"/>
              <a:t>The discussion will focus on key concepts such as importance, impact, value, contribution, significance, as well as on the student’s appreciation of the topic area – its appeal and interest, and the insights the study has brought to the student. This will naturally generate opportunities for the student to analyse and evaluate critically those aspects of the topic area that have been researched and will invite conclusions to be drawn.</a:t>
            </a:r>
          </a:p>
        </p:txBody>
      </p:sp>
    </p:spTree>
    <p:extLst>
      <p:ext uri="{BB962C8B-B14F-4D97-AF65-F5344CB8AC3E}">
        <p14:creationId xmlns:p14="http://schemas.microsoft.com/office/powerpoint/2010/main" val="395804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75140"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a:extLst>
              <a:ext uri="{FF2B5EF4-FFF2-40B4-BE49-F238E27FC236}">
                <a16:creationId xmlns:a16="http://schemas.microsoft.com/office/drawing/2014/main" id="{02F4AEF7-D1F7-4B80-B62C-0CA1E3EEE225}"/>
              </a:ext>
            </a:extLst>
          </p:cNvPr>
          <p:cNvPicPr>
            <a:picLocks noChangeAspect="1"/>
          </p:cNvPicPr>
          <p:nvPr/>
        </p:nvPicPr>
        <p:blipFill rotWithShape="1">
          <a:blip r:embed="rId2"/>
          <a:srcRect l="18356" r="19492" b="-1"/>
          <a:stretch/>
        </p:blipFill>
        <p:spPr>
          <a:xfrm>
            <a:off x="3649318" y="2"/>
            <a:ext cx="8542682" cy="2130473"/>
          </a:xfrm>
          <a:custGeom>
            <a:avLst/>
            <a:gdLst/>
            <a:ahLst/>
            <a:cxnLst/>
            <a:rect l="l" t="t" r="r" b="b"/>
            <a:pathLst>
              <a:path w="8542682" h="2130473">
                <a:moveTo>
                  <a:pt x="986689" y="0"/>
                </a:moveTo>
                <a:lnTo>
                  <a:pt x="8542682" y="0"/>
                </a:lnTo>
                <a:lnTo>
                  <a:pt x="8542682" y="2130473"/>
                </a:lnTo>
                <a:lnTo>
                  <a:pt x="0" y="2130473"/>
                </a:lnTo>
                <a:close/>
              </a:path>
            </a:pathLst>
          </a:custGeom>
        </p:spPr>
      </p:pic>
      <p:sp>
        <p:nvSpPr>
          <p:cNvPr id="103"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716860" y="4682362"/>
            <a:ext cx="4475140"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2" name="Picture 61">
            <a:extLst>
              <a:ext uri="{FF2B5EF4-FFF2-40B4-BE49-F238E27FC236}">
                <a16:creationId xmlns:a16="http://schemas.microsoft.com/office/drawing/2014/main" id="{97B01E9E-A701-4D54-8546-4A59D0D99997}"/>
              </a:ext>
            </a:extLst>
          </p:cNvPr>
          <p:cNvPicPr>
            <a:picLocks noChangeAspect="1"/>
          </p:cNvPicPr>
          <p:nvPr/>
        </p:nvPicPr>
        <p:blipFill>
          <a:blip r:embed="rId3"/>
          <a:stretch>
            <a:fillRect/>
          </a:stretch>
        </p:blipFill>
        <p:spPr>
          <a:xfrm>
            <a:off x="684836" y="3602038"/>
            <a:ext cx="8572500" cy="2428875"/>
          </a:xfrm>
          <a:prstGeom prst="rect">
            <a:avLst/>
          </a:prstGeom>
        </p:spPr>
      </p:pic>
      <p:pic>
        <p:nvPicPr>
          <p:cNvPr id="67" name="Picture 66">
            <a:extLst>
              <a:ext uri="{FF2B5EF4-FFF2-40B4-BE49-F238E27FC236}">
                <a16:creationId xmlns:a16="http://schemas.microsoft.com/office/drawing/2014/main" id="{6A4B43F9-CDBC-48E5-867C-DD9B5FC72B0C}"/>
              </a:ext>
            </a:extLst>
          </p:cNvPr>
          <p:cNvPicPr>
            <a:picLocks noChangeAspect="1"/>
          </p:cNvPicPr>
          <p:nvPr/>
        </p:nvPicPr>
        <p:blipFill>
          <a:blip r:embed="rId4"/>
          <a:stretch>
            <a:fillRect/>
          </a:stretch>
        </p:blipFill>
        <p:spPr>
          <a:xfrm>
            <a:off x="3649318" y="108487"/>
            <a:ext cx="8542682" cy="2021987"/>
          </a:xfrm>
          <a:prstGeom prst="rect">
            <a:avLst/>
          </a:prstGeom>
        </p:spPr>
      </p:pic>
    </p:spTree>
    <p:extLst>
      <p:ext uri="{BB962C8B-B14F-4D97-AF65-F5344CB8AC3E}">
        <p14:creationId xmlns:p14="http://schemas.microsoft.com/office/powerpoint/2010/main" val="57768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342901"/>
            <a:ext cx="11027229" cy="1347788"/>
          </a:xfrm>
          <a:solidFill>
            <a:schemeClr val="accent5">
              <a:lumMod val="20000"/>
              <a:lumOff val="80000"/>
            </a:schemeClr>
          </a:solidFill>
        </p:spPr>
        <p:txBody>
          <a:bodyPr>
            <a:normAutofit/>
          </a:bodyPr>
          <a:lstStyle/>
          <a:p>
            <a:r>
              <a:rPr lang="en-GB" b="1" dirty="0"/>
              <a:t>Generic content for the individual research project discussion at 5 levels of performance </a:t>
            </a:r>
            <a:endParaRPr lang="en-GB" dirty="0"/>
          </a:p>
        </p:txBody>
      </p:sp>
      <p:sp>
        <p:nvSpPr>
          <p:cNvPr id="3" name="Content Placeholder 2"/>
          <p:cNvSpPr>
            <a:spLocks noGrp="1"/>
          </p:cNvSpPr>
          <p:nvPr>
            <p:ph idx="1"/>
          </p:nvPr>
        </p:nvSpPr>
        <p:spPr>
          <a:xfrm>
            <a:off x="326571" y="1825625"/>
            <a:ext cx="11576958" cy="4836432"/>
          </a:xfrm>
        </p:spPr>
        <p:txBody>
          <a:bodyPr>
            <a:normAutofit/>
          </a:bodyPr>
          <a:lstStyle/>
          <a:p>
            <a:r>
              <a:rPr lang="en-GB" b="1" dirty="0"/>
              <a:t>Excellent level of performance</a:t>
            </a:r>
            <a:r>
              <a:rPr lang="en-GB" dirty="0"/>
              <a:t>: In the discussion the student will respond readily to all opportunities to explain, develop further, justify and defend opinions and views expressed about the topic under discussion. </a:t>
            </a:r>
          </a:p>
          <a:p>
            <a:r>
              <a:rPr lang="en-GB" dirty="0"/>
              <a:t>Response to questions inviting the student to evaluate critically aspects of what has been researched will be supported by relevant factual knowledge. Knowledge of the topic under discussion will be used consistently and effectively to support views and opinions. </a:t>
            </a:r>
          </a:p>
          <a:p>
            <a:r>
              <a:rPr lang="en-GB" dirty="0"/>
              <a:t>Challenges from the examiner that perhaps call into question the validity of the student’s findings or the conclusions they are offering will consistently be responded to with a confident and effective marshalling of knowledge. </a:t>
            </a:r>
          </a:p>
          <a:p>
            <a:pPr marL="0" indent="0">
              <a:buNone/>
            </a:pPr>
            <a:endParaRPr lang="en-GB" dirty="0"/>
          </a:p>
          <a:p>
            <a:endParaRPr lang="en-GB" b="1" dirty="0"/>
          </a:p>
        </p:txBody>
      </p:sp>
    </p:spTree>
    <p:extLst>
      <p:ext uri="{BB962C8B-B14F-4D97-AF65-F5344CB8AC3E}">
        <p14:creationId xmlns:p14="http://schemas.microsoft.com/office/powerpoint/2010/main" val="249570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Possible open-ended questions: </a:t>
            </a:r>
            <a:br>
              <a:rPr lang="en-GB" dirty="0"/>
            </a:br>
            <a:endParaRPr lang="en-GB" dirty="0"/>
          </a:p>
        </p:txBody>
      </p:sp>
      <p:sp>
        <p:nvSpPr>
          <p:cNvPr id="3" name="Content Placeholder 2"/>
          <p:cNvSpPr>
            <a:spLocks noGrp="1"/>
          </p:cNvSpPr>
          <p:nvPr>
            <p:ph idx="1"/>
          </p:nvPr>
        </p:nvSpPr>
        <p:spPr>
          <a:xfrm>
            <a:off x="555171" y="1306286"/>
            <a:ext cx="10798629" cy="5339443"/>
          </a:xfrm>
        </p:spPr>
        <p:txBody>
          <a:bodyPr>
            <a:normAutofit fontScale="77500" lnSpcReduction="20000"/>
          </a:bodyPr>
          <a:lstStyle/>
          <a:p>
            <a:r>
              <a:rPr lang="en-GB" sz="3400" b="1" dirty="0"/>
              <a:t>When you say…, what exactly do you mean? </a:t>
            </a:r>
          </a:p>
          <a:p>
            <a:r>
              <a:rPr lang="en-GB" sz="3400" b="1" dirty="0"/>
              <a:t>But some people believe … what do you think of that? </a:t>
            </a:r>
          </a:p>
          <a:p>
            <a:r>
              <a:rPr lang="en-GB" sz="3400" b="1" dirty="0"/>
              <a:t>How do you react to that? </a:t>
            </a:r>
          </a:p>
          <a:p>
            <a:r>
              <a:rPr lang="en-GB" sz="3400" b="1" dirty="0"/>
              <a:t>Do you think that is really true? </a:t>
            </a:r>
          </a:p>
          <a:p>
            <a:r>
              <a:rPr lang="en-GB" sz="3400" b="1" dirty="0"/>
              <a:t>How do you feel about that? </a:t>
            </a:r>
          </a:p>
          <a:p>
            <a:r>
              <a:rPr lang="en-GB" sz="3400" b="1" dirty="0"/>
              <a:t>What about..…, for example? </a:t>
            </a:r>
          </a:p>
          <a:p>
            <a:r>
              <a:rPr lang="en-GB" sz="3400" b="1" dirty="0"/>
              <a:t>What if I said that…? </a:t>
            </a:r>
          </a:p>
          <a:p>
            <a:pPr marL="0" indent="0">
              <a:buNone/>
            </a:pPr>
            <a:endParaRPr lang="en-GB" sz="3400" b="1" dirty="0"/>
          </a:p>
          <a:p>
            <a:r>
              <a:rPr lang="en-GB" sz="3400" b="1" dirty="0"/>
              <a:t>Questions which would elicit more information and views might include: </a:t>
            </a:r>
          </a:p>
          <a:p>
            <a:r>
              <a:rPr lang="en-GB" sz="3400" b="1" dirty="0"/>
              <a:t>Why did you choose this topic? </a:t>
            </a:r>
          </a:p>
          <a:p>
            <a:r>
              <a:rPr lang="en-GB" sz="3400" b="1" dirty="0"/>
              <a:t>Tell me more about…? </a:t>
            </a:r>
          </a:p>
          <a:p>
            <a:r>
              <a:rPr lang="en-GB" sz="3400" b="1" dirty="0"/>
              <a:t>What was the most interesting thing you discovered in your research? </a:t>
            </a:r>
          </a:p>
          <a:p>
            <a:r>
              <a:rPr lang="en-GB" sz="3400" b="1" dirty="0"/>
              <a:t>Where did you find your information? </a:t>
            </a:r>
          </a:p>
          <a:p>
            <a:endParaRPr lang="en-GB" dirty="0"/>
          </a:p>
        </p:txBody>
      </p:sp>
    </p:spTree>
    <p:extLst>
      <p:ext uri="{BB962C8B-B14F-4D97-AF65-F5344CB8AC3E}">
        <p14:creationId xmlns:p14="http://schemas.microsoft.com/office/powerpoint/2010/main" val="1579423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GB" dirty="0"/>
              <a:t>A-level Paper 3: Summary of IRP</a:t>
            </a:r>
          </a:p>
        </p:txBody>
      </p:sp>
      <p:sp>
        <p:nvSpPr>
          <p:cNvPr id="3" name="Content Placeholder 2"/>
          <p:cNvSpPr>
            <a:spLocks noGrp="1"/>
          </p:cNvSpPr>
          <p:nvPr>
            <p:ph idx="1"/>
          </p:nvPr>
        </p:nvSpPr>
        <p:spPr>
          <a:xfrm>
            <a:off x="838200" y="1825624"/>
            <a:ext cx="10515600" cy="4640489"/>
          </a:xfrm>
        </p:spPr>
        <p:txBody>
          <a:bodyPr>
            <a:normAutofit fontScale="92500" lnSpcReduction="10000"/>
          </a:bodyPr>
          <a:lstStyle/>
          <a:p>
            <a:pPr marL="0" indent="0">
              <a:buNone/>
            </a:pPr>
            <a:r>
              <a:rPr lang="en-GB" dirty="0"/>
              <a:t>• </a:t>
            </a:r>
            <a:r>
              <a:rPr lang="en-GB" b="1" dirty="0"/>
              <a:t>Choice of topic: </a:t>
            </a:r>
            <a:r>
              <a:rPr lang="en-GB" dirty="0"/>
              <a:t>Students will choose their topic based on a personal interest derived from the study of the language.</a:t>
            </a:r>
          </a:p>
          <a:p>
            <a:pPr marL="0" indent="0">
              <a:buNone/>
            </a:pPr>
            <a:r>
              <a:rPr lang="en-GB" dirty="0"/>
              <a:t>• </a:t>
            </a:r>
            <a:r>
              <a:rPr lang="en-GB" b="1" dirty="0"/>
              <a:t>Focus: </a:t>
            </a:r>
            <a:r>
              <a:rPr lang="en-GB" dirty="0"/>
              <a:t>The focus must be on the country/countries where the target language is spoken.</a:t>
            </a:r>
          </a:p>
          <a:p>
            <a:pPr marL="0" indent="0">
              <a:buNone/>
            </a:pPr>
            <a:r>
              <a:rPr lang="en-GB" dirty="0"/>
              <a:t>• </a:t>
            </a:r>
            <a:r>
              <a:rPr lang="en-GB" b="1" dirty="0"/>
              <a:t>Submission of sources and headings: </a:t>
            </a:r>
            <a:r>
              <a:rPr lang="en-GB" dirty="0"/>
              <a:t>Students will submit up to 10 headings outlining their research </a:t>
            </a:r>
          </a:p>
          <a:p>
            <a:pPr marL="0" indent="0">
              <a:buNone/>
            </a:pPr>
            <a:r>
              <a:rPr lang="en-GB" dirty="0"/>
              <a:t>At least two sources must be listed; at least one must be an online source. Headings must be in English.</a:t>
            </a:r>
          </a:p>
          <a:p>
            <a:pPr marL="0" indent="0">
              <a:buNone/>
            </a:pPr>
            <a:r>
              <a:rPr lang="en-GB" dirty="0"/>
              <a:t>• </a:t>
            </a:r>
            <a:r>
              <a:rPr lang="en-GB" b="1" dirty="0"/>
              <a:t>Ideas and opinions: </a:t>
            </a:r>
            <a:r>
              <a:rPr lang="en-GB" dirty="0"/>
              <a:t>The presentation will include ideas and opinions based on knowledge of the target language country/countries.</a:t>
            </a:r>
          </a:p>
          <a:p>
            <a:pPr marL="0" indent="0">
              <a:buNone/>
            </a:pPr>
            <a:r>
              <a:rPr lang="en-GB" dirty="0"/>
              <a:t>• </a:t>
            </a:r>
            <a:r>
              <a:rPr lang="en-GB" b="1" dirty="0"/>
              <a:t>Understanding of culture and society: </a:t>
            </a:r>
            <a:r>
              <a:rPr lang="en-GB" dirty="0"/>
              <a:t>The discussion will demonstrate understanding of the culture and society of the TL country.</a:t>
            </a:r>
            <a:r>
              <a:rPr lang="en-GB" b="1" dirty="0"/>
              <a:t> </a:t>
            </a:r>
            <a:endParaRPr lang="en-GB" dirty="0"/>
          </a:p>
          <a:p>
            <a:endParaRPr lang="en-GB" dirty="0"/>
          </a:p>
        </p:txBody>
      </p:sp>
    </p:spTree>
    <p:extLst>
      <p:ext uri="{BB962C8B-B14F-4D97-AF65-F5344CB8AC3E}">
        <p14:creationId xmlns:p14="http://schemas.microsoft.com/office/powerpoint/2010/main" val="212647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888178F-1916-4799-A543-0A89CA2FCA8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u="sng" dirty="0"/>
              <a:t>The A-level speaking assessment </a:t>
            </a:r>
            <a:br>
              <a:rPr lang="en-US" b="1" u="sng" dirty="0"/>
            </a:br>
            <a:endParaRPr lang="en-US" sz="4400" kern="1200" dirty="0">
              <a:solidFill>
                <a:srgbClr val="FFFFFF"/>
              </a:solidFill>
              <a:latin typeface="+mj-lt"/>
              <a:ea typeface="+mj-ea"/>
              <a:cs typeface="+mj-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BB9A8C5C-4812-4FC3-87E9-31D61503EB42}"/>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400" dirty="0"/>
              <a:t>The IRP is assessed as part of the A-level Speaking assessment (Paper 3). The whole assessment lasts 21–23 minutes (including 5 minutes’ preparation time). </a:t>
            </a:r>
          </a:p>
          <a:p>
            <a:r>
              <a:rPr lang="en-US" sz="2400" dirty="0"/>
              <a:t>There are 60 marks in total, representing </a:t>
            </a:r>
            <a:r>
              <a:rPr lang="en-US" sz="2400" b="1" dirty="0"/>
              <a:t>30% of A-level marks</a:t>
            </a:r>
            <a:r>
              <a:rPr lang="en-US" sz="2400" dirty="0"/>
              <a:t>. There are two parts: </a:t>
            </a:r>
          </a:p>
          <a:p>
            <a:r>
              <a:rPr lang="en-US" sz="2400" dirty="0"/>
              <a:t>    -</a:t>
            </a:r>
            <a:r>
              <a:rPr lang="en-US" sz="2400" b="1" dirty="0">
                <a:highlight>
                  <a:srgbClr val="FFFF00"/>
                </a:highlight>
              </a:rPr>
              <a:t>discussion of a sub-theme based on a stimulus card </a:t>
            </a:r>
            <a:r>
              <a:rPr lang="en-US" sz="2400" dirty="0">
                <a:highlight>
                  <a:srgbClr val="FFFF00"/>
                </a:highlight>
              </a:rPr>
              <a:t>(5–6 minutes). </a:t>
            </a:r>
            <a:r>
              <a:rPr lang="en-US" sz="2400" dirty="0"/>
              <a:t>The student studies the card for 5 minutes at the start of the test (25 marks). </a:t>
            </a:r>
          </a:p>
          <a:p>
            <a:r>
              <a:rPr lang="en-US" sz="2400" dirty="0"/>
              <a:t>    -</a:t>
            </a:r>
            <a:r>
              <a:rPr lang="en-US" sz="2400" b="1" dirty="0">
                <a:highlight>
                  <a:srgbClr val="FFFF00"/>
                </a:highlight>
              </a:rPr>
              <a:t>presentation</a:t>
            </a:r>
            <a:r>
              <a:rPr lang="en-US" sz="2400" dirty="0">
                <a:highlight>
                  <a:srgbClr val="FFFF00"/>
                </a:highlight>
              </a:rPr>
              <a:t> (2 minutes) and </a:t>
            </a:r>
            <a:r>
              <a:rPr lang="en-US" sz="2400" b="1" dirty="0">
                <a:highlight>
                  <a:srgbClr val="FFFF00"/>
                </a:highlight>
              </a:rPr>
              <a:t>discussion</a:t>
            </a:r>
            <a:r>
              <a:rPr lang="en-US" sz="2400" dirty="0">
                <a:highlight>
                  <a:srgbClr val="FFFF00"/>
                </a:highlight>
              </a:rPr>
              <a:t> (9–10 minutes) </a:t>
            </a:r>
            <a:r>
              <a:rPr lang="en-US" sz="2400" dirty="0"/>
              <a:t>of individual research project (35 marks). </a:t>
            </a:r>
          </a:p>
        </p:txBody>
      </p:sp>
    </p:spTree>
    <p:extLst>
      <p:ext uri="{BB962C8B-B14F-4D97-AF65-F5344CB8AC3E}">
        <p14:creationId xmlns:p14="http://schemas.microsoft.com/office/powerpoint/2010/main" val="2117033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3EF8713-8E88-498D-AFE5-72B151AC0492}"/>
              </a:ext>
            </a:extLst>
          </p:cNvPr>
          <p:cNvPicPr>
            <a:picLocks noChangeAspect="1"/>
          </p:cNvPicPr>
          <p:nvPr/>
        </p:nvPicPr>
        <p:blipFill>
          <a:blip r:embed="rId2"/>
          <a:stretch>
            <a:fillRect/>
          </a:stretch>
        </p:blipFill>
        <p:spPr>
          <a:xfrm>
            <a:off x="2023353" y="579536"/>
            <a:ext cx="7684851" cy="5376773"/>
          </a:xfrm>
          <a:prstGeom prst="rect">
            <a:avLst/>
          </a:prstGeom>
        </p:spPr>
      </p:pic>
    </p:spTree>
    <p:extLst>
      <p:ext uri="{BB962C8B-B14F-4D97-AF65-F5344CB8AC3E}">
        <p14:creationId xmlns:p14="http://schemas.microsoft.com/office/powerpoint/2010/main" val="373612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54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B2AAA47-A788-4F19-A7F2-FE2B01C8EA05}"/>
              </a:ext>
            </a:extLst>
          </p:cNvPr>
          <p:cNvPicPr>
            <a:picLocks noChangeAspect="1"/>
          </p:cNvPicPr>
          <p:nvPr/>
        </p:nvPicPr>
        <p:blipFill>
          <a:blip r:embed="rId2"/>
          <a:stretch>
            <a:fillRect/>
          </a:stretch>
        </p:blipFill>
        <p:spPr>
          <a:xfrm>
            <a:off x="1999628" y="643467"/>
            <a:ext cx="8192743" cy="5571066"/>
          </a:xfrm>
          <a:prstGeom prst="rect">
            <a:avLst/>
          </a:prstGeom>
        </p:spPr>
      </p:pic>
    </p:spTree>
    <p:extLst>
      <p:ext uri="{BB962C8B-B14F-4D97-AF65-F5344CB8AC3E}">
        <p14:creationId xmlns:p14="http://schemas.microsoft.com/office/powerpoint/2010/main" val="2474990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1043631" y="809898"/>
            <a:ext cx="10173010" cy="1554480"/>
          </a:xfrm>
        </p:spPr>
        <p:txBody>
          <a:bodyPr anchor="ctr">
            <a:normAutofit/>
          </a:bodyPr>
          <a:lstStyle/>
          <a:p>
            <a:br>
              <a:rPr lang="en-GB" sz="4800"/>
            </a:br>
            <a:r>
              <a:rPr lang="en-GB" sz="4800"/>
              <a:t> </a:t>
            </a:r>
            <a:r>
              <a:rPr lang="en-GB" sz="4800" b="1"/>
              <a:t>Selecting a suitable topic : </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F8CE18AE-8D63-4B0B-A94A-6EB9585E12F7}"/>
              </a:ext>
            </a:extLst>
          </p:cNvPr>
          <p:cNvGraphicFramePr>
            <a:graphicFrameLocks noGrp="1"/>
          </p:cNvGraphicFramePr>
          <p:nvPr>
            <p:ph idx="1"/>
            <p:extLst>
              <p:ext uri="{D42A27DB-BD31-4B8C-83A1-F6EECF244321}">
                <p14:modId xmlns:p14="http://schemas.microsoft.com/office/powerpoint/2010/main" val="352737877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651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br>
              <a:rPr lang="en-GB" sz="3600"/>
            </a:br>
            <a:r>
              <a:rPr lang="en-GB" sz="3600"/>
              <a:t> </a:t>
            </a:r>
            <a:r>
              <a:rPr lang="en-GB" sz="3600" b="1"/>
              <a:t>Selecting a suitable topic </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B4CC46A-2D01-4A1A-89FD-A35D65C7F24C}"/>
              </a:ext>
            </a:extLst>
          </p:cNvPr>
          <p:cNvGraphicFramePr>
            <a:graphicFrameLocks noGrp="1"/>
          </p:cNvGraphicFramePr>
          <p:nvPr>
            <p:ph idx="1"/>
            <p:extLst>
              <p:ext uri="{D42A27DB-BD31-4B8C-83A1-F6EECF244321}">
                <p14:modId xmlns:p14="http://schemas.microsoft.com/office/powerpoint/2010/main" val="32642310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129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1162" y="3050434"/>
            <a:ext cx="3722933" cy="757130"/>
          </a:xfrm>
          <a:ln w="25400" cap="sq">
            <a:solidFill>
              <a:srgbClr val="FFFFFF"/>
            </a:solidFill>
            <a:miter lim="800000"/>
          </a:ln>
        </p:spPr>
        <p:txBody>
          <a:bodyPr wrap="square">
            <a:normAutofit/>
          </a:bodyPr>
          <a:lstStyle/>
          <a:p>
            <a:pPr algn="ctr"/>
            <a:r>
              <a:rPr lang="en-GB" sz="2800" b="1">
                <a:solidFill>
                  <a:srgbClr val="FFFFFF"/>
                </a:solidFill>
              </a:rPr>
              <a:t>Topics fields suggestions:</a:t>
            </a:r>
          </a:p>
        </p:txBody>
      </p:sp>
      <p:sp>
        <p:nvSpPr>
          <p:cNvPr id="35" name="Rectangle 34">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574536" y="640080"/>
            <a:ext cx="2754290" cy="5692626"/>
          </a:xfrm>
        </p:spPr>
        <p:txBody>
          <a:bodyPr>
            <a:normAutofit lnSpcReduction="10000"/>
          </a:bodyPr>
          <a:lstStyle/>
          <a:p>
            <a:r>
              <a:rPr lang="en-GB" sz="1800" dirty="0"/>
              <a:t>politics</a:t>
            </a:r>
          </a:p>
          <a:p>
            <a:r>
              <a:rPr lang="en-GB" sz="1800" dirty="0"/>
              <a:t>sport</a:t>
            </a:r>
          </a:p>
          <a:p>
            <a:r>
              <a:rPr lang="en-GB" sz="1800" dirty="0"/>
              <a:t>the fashion industry</a:t>
            </a:r>
          </a:p>
          <a:p>
            <a:r>
              <a:rPr lang="en-GB" sz="1800" dirty="0"/>
              <a:t>a historical event or building</a:t>
            </a:r>
          </a:p>
          <a:p>
            <a:r>
              <a:rPr lang="en-GB" sz="1800" dirty="0"/>
              <a:t>Immigration, migration, multiculturalism</a:t>
            </a:r>
          </a:p>
          <a:p>
            <a:r>
              <a:rPr lang="en-GB" sz="1800" dirty="0"/>
              <a:t>a political figure</a:t>
            </a:r>
          </a:p>
          <a:p>
            <a:r>
              <a:rPr lang="en-GB" sz="1800" dirty="0"/>
              <a:t>a musical performer, a film director, writer</a:t>
            </a:r>
          </a:p>
          <a:p>
            <a:r>
              <a:rPr lang="en-GB" sz="1800" dirty="0"/>
              <a:t>the computer games industry</a:t>
            </a:r>
          </a:p>
          <a:p>
            <a:r>
              <a:rPr lang="en-GB" sz="1800" dirty="0"/>
              <a:t>a region</a:t>
            </a:r>
          </a:p>
          <a:p>
            <a:r>
              <a:rPr lang="en-GB" sz="1800" dirty="0"/>
              <a:t>gastronomy</a:t>
            </a:r>
          </a:p>
          <a:p>
            <a:r>
              <a:rPr lang="en-GB" sz="1800" dirty="0"/>
              <a:t>a specific major news event.</a:t>
            </a:r>
          </a:p>
          <a:p>
            <a:r>
              <a:rPr lang="en-GB" sz="1800" dirty="0"/>
              <a:t>voluntary organisations</a:t>
            </a:r>
          </a:p>
        </p:txBody>
      </p:sp>
      <p:sp>
        <p:nvSpPr>
          <p:cNvPr id="5" name="Content Placeholder 4">
            <a:extLst>
              <a:ext uri="{FF2B5EF4-FFF2-40B4-BE49-F238E27FC236}">
                <a16:creationId xmlns:a16="http://schemas.microsoft.com/office/drawing/2014/main" id="{118C850D-C886-41D9-ACC2-B6241D2F1350}"/>
              </a:ext>
            </a:extLst>
          </p:cNvPr>
          <p:cNvSpPr>
            <a:spLocks noGrp="1"/>
          </p:cNvSpPr>
          <p:nvPr>
            <p:ph sz="half" idx="2"/>
          </p:nvPr>
        </p:nvSpPr>
        <p:spPr>
          <a:xfrm>
            <a:off x="9241278" y="640081"/>
            <a:ext cx="2386324" cy="5577840"/>
          </a:xfrm>
        </p:spPr>
        <p:txBody>
          <a:bodyPr>
            <a:normAutofit lnSpcReduction="10000"/>
          </a:bodyPr>
          <a:lstStyle/>
          <a:p>
            <a:r>
              <a:rPr lang="en-GB" sz="1800" dirty="0"/>
              <a:t>education</a:t>
            </a:r>
          </a:p>
          <a:p>
            <a:r>
              <a:rPr lang="en-GB" sz="1800" dirty="0"/>
              <a:t>art</a:t>
            </a:r>
          </a:p>
          <a:p>
            <a:r>
              <a:rPr lang="en-GB" sz="1800" dirty="0"/>
              <a:t>the environment and climate change</a:t>
            </a:r>
          </a:p>
          <a:p>
            <a:r>
              <a:rPr lang="en-GB" sz="1800" dirty="0"/>
              <a:t>the media</a:t>
            </a:r>
          </a:p>
          <a:p>
            <a:r>
              <a:rPr lang="en-GB" sz="1800" dirty="0"/>
              <a:t>economic issues such as employment or poverty</a:t>
            </a:r>
          </a:p>
          <a:p>
            <a:r>
              <a:rPr lang="en-GB" sz="1800" dirty="0"/>
              <a:t>science and technology</a:t>
            </a:r>
          </a:p>
          <a:p>
            <a:r>
              <a:rPr lang="en-GB" sz="1800" dirty="0"/>
              <a:t>law and order, health policies</a:t>
            </a:r>
          </a:p>
          <a:p>
            <a:r>
              <a:rPr lang="en-GB" sz="1800" dirty="0"/>
              <a:t>agriculture</a:t>
            </a:r>
          </a:p>
          <a:p>
            <a:r>
              <a:rPr lang="en-GB" sz="1800" dirty="0"/>
              <a:t>lifestyle changes</a:t>
            </a:r>
          </a:p>
          <a:p>
            <a:r>
              <a:rPr lang="en-GB" sz="1800" dirty="0"/>
              <a:t>energy policy</a:t>
            </a:r>
          </a:p>
          <a:p>
            <a:r>
              <a:rPr lang="en-GB" sz="1800" dirty="0"/>
              <a:t>the role of the EU</a:t>
            </a:r>
          </a:p>
          <a:p>
            <a:r>
              <a:rPr lang="en-GB" sz="1800" dirty="0"/>
              <a:t>housing and tourism</a:t>
            </a:r>
          </a:p>
        </p:txBody>
      </p:sp>
    </p:spTree>
    <p:extLst>
      <p:ext uri="{BB962C8B-B14F-4D97-AF65-F5344CB8AC3E}">
        <p14:creationId xmlns:p14="http://schemas.microsoft.com/office/powerpoint/2010/main" val="3341300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F1002F-D845-479F-903C-B6C5EE39D2D0}"/>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b="1"/>
              <a:t>Examples</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half" idx="2"/>
          </p:nvPr>
        </p:nvSpPr>
        <p:spPr>
          <a:xfrm>
            <a:off x="590719" y="2090569"/>
            <a:ext cx="4559425" cy="4349142"/>
          </a:xfrm>
        </p:spPr>
        <p:txBody>
          <a:bodyPr vert="horz" lIns="91440" tIns="45720" rIns="91440" bIns="45720" rtlCol="0" anchor="ctr">
            <a:normAutofit lnSpcReduction="10000"/>
          </a:bodyPr>
          <a:lstStyle/>
          <a:p>
            <a:pPr marL="0" indent="-228600">
              <a:buFont typeface="Arial" panose="020B0604020202020204" pitchFamily="34" charset="0"/>
              <a:buChar char="•"/>
            </a:pPr>
            <a:r>
              <a:rPr lang="en-US" sz="1700" b="1" i="1" dirty="0"/>
              <a:t>The contribution of Julio Iglesias to modern Spanish popular music: a study of three albums.</a:t>
            </a:r>
          </a:p>
          <a:p>
            <a:pPr marL="0" indent="-228600">
              <a:buFont typeface="Arial" panose="020B0604020202020204" pitchFamily="34" charset="0"/>
              <a:buChar char="•"/>
            </a:pPr>
            <a:endParaRPr lang="en-US" sz="1700" i="1" dirty="0"/>
          </a:p>
          <a:p>
            <a:pPr marL="0" indent="-228600">
              <a:buFont typeface="Arial" panose="020B0604020202020204" pitchFamily="34" charset="0"/>
              <a:buChar char="•"/>
            </a:pPr>
            <a:r>
              <a:rPr lang="en-US" sz="2000" dirty="0"/>
              <a:t>This might include: </a:t>
            </a:r>
          </a:p>
          <a:p>
            <a:pPr lvl="1" indent="-228600">
              <a:buFont typeface="Arial" panose="020B0604020202020204" pitchFamily="34" charset="0"/>
              <a:buChar char="•"/>
            </a:pPr>
            <a:r>
              <a:rPr lang="en-US" sz="1600" dirty="0"/>
              <a:t>a detailed biography</a:t>
            </a:r>
          </a:p>
          <a:p>
            <a:pPr lvl="1" indent="-228600">
              <a:buFont typeface="Arial" panose="020B0604020202020204" pitchFamily="34" charset="0"/>
              <a:buChar char="•"/>
            </a:pPr>
            <a:r>
              <a:rPr lang="en-US" sz="1600" dirty="0"/>
              <a:t> facts and figures about his record sales in Spain and elsewhere,</a:t>
            </a:r>
          </a:p>
          <a:p>
            <a:pPr lvl="1" indent="-228600">
              <a:buFont typeface="Arial" panose="020B0604020202020204" pitchFamily="34" charset="0"/>
              <a:buChar char="•"/>
            </a:pPr>
            <a:r>
              <a:rPr lang="en-US" sz="1600" dirty="0"/>
              <a:t> musical collaborators,</a:t>
            </a:r>
          </a:p>
          <a:p>
            <a:pPr lvl="1" indent="-228600">
              <a:buFont typeface="Arial" panose="020B0604020202020204" pitchFamily="34" charset="0"/>
              <a:buChar char="•"/>
            </a:pPr>
            <a:r>
              <a:rPr lang="en-US" sz="1600" dirty="0"/>
              <a:t> detailed reference to particular song styles,</a:t>
            </a:r>
          </a:p>
          <a:p>
            <a:pPr lvl="1" indent="-228600">
              <a:buFont typeface="Arial" panose="020B0604020202020204" pitchFamily="34" charset="0"/>
              <a:buChar char="•"/>
            </a:pPr>
            <a:r>
              <a:rPr lang="en-US" sz="1600" dirty="0"/>
              <a:t> themes and lyrics,</a:t>
            </a:r>
          </a:p>
          <a:p>
            <a:pPr lvl="1" indent="-228600">
              <a:buFont typeface="Arial" panose="020B0604020202020204" pitchFamily="34" charset="0"/>
              <a:buChar char="•"/>
            </a:pPr>
            <a:r>
              <a:rPr lang="en-US" sz="1600" dirty="0"/>
              <a:t> a discussion of a particular song.</a:t>
            </a:r>
          </a:p>
          <a:p>
            <a:pPr lvl="1" indent="-228600">
              <a:buFont typeface="Arial" panose="020B0604020202020204" pitchFamily="34" charset="0"/>
              <a:buChar char="•"/>
            </a:pPr>
            <a:r>
              <a:rPr lang="en-US" sz="1600" dirty="0"/>
              <a:t> Source materials could include fan sites,</a:t>
            </a:r>
          </a:p>
          <a:p>
            <a:pPr lvl="1" indent="-228600">
              <a:buFont typeface="Arial" panose="020B0604020202020204" pitchFamily="34" charset="0"/>
              <a:buChar char="•"/>
            </a:pPr>
            <a:r>
              <a:rPr lang="en-US" sz="1600" dirty="0"/>
              <a:t> online or printed biographical information,</a:t>
            </a:r>
          </a:p>
          <a:p>
            <a:pPr lvl="1" indent="-228600">
              <a:buFont typeface="Arial" panose="020B0604020202020204" pitchFamily="34" charset="0"/>
              <a:buChar char="•"/>
            </a:pPr>
            <a:r>
              <a:rPr lang="en-US" sz="1600" dirty="0"/>
              <a:t> album reviews,</a:t>
            </a:r>
          </a:p>
          <a:p>
            <a:pPr lvl="1" indent="-228600">
              <a:buFont typeface="Arial" panose="020B0604020202020204" pitchFamily="34" charset="0"/>
              <a:buChar char="•"/>
            </a:pPr>
            <a:r>
              <a:rPr lang="en-US" sz="1600" dirty="0"/>
              <a:t> song lyrics and music videos. </a:t>
            </a:r>
          </a:p>
          <a:p>
            <a:pPr indent="-228600">
              <a:buFont typeface="Arial" panose="020B0604020202020204" pitchFamily="34" charset="0"/>
              <a:buChar char="•"/>
            </a:pPr>
            <a:endParaRPr lang="en-US" sz="14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ot of 12 originale albums of Julio Iglesias (one is double and 3 ...">
            <a:extLst>
              <a:ext uri="{FF2B5EF4-FFF2-40B4-BE49-F238E27FC236}">
                <a16:creationId xmlns:a16="http://schemas.microsoft.com/office/drawing/2014/main" id="{5BBF2932-1843-42A1-B89D-657A2E98B36D}"/>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3963" b="2430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92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9E7B4-C401-4634-9FB5-063D29125015}">
  <ds:schemaRefs>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microsoft.com/sharepoint/v3"/>
    <ds:schemaRef ds:uri="http://purl.org/dc/elements/1.1/"/>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A54840-3958-4205-988E-0F5D5586675F}">
  <ds:schemaRefs>
    <ds:schemaRef ds:uri="http://schemas.microsoft.com/sharepoint/v3/contenttype/forms"/>
  </ds:schemaRefs>
</ds:datastoreItem>
</file>

<file path=customXml/itemProps3.xml><?xml version="1.0" encoding="utf-8"?>
<ds:datastoreItem xmlns:ds="http://schemas.openxmlformats.org/officeDocument/2006/customXml" ds:itemID="{EBB446A1-EEFD-4CAD-B4F6-625380CD4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TotalTime>
  <Words>1704</Words>
  <Application>Microsoft Office PowerPoint</Application>
  <PresentationFormat>Widescreen</PresentationFormat>
  <Paragraphs>142</Paragraphs>
  <Slides>22</Slides>
  <Notes>0</Notes>
  <HiddenSlides>9</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 Individual research project   </vt:lpstr>
      <vt:lpstr>PowerPoint Presentation</vt:lpstr>
      <vt:lpstr>The A-level speaking assessment  </vt:lpstr>
      <vt:lpstr>PowerPoint Presentation</vt:lpstr>
      <vt:lpstr>PowerPoint Presentation</vt:lpstr>
      <vt:lpstr>  Selecting a suitable topic : </vt:lpstr>
      <vt:lpstr>  Selecting a suitable topic </vt:lpstr>
      <vt:lpstr>Topics fields suggestions:</vt:lpstr>
      <vt:lpstr>Examples</vt:lpstr>
      <vt:lpstr>How successful is the Spanish high speed train network? An economic and environmental analysis </vt:lpstr>
      <vt:lpstr>Other examples</vt:lpstr>
      <vt:lpstr>Other examples</vt:lpstr>
      <vt:lpstr>Tarea</vt:lpstr>
      <vt:lpstr>The scope and depth of the research </vt:lpstr>
      <vt:lpstr>Guiding students </vt:lpstr>
      <vt:lpstr>Research sources </vt:lpstr>
      <vt:lpstr>How the Individual Research Project will be assessed in the A-level speaking Exam</vt:lpstr>
      <vt:lpstr>The presentation: </vt:lpstr>
      <vt:lpstr>The examiner</vt:lpstr>
      <vt:lpstr>Generic content for the individual research project discussion at 5 levels of performance </vt:lpstr>
      <vt:lpstr>Possible open-ended questions:  </vt:lpstr>
      <vt:lpstr>A-level Paper 3: Summary of IRP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Individual research project   </dc:title>
  <dc:creator>Yenny Wakeham</dc:creator>
  <cp:lastModifiedBy>Yenny Wakeham</cp:lastModifiedBy>
  <cp:revision>1</cp:revision>
  <dcterms:created xsi:type="dcterms:W3CDTF">2020-04-18T16:40:46Z</dcterms:created>
  <dcterms:modified xsi:type="dcterms:W3CDTF">2020-04-18T16:46:49Z</dcterms:modified>
</cp:coreProperties>
</file>