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70" r:id="rId15"/>
    <p:sldId id="269" r:id="rId16"/>
    <p:sldId id="271" r:id="rId17"/>
    <p:sldId id="273"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10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418A9A-A647-4CB7-B3C8-5AF82E2EA2BA}"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1748637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418A9A-A647-4CB7-B3C8-5AF82E2EA2BA}"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211357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418A9A-A647-4CB7-B3C8-5AF82E2EA2BA}"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395295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418A9A-A647-4CB7-B3C8-5AF82E2EA2BA}"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190238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18A9A-A647-4CB7-B3C8-5AF82E2EA2BA}" type="datetimeFigureOut">
              <a:rPr lang="en-GB" smtClean="0"/>
              <a:t>24/09/2019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41290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418A9A-A647-4CB7-B3C8-5AF82E2EA2BA}"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272953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418A9A-A647-4CB7-B3C8-5AF82E2EA2BA}" type="datetimeFigureOut">
              <a:rPr lang="en-GB" smtClean="0"/>
              <a:t>24/09/2019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3656146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418A9A-A647-4CB7-B3C8-5AF82E2EA2BA}" type="datetimeFigureOut">
              <a:rPr lang="en-GB" smtClean="0"/>
              <a:t>24/09/2019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3634006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18A9A-A647-4CB7-B3C8-5AF82E2EA2BA}" type="datetimeFigureOut">
              <a:rPr lang="en-GB" smtClean="0"/>
              <a:t>24/09/2019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93726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18A9A-A647-4CB7-B3C8-5AF82E2EA2BA}"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1194698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18A9A-A647-4CB7-B3C8-5AF82E2EA2BA}" type="datetimeFigureOut">
              <a:rPr lang="en-GB" smtClean="0"/>
              <a:t>24/09/2019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60150-6C01-4E8E-87D0-2AC44DCD71E0}" type="slidenum">
              <a:rPr lang="en-GB" smtClean="0"/>
              <a:t>‹#›</a:t>
            </a:fld>
            <a:endParaRPr lang="en-GB"/>
          </a:p>
        </p:txBody>
      </p:sp>
    </p:spTree>
    <p:extLst>
      <p:ext uri="{BB962C8B-B14F-4D97-AF65-F5344CB8AC3E}">
        <p14:creationId xmlns:p14="http://schemas.microsoft.com/office/powerpoint/2010/main" val="363018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18A9A-A647-4CB7-B3C8-5AF82E2EA2BA}" type="datetimeFigureOut">
              <a:rPr lang="en-GB" smtClean="0"/>
              <a:t>24/09/2019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60150-6C01-4E8E-87D0-2AC44DCD71E0}" type="slidenum">
              <a:rPr lang="en-GB" smtClean="0"/>
              <a:t>‹#›</a:t>
            </a:fld>
            <a:endParaRPr lang="en-GB"/>
          </a:p>
        </p:txBody>
      </p:sp>
    </p:spTree>
    <p:extLst>
      <p:ext uri="{BB962C8B-B14F-4D97-AF65-F5344CB8AC3E}">
        <p14:creationId xmlns:p14="http://schemas.microsoft.com/office/powerpoint/2010/main" val="1657201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yQOxoy_Nl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13996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speed up a reaction</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4400" dirty="0" smtClean="0"/>
              <a:t>Increase concentration of reactants</a:t>
            </a:r>
          </a:p>
          <a:p>
            <a:pPr marL="514350" indent="-514350">
              <a:buFont typeface="+mj-lt"/>
              <a:buAutoNum type="arabicPeriod"/>
            </a:pPr>
            <a:r>
              <a:rPr lang="en-GB" sz="4400" dirty="0" smtClean="0"/>
              <a:t>Increase surface area if a solid is reacting</a:t>
            </a:r>
          </a:p>
          <a:p>
            <a:pPr marL="514350" indent="-514350">
              <a:buFont typeface="+mj-lt"/>
              <a:buAutoNum type="arabicPeriod"/>
            </a:pPr>
            <a:r>
              <a:rPr lang="en-GB" sz="4400" dirty="0" smtClean="0"/>
              <a:t>Increase temperature</a:t>
            </a:r>
          </a:p>
          <a:p>
            <a:pPr marL="514350" indent="-514350">
              <a:buFont typeface="+mj-lt"/>
              <a:buAutoNum type="arabicPeriod"/>
            </a:pPr>
            <a:r>
              <a:rPr lang="en-GB" sz="4400" dirty="0" smtClean="0"/>
              <a:t>Adding a catalyst</a:t>
            </a:r>
            <a:endParaRPr lang="en-GB" sz="4400" dirty="0"/>
          </a:p>
        </p:txBody>
      </p:sp>
    </p:spTree>
    <p:extLst>
      <p:ext uri="{BB962C8B-B14F-4D97-AF65-F5344CB8AC3E}">
        <p14:creationId xmlns:p14="http://schemas.microsoft.com/office/powerpoint/2010/main" val="2891292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which affect enzyme activity</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4800" dirty="0" smtClean="0"/>
              <a:t>Substrate concentration</a:t>
            </a:r>
          </a:p>
          <a:p>
            <a:pPr marL="514350" indent="-514350">
              <a:buFont typeface="+mj-lt"/>
              <a:buAutoNum type="arabicPeriod"/>
            </a:pPr>
            <a:r>
              <a:rPr lang="en-GB" sz="4800" dirty="0" smtClean="0"/>
              <a:t>Enzyme concentration</a:t>
            </a:r>
          </a:p>
          <a:p>
            <a:pPr marL="514350" indent="-514350">
              <a:buFont typeface="+mj-lt"/>
              <a:buAutoNum type="arabicPeriod"/>
            </a:pPr>
            <a:r>
              <a:rPr lang="en-GB" sz="4800" dirty="0" smtClean="0"/>
              <a:t>Temperature</a:t>
            </a:r>
          </a:p>
          <a:p>
            <a:pPr marL="514350" indent="-514350">
              <a:buFont typeface="+mj-lt"/>
              <a:buAutoNum type="arabicPeriod"/>
            </a:pPr>
            <a:r>
              <a:rPr lang="en-GB" sz="4800" dirty="0" smtClean="0"/>
              <a:t>pH</a:t>
            </a:r>
          </a:p>
          <a:p>
            <a:pPr marL="514350" indent="-514350">
              <a:buFont typeface="+mj-lt"/>
              <a:buAutoNum type="arabicPeriod"/>
            </a:pPr>
            <a:endParaRPr lang="en-GB" sz="4800" dirty="0" smtClean="0"/>
          </a:p>
        </p:txBody>
      </p:sp>
    </p:spTree>
    <p:extLst>
      <p:ext uri="{BB962C8B-B14F-4D97-AF65-F5344CB8AC3E}">
        <p14:creationId xmlns:p14="http://schemas.microsoft.com/office/powerpoint/2010/main" val="226659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Initial rate</a:t>
            </a:r>
            <a:endParaRPr lang="en-GB" dirty="0"/>
          </a:p>
        </p:txBody>
      </p:sp>
      <p:sp>
        <p:nvSpPr>
          <p:cNvPr id="3" name="Content Placeholder 2"/>
          <p:cNvSpPr>
            <a:spLocks noGrp="1"/>
          </p:cNvSpPr>
          <p:nvPr>
            <p:ph idx="1"/>
          </p:nvPr>
        </p:nvSpPr>
        <p:spPr/>
        <p:txBody>
          <a:bodyPr/>
          <a:lstStyle/>
          <a:p>
            <a:pPr marL="0" indent="0">
              <a:buNone/>
            </a:pPr>
            <a:r>
              <a:rPr lang="en-GB" dirty="0" smtClean="0"/>
              <a:t>The most accurate rate to measure as you know the concentration of the substrate</a:t>
            </a:r>
            <a:endParaRPr lang="en-GB" dirty="0"/>
          </a:p>
        </p:txBody>
      </p:sp>
      <p:pic>
        <p:nvPicPr>
          <p:cNvPr id="8194" name="Picture 2" descr="Image result for initial rate of rea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3621" y="2308887"/>
            <a:ext cx="6933137" cy="4549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16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 of temperature on lipase</a:t>
            </a:r>
            <a:endParaRPr lang="en-GB" dirty="0"/>
          </a:p>
        </p:txBody>
      </p:sp>
      <p:sp>
        <p:nvSpPr>
          <p:cNvPr id="3" name="Content Placeholder 2"/>
          <p:cNvSpPr>
            <a:spLocks noGrp="1"/>
          </p:cNvSpPr>
          <p:nvPr>
            <p:ph idx="1"/>
          </p:nvPr>
        </p:nvSpPr>
        <p:spPr>
          <a:xfrm>
            <a:off x="320842" y="1825625"/>
            <a:ext cx="8202672" cy="4751638"/>
          </a:xfrm>
        </p:spPr>
        <p:txBody>
          <a:bodyPr>
            <a:normAutofit lnSpcReduction="10000"/>
          </a:bodyPr>
          <a:lstStyle/>
          <a:p>
            <a:pPr marL="0" indent="0">
              <a:buNone/>
            </a:pPr>
            <a:r>
              <a:rPr lang="en-GB" b="1" dirty="0" smtClean="0"/>
              <a:t>Independent variable</a:t>
            </a:r>
          </a:p>
          <a:p>
            <a:pPr marL="0" indent="0">
              <a:buNone/>
            </a:pPr>
            <a:r>
              <a:rPr lang="en-GB" i="1" dirty="0" smtClean="0"/>
              <a:t>What you are going to change</a:t>
            </a:r>
          </a:p>
          <a:p>
            <a:pPr marL="0" indent="0">
              <a:buNone/>
            </a:pPr>
            <a:endParaRPr lang="en-GB" dirty="0"/>
          </a:p>
          <a:p>
            <a:pPr marL="0" indent="0">
              <a:buNone/>
            </a:pPr>
            <a:r>
              <a:rPr lang="en-GB" b="1" dirty="0" smtClean="0"/>
              <a:t>Dependant variable</a:t>
            </a:r>
          </a:p>
          <a:p>
            <a:pPr marL="0" indent="0">
              <a:buNone/>
            </a:pPr>
            <a:r>
              <a:rPr lang="en-GB" i="1" dirty="0"/>
              <a:t>T</a:t>
            </a:r>
            <a:r>
              <a:rPr lang="en-GB" i="1" dirty="0" smtClean="0"/>
              <a:t>he variable which (may) change as a result of changing the independent variable. It is the variable you will measure</a:t>
            </a:r>
          </a:p>
          <a:p>
            <a:pPr marL="0" indent="0">
              <a:buNone/>
            </a:pPr>
            <a:endParaRPr lang="en-GB" dirty="0"/>
          </a:p>
          <a:p>
            <a:pPr marL="0" indent="0">
              <a:buNone/>
            </a:pPr>
            <a:r>
              <a:rPr lang="en-GB" b="1" dirty="0" smtClean="0"/>
              <a:t>Control variables</a:t>
            </a:r>
          </a:p>
          <a:p>
            <a:pPr marL="0" indent="0">
              <a:buNone/>
            </a:pPr>
            <a:r>
              <a:rPr lang="en-GB" i="1" dirty="0" smtClean="0"/>
              <a:t>Variables you will need to keep constant</a:t>
            </a:r>
            <a:endParaRPr lang="en-GB" i="1" dirty="0"/>
          </a:p>
        </p:txBody>
      </p:sp>
      <p:pic>
        <p:nvPicPr>
          <p:cNvPr id="9218" name="Picture 2" descr="Image result for effect of temperature on lipase activ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5976" y="118310"/>
            <a:ext cx="4051124" cy="6603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094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 of temperature on lipase</a:t>
            </a:r>
            <a:endParaRPr lang="en-GB" dirty="0"/>
          </a:p>
        </p:txBody>
      </p:sp>
      <p:sp>
        <p:nvSpPr>
          <p:cNvPr id="3" name="Content Placeholder 2"/>
          <p:cNvSpPr>
            <a:spLocks noGrp="1"/>
          </p:cNvSpPr>
          <p:nvPr>
            <p:ph idx="1"/>
          </p:nvPr>
        </p:nvSpPr>
        <p:spPr>
          <a:xfrm>
            <a:off x="320842" y="1825625"/>
            <a:ext cx="7957744" cy="4751638"/>
          </a:xfrm>
        </p:spPr>
        <p:txBody>
          <a:bodyPr>
            <a:normAutofit lnSpcReduction="10000"/>
          </a:bodyPr>
          <a:lstStyle/>
          <a:p>
            <a:pPr marL="0" indent="0">
              <a:buNone/>
            </a:pPr>
            <a:r>
              <a:rPr lang="en-GB" b="1" dirty="0" smtClean="0"/>
              <a:t>Independent variable</a:t>
            </a:r>
          </a:p>
          <a:p>
            <a:pPr marL="0" indent="0">
              <a:buNone/>
            </a:pPr>
            <a:r>
              <a:rPr lang="en-GB" dirty="0" smtClean="0"/>
              <a:t>Temperature</a:t>
            </a:r>
          </a:p>
          <a:p>
            <a:pPr marL="0" indent="0">
              <a:buNone/>
            </a:pPr>
            <a:endParaRPr lang="en-GB" dirty="0"/>
          </a:p>
          <a:p>
            <a:pPr marL="0" indent="0">
              <a:buNone/>
            </a:pPr>
            <a:r>
              <a:rPr lang="en-GB" b="1" dirty="0" smtClean="0"/>
              <a:t>Dependant variable</a:t>
            </a:r>
          </a:p>
          <a:p>
            <a:pPr marL="0" indent="0">
              <a:buNone/>
            </a:pPr>
            <a:r>
              <a:rPr lang="en-GB" dirty="0" smtClean="0"/>
              <a:t>Time taken for acid to form (and the solution goes colourless)</a:t>
            </a:r>
          </a:p>
          <a:p>
            <a:pPr marL="0" indent="0">
              <a:buNone/>
            </a:pPr>
            <a:endParaRPr lang="en-GB" dirty="0"/>
          </a:p>
          <a:p>
            <a:pPr marL="0" indent="0">
              <a:buNone/>
            </a:pPr>
            <a:r>
              <a:rPr lang="en-GB" b="1" dirty="0" smtClean="0"/>
              <a:t>Control variables</a:t>
            </a:r>
          </a:p>
          <a:p>
            <a:pPr marL="0" indent="0">
              <a:buNone/>
            </a:pPr>
            <a:r>
              <a:rPr lang="en-GB" dirty="0" smtClean="0"/>
              <a:t>Volume of milk, volume and </a:t>
            </a:r>
            <a:r>
              <a:rPr lang="en-GB" dirty="0" err="1" smtClean="0"/>
              <a:t>conc</a:t>
            </a:r>
            <a:r>
              <a:rPr lang="en-GB" dirty="0" smtClean="0"/>
              <a:t> of sodium carbonate and lipase, rate of stirring.</a:t>
            </a:r>
            <a:endParaRPr lang="en-GB" dirty="0"/>
          </a:p>
        </p:txBody>
      </p:sp>
      <p:pic>
        <p:nvPicPr>
          <p:cNvPr id="9218" name="Picture 2" descr="Image result for effect of temperature on lipase activ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5976" y="118310"/>
            <a:ext cx="4051124" cy="6603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88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anim calcmode="lin" valueType="num">
                                      <p:cBhvr>
                                        <p:cTn id="13"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 3 test tubes</a:t>
            </a:r>
            <a:endParaRPr lang="en-GB" dirty="0"/>
          </a:p>
        </p:txBody>
      </p:sp>
      <p:sp>
        <p:nvSpPr>
          <p:cNvPr id="3" name="Content Placeholder 2"/>
          <p:cNvSpPr>
            <a:spLocks noGrp="1"/>
          </p:cNvSpPr>
          <p:nvPr>
            <p:ph idx="1"/>
          </p:nvPr>
        </p:nvSpPr>
        <p:spPr/>
        <p:txBody>
          <a:bodyPr/>
          <a:lstStyle/>
          <a:p>
            <a:r>
              <a:rPr lang="en-GB" dirty="0" smtClean="0"/>
              <a:t>Put your initials on them</a:t>
            </a:r>
          </a:p>
          <a:p>
            <a:r>
              <a:rPr lang="en-GB" dirty="0" smtClean="0"/>
              <a:t>Put in:</a:t>
            </a:r>
          </a:p>
          <a:p>
            <a:pPr lvl="1"/>
            <a:r>
              <a:rPr lang="en-GB" dirty="0" smtClean="0"/>
              <a:t>5ml milk</a:t>
            </a:r>
          </a:p>
          <a:p>
            <a:pPr lvl="1"/>
            <a:r>
              <a:rPr lang="en-GB" dirty="0" smtClean="0"/>
              <a:t>7ml sodium carbonate</a:t>
            </a:r>
          </a:p>
          <a:p>
            <a:pPr lvl="1"/>
            <a:r>
              <a:rPr lang="en-GB" dirty="0" smtClean="0"/>
              <a:t>4 </a:t>
            </a:r>
            <a:r>
              <a:rPr lang="en-GB" smtClean="0"/>
              <a:t>drops phenolphthalein</a:t>
            </a:r>
          </a:p>
          <a:p>
            <a:pPr lvl="1"/>
            <a:endParaRPr lang="en-GB" dirty="0" smtClean="0"/>
          </a:p>
          <a:p>
            <a:r>
              <a:rPr lang="en-GB" dirty="0" smtClean="0"/>
              <a:t>Put them into 3 different temperatures of water baths and leave</a:t>
            </a:r>
          </a:p>
        </p:txBody>
      </p:sp>
    </p:spTree>
    <p:extLst>
      <p:ext uri="{BB962C8B-B14F-4D97-AF65-F5344CB8AC3E}">
        <p14:creationId xmlns:p14="http://schemas.microsoft.com/office/powerpoint/2010/main" val="434760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Yeast, sugar and limewater</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www.youtube.com/watch?v=yQOxoy_NlDE</a:t>
            </a:r>
            <a:endParaRPr lang="en-GB" dirty="0" smtClean="0"/>
          </a:p>
          <a:p>
            <a:endParaRPr lang="en-GB" dirty="0"/>
          </a:p>
          <a:p>
            <a:r>
              <a:rPr lang="en-GB" dirty="0" smtClean="0"/>
              <a:t>Devise the </a:t>
            </a:r>
            <a:r>
              <a:rPr lang="en-GB" dirty="0" smtClean="0"/>
              <a:t>experiment to see how temp affects the experiment</a:t>
            </a:r>
            <a:endParaRPr lang="en-GB" dirty="0" smtClean="0"/>
          </a:p>
          <a:p>
            <a:pPr lvl="1"/>
            <a:r>
              <a:rPr lang="en-GB" dirty="0" smtClean="0"/>
              <a:t>Hypothesis (1)</a:t>
            </a:r>
          </a:p>
          <a:p>
            <a:pPr lvl="1"/>
            <a:r>
              <a:rPr lang="en-GB" dirty="0" smtClean="0"/>
              <a:t>Variables (4)</a:t>
            </a:r>
          </a:p>
          <a:p>
            <a:pPr lvl="1"/>
            <a:r>
              <a:rPr lang="en-GB" dirty="0" smtClean="0"/>
              <a:t>Method and equipment (6)</a:t>
            </a:r>
          </a:p>
          <a:p>
            <a:pPr lvl="1"/>
            <a:r>
              <a:rPr lang="en-GB" dirty="0" smtClean="0"/>
              <a:t>Results table (2)</a:t>
            </a:r>
          </a:p>
          <a:p>
            <a:pPr lvl="1"/>
            <a:r>
              <a:rPr lang="en-GB" dirty="0" smtClean="0"/>
              <a:t>How would you extend it? (1)</a:t>
            </a:r>
          </a:p>
          <a:p>
            <a:endParaRPr lang="en-GB" dirty="0"/>
          </a:p>
        </p:txBody>
      </p:sp>
    </p:spTree>
    <p:extLst>
      <p:ext uri="{BB962C8B-B14F-4D97-AF65-F5344CB8AC3E}">
        <p14:creationId xmlns:p14="http://schemas.microsoft.com/office/powerpoint/2010/main" val="21881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823" y="222069"/>
            <a:ext cx="11547566" cy="6531428"/>
          </a:xfrm>
        </p:spPr>
        <p:txBody>
          <a:bodyPr>
            <a:normAutofit/>
          </a:bodyPr>
          <a:lstStyle/>
          <a:p>
            <a:pPr>
              <a:lnSpc>
                <a:spcPct val="100000"/>
              </a:lnSpc>
            </a:pPr>
            <a:r>
              <a:rPr lang="en-GB" dirty="0" smtClean="0"/>
              <a:t>Higher temp would result in quicker reaction, until a point when the yeast denatures</a:t>
            </a:r>
          </a:p>
          <a:p>
            <a:pPr>
              <a:lnSpc>
                <a:spcPct val="100000"/>
              </a:lnSpc>
            </a:pPr>
            <a:r>
              <a:rPr lang="en-GB" dirty="0" smtClean="0"/>
              <a:t>Dependant – time</a:t>
            </a:r>
          </a:p>
          <a:p>
            <a:pPr>
              <a:lnSpc>
                <a:spcPct val="100000"/>
              </a:lnSpc>
            </a:pPr>
            <a:r>
              <a:rPr lang="en-GB" dirty="0" smtClean="0"/>
              <a:t>Independent – temp</a:t>
            </a:r>
          </a:p>
          <a:p>
            <a:pPr>
              <a:lnSpc>
                <a:spcPct val="100000"/>
              </a:lnSpc>
            </a:pPr>
            <a:r>
              <a:rPr lang="en-GB" dirty="0" smtClean="0"/>
              <a:t>Control – amount of yeast, water, sugar, limewater</a:t>
            </a:r>
          </a:p>
          <a:p>
            <a:pPr>
              <a:lnSpc>
                <a:spcPct val="100000"/>
              </a:lnSpc>
            </a:pPr>
            <a:r>
              <a:rPr lang="en-GB" dirty="0" smtClean="0"/>
              <a:t>Method – different water baths at x y z temps. Put in x ml of water – leave to get to temperature, once at temp put in 1g yeast then put on bung and delivery tube into limewater. Time how long it takes so you can’t see the ‘dot’. Repeat 3 times and do at different temps. </a:t>
            </a:r>
          </a:p>
          <a:p>
            <a:pPr>
              <a:lnSpc>
                <a:spcPct val="100000"/>
              </a:lnSpc>
            </a:pPr>
            <a:r>
              <a:rPr lang="en-GB" dirty="0" smtClean="0"/>
              <a:t>Results table – temp (/C) and time (s), trials and averages</a:t>
            </a:r>
          </a:p>
          <a:p>
            <a:pPr>
              <a:lnSpc>
                <a:spcPct val="100000"/>
              </a:lnSpc>
            </a:pPr>
            <a:r>
              <a:rPr lang="en-GB" dirty="0" smtClean="0"/>
              <a:t>Extend it – different amounts of yeast, different </a:t>
            </a:r>
            <a:r>
              <a:rPr lang="en-GB" dirty="0" err="1" smtClean="0"/>
              <a:t>pHs</a:t>
            </a:r>
            <a:r>
              <a:rPr lang="en-GB" dirty="0" smtClean="0"/>
              <a:t>, more sugar?</a:t>
            </a:r>
          </a:p>
        </p:txBody>
      </p:sp>
    </p:spTree>
    <p:extLst>
      <p:ext uri="{BB962C8B-B14F-4D97-AF65-F5344CB8AC3E}">
        <p14:creationId xmlns:p14="http://schemas.microsoft.com/office/powerpoint/2010/main" val="1080233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page</a:t>
            </a:r>
            <a:endParaRPr lang="en-GB" dirty="0"/>
          </a:p>
        </p:txBody>
      </p:sp>
      <p:sp>
        <p:nvSpPr>
          <p:cNvPr id="3" name="Content Placeholder 2"/>
          <p:cNvSpPr>
            <a:spLocks noGrp="1"/>
          </p:cNvSpPr>
          <p:nvPr>
            <p:ph idx="1"/>
          </p:nvPr>
        </p:nvSpPr>
        <p:spPr/>
        <p:txBody>
          <a:bodyPr/>
          <a:lstStyle/>
          <a:p>
            <a:r>
              <a:rPr lang="en-GB" dirty="0" smtClean="0"/>
              <a:t>What is an enzyme made of?</a:t>
            </a:r>
          </a:p>
          <a:p>
            <a:r>
              <a:rPr lang="en-GB" dirty="0" smtClean="0"/>
              <a:t>How does an enzyme work?</a:t>
            </a:r>
          </a:p>
          <a:p>
            <a:r>
              <a:rPr lang="en-GB" dirty="0" smtClean="0"/>
              <a:t>What affects how it works?</a:t>
            </a:r>
          </a:p>
          <a:p>
            <a:r>
              <a:rPr lang="en-GB" dirty="0" smtClean="0"/>
              <a:t>What is collision theory?</a:t>
            </a:r>
          </a:p>
          <a:p>
            <a:r>
              <a:rPr lang="en-GB" dirty="0" smtClean="0"/>
              <a:t>What is initial rate all about?</a:t>
            </a:r>
          </a:p>
          <a:p>
            <a:r>
              <a:rPr lang="en-GB" dirty="0" smtClean="0"/>
              <a:t>What must you include in an experiment?</a:t>
            </a:r>
          </a:p>
          <a:p>
            <a:r>
              <a:rPr lang="en-GB" dirty="0" smtClean="0"/>
              <a:t>How do you make experiments fair?</a:t>
            </a:r>
          </a:p>
          <a:p>
            <a:endParaRPr lang="en-GB" dirty="0"/>
          </a:p>
        </p:txBody>
      </p:sp>
    </p:spTree>
    <p:extLst>
      <p:ext uri="{BB962C8B-B14F-4D97-AF65-F5344CB8AC3E}">
        <p14:creationId xmlns:p14="http://schemas.microsoft.com/office/powerpoint/2010/main" val="1109795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Amino acids</a:t>
            </a:r>
            <a:endParaRPr lang="en-GB" dirty="0"/>
          </a:p>
        </p:txBody>
      </p:sp>
      <p:sp>
        <p:nvSpPr>
          <p:cNvPr id="3" name="Content Placeholder 2"/>
          <p:cNvSpPr>
            <a:spLocks noGrp="1"/>
          </p:cNvSpPr>
          <p:nvPr>
            <p:ph idx="1"/>
          </p:nvPr>
        </p:nvSpPr>
        <p:spPr/>
        <p:txBody>
          <a:bodyPr/>
          <a:lstStyle/>
          <a:p>
            <a:endParaRPr lang="en-GB"/>
          </a:p>
        </p:txBody>
      </p:sp>
      <p:pic>
        <p:nvPicPr>
          <p:cNvPr id="1026" name="Picture 2" descr="Image result for amino aci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8755" y="1446426"/>
            <a:ext cx="7480466" cy="5109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30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Condensation reaction</a:t>
            </a:r>
            <a:endParaRPr lang="en-GB" dirty="0"/>
          </a:p>
        </p:txBody>
      </p:sp>
      <p:sp>
        <p:nvSpPr>
          <p:cNvPr id="3" name="Content Placeholder 2"/>
          <p:cNvSpPr>
            <a:spLocks noGrp="1"/>
          </p:cNvSpPr>
          <p:nvPr>
            <p:ph idx="1"/>
          </p:nvPr>
        </p:nvSpPr>
        <p:spPr/>
        <p:txBody>
          <a:bodyPr/>
          <a:lstStyle/>
          <a:p>
            <a:pPr marL="0" indent="0">
              <a:buNone/>
            </a:pPr>
            <a:r>
              <a:rPr lang="en-GB" dirty="0" smtClean="0"/>
              <a:t>Two amino acids join together to make a dipeptide</a:t>
            </a:r>
            <a:endParaRPr lang="en-GB" dirty="0"/>
          </a:p>
        </p:txBody>
      </p:sp>
      <p:pic>
        <p:nvPicPr>
          <p:cNvPr id="2054" name="Picture 6" descr="Image result for amino acids making a dipept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7533" y="2220947"/>
            <a:ext cx="5491246" cy="4637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027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Protein structure</a:t>
            </a:r>
            <a:endParaRPr lang="en-GB" dirty="0"/>
          </a:p>
        </p:txBody>
      </p:sp>
      <p:sp>
        <p:nvSpPr>
          <p:cNvPr id="3" name="Content Placeholder 2"/>
          <p:cNvSpPr>
            <a:spLocks noGrp="1"/>
          </p:cNvSpPr>
          <p:nvPr>
            <p:ph idx="1"/>
          </p:nvPr>
        </p:nvSpPr>
        <p:spPr/>
        <p:txBody>
          <a:bodyPr/>
          <a:lstStyle/>
          <a:p>
            <a:endParaRPr lang="en-GB"/>
          </a:p>
        </p:txBody>
      </p:sp>
      <p:pic>
        <p:nvPicPr>
          <p:cNvPr id="3074" name="Picture 2" descr="Image result for protein structure primary secondary tertiary and quatern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37" y="2739060"/>
            <a:ext cx="11683499" cy="3437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48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Tertiary structure</a:t>
            </a:r>
            <a:endParaRPr lang="en-GB" dirty="0"/>
          </a:p>
        </p:txBody>
      </p:sp>
      <p:sp>
        <p:nvSpPr>
          <p:cNvPr id="3" name="Content Placeholder 2"/>
          <p:cNvSpPr>
            <a:spLocks noGrp="1"/>
          </p:cNvSpPr>
          <p:nvPr>
            <p:ph idx="1"/>
          </p:nvPr>
        </p:nvSpPr>
        <p:spPr/>
        <p:txBody>
          <a:bodyPr/>
          <a:lstStyle/>
          <a:p>
            <a:endParaRPr lang="en-GB"/>
          </a:p>
        </p:txBody>
      </p:sp>
      <p:pic>
        <p:nvPicPr>
          <p:cNvPr id="4098" name="Picture 2" descr="Image result for tertiary structure of a prote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5301" y="689810"/>
            <a:ext cx="63246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227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Enzymes</a:t>
            </a:r>
            <a:endParaRPr lang="en-GB" dirty="0"/>
          </a:p>
        </p:txBody>
      </p:sp>
      <p:sp>
        <p:nvSpPr>
          <p:cNvPr id="3" name="Content Placeholder 2"/>
          <p:cNvSpPr>
            <a:spLocks noGrp="1"/>
          </p:cNvSpPr>
          <p:nvPr>
            <p:ph idx="1"/>
          </p:nvPr>
        </p:nvSpPr>
        <p:spPr/>
        <p:txBody>
          <a:bodyPr/>
          <a:lstStyle/>
          <a:p>
            <a:r>
              <a:rPr lang="en-GB" dirty="0" smtClean="0"/>
              <a:t>An enzyme is a particular type of protein</a:t>
            </a:r>
          </a:p>
          <a:p>
            <a:r>
              <a:rPr lang="en-GB" dirty="0" smtClean="0"/>
              <a:t>It speeds up reactions in your body </a:t>
            </a:r>
            <a:r>
              <a:rPr lang="en-GB" dirty="0" err="1" smtClean="0"/>
              <a:t>eg</a:t>
            </a:r>
            <a:endParaRPr lang="en-GB" dirty="0" smtClean="0"/>
          </a:p>
          <a:p>
            <a:pPr lvl="1"/>
            <a:r>
              <a:rPr lang="en-GB" dirty="0" smtClean="0"/>
              <a:t>Respiration</a:t>
            </a:r>
          </a:p>
          <a:p>
            <a:pPr lvl="1"/>
            <a:r>
              <a:rPr lang="en-GB" dirty="0" smtClean="0"/>
              <a:t>digestion</a:t>
            </a:r>
          </a:p>
          <a:p>
            <a:endParaRPr lang="en-GB" dirty="0"/>
          </a:p>
        </p:txBody>
      </p:sp>
    </p:spTree>
    <p:extLst>
      <p:ext uri="{BB962C8B-B14F-4D97-AF65-F5344CB8AC3E}">
        <p14:creationId xmlns:p14="http://schemas.microsoft.com/office/powerpoint/2010/main" val="44801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enzyme’s active site</a:t>
            </a:r>
            <a:endParaRPr lang="en-GB" dirty="0"/>
          </a:p>
        </p:txBody>
      </p:sp>
      <p:sp>
        <p:nvSpPr>
          <p:cNvPr id="3" name="Content Placeholder 2"/>
          <p:cNvSpPr>
            <a:spLocks noGrp="1"/>
          </p:cNvSpPr>
          <p:nvPr>
            <p:ph idx="1"/>
          </p:nvPr>
        </p:nvSpPr>
        <p:spPr/>
        <p:txBody>
          <a:bodyPr/>
          <a:lstStyle/>
          <a:p>
            <a:endParaRPr lang="en-GB"/>
          </a:p>
        </p:txBody>
      </p:sp>
      <p:pic>
        <p:nvPicPr>
          <p:cNvPr id="5124" name="Picture 4" descr="Image result for enzyme's active s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660" y="1825625"/>
            <a:ext cx="9164888" cy="5091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14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Denatured enzymes</a:t>
            </a:r>
            <a:endParaRPr lang="en-GB" dirty="0"/>
          </a:p>
        </p:txBody>
      </p:sp>
      <p:sp>
        <p:nvSpPr>
          <p:cNvPr id="3" name="Content Placeholder 2"/>
          <p:cNvSpPr>
            <a:spLocks noGrp="1"/>
          </p:cNvSpPr>
          <p:nvPr>
            <p:ph idx="1"/>
          </p:nvPr>
        </p:nvSpPr>
        <p:spPr/>
        <p:txBody>
          <a:bodyPr/>
          <a:lstStyle/>
          <a:p>
            <a:endParaRPr lang="en-GB"/>
          </a:p>
        </p:txBody>
      </p:sp>
      <p:pic>
        <p:nvPicPr>
          <p:cNvPr id="6146" name="Picture 2" descr="Image result for denatured enzy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628" y="2026735"/>
            <a:ext cx="11011936" cy="4150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03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Collision theory</a:t>
            </a:r>
            <a:endParaRPr lang="en-GB" dirty="0"/>
          </a:p>
        </p:txBody>
      </p:sp>
      <p:sp>
        <p:nvSpPr>
          <p:cNvPr id="3" name="Content Placeholder 2"/>
          <p:cNvSpPr>
            <a:spLocks noGrp="1"/>
          </p:cNvSpPr>
          <p:nvPr>
            <p:ph sz="half" idx="1"/>
          </p:nvPr>
        </p:nvSpPr>
        <p:spPr/>
        <p:txBody>
          <a:bodyPr>
            <a:normAutofit/>
          </a:bodyPr>
          <a:lstStyle/>
          <a:p>
            <a:r>
              <a:rPr lang="en-GB" sz="4400" dirty="0" smtClean="0"/>
              <a:t> Correct orientation</a:t>
            </a:r>
          </a:p>
          <a:p>
            <a:pPr marL="0" indent="0">
              <a:buNone/>
            </a:pPr>
            <a:endParaRPr lang="en-GB" sz="4400" dirty="0"/>
          </a:p>
        </p:txBody>
      </p:sp>
      <p:sp>
        <p:nvSpPr>
          <p:cNvPr id="4" name="Content Placeholder 3"/>
          <p:cNvSpPr>
            <a:spLocks noGrp="1"/>
          </p:cNvSpPr>
          <p:nvPr>
            <p:ph sz="half" idx="2"/>
          </p:nvPr>
        </p:nvSpPr>
        <p:spPr>
          <a:xfrm>
            <a:off x="6172200" y="1690688"/>
            <a:ext cx="5181600" cy="4486275"/>
          </a:xfrm>
        </p:spPr>
        <p:txBody>
          <a:bodyPr/>
          <a:lstStyle/>
          <a:p>
            <a:r>
              <a:rPr lang="en-GB" sz="3600" dirty="0" smtClean="0"/>
              <a:t>Have enough energy to react (activation energy)</a:t>
            </a:r>
          </a:p>
          <a:p>
            <a:endParaRPr lang="en-GB" dirty="0"/>
          </a:p>
        </p:txBody>
      </p:sp>
      <p:pic>
        <p:nvPicPr>
          <p:cNvPr id="7170" name="Picture 2" descr="Image result for collision theory"/>
          <p:cNvPicPr>
            <a:picLocks noChangeAspect="1" noChangeArrowheads="1"/>
          </p:cNvPicPr>
          <p:nvPr/>
        </p:nvPicPr>
        <p:blipFill rotWithShape="1">
          <a:blip r:embed="rId2">
            <a:extLst>
              <a:ext uri="{28A0092B-C50C-407E-A947-70E740481C1C}">
                <a14:useLocalDpi xmlns:a14="http://schemas.microsoft.com/office/drawing/2010/main" val="0"/>
              </a:ext>
            </a:extLst>
          </a:blip>
          <a:srcRect l="11975" r="6900"/>
          <a:stretch/>
        </p:blipFill>
        <p:spPr bwMode="auto">
          <a:xfrm>
            <a:off x="838200" y="2367385"/>
            <a:ext cx="4539916" cy="4197174"/>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Image result for activation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9563" y="2739273"/>
            <a:ext cx="6582437" cy="411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049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TotalTime>
  <Words>444</Words>
  <Application>Microsoft Office PowerPoint</Application>
  <PresentationFormat>Widescreen</PresentationFormat>
  <Paragraphs>77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Amino acids</vt:lpstr>
      <vt:lpstr>Condensation reaction</vt:lpstr>
      <vt:lpstr>Protein structure</vt:lpstr>
      <vt:lpstr>Tertiary structure</vt:lpstr>
      <vt:lpstr>Enzymes</vt:lpstr>
      <vt:lpstr>An enzyme’s active site</vt:lpstr>
      <vt:lpstr>Denatured enzymes</vt:lpstr>
      <vt:lpstr>Collision theory</vt:lpstr>
      <vt:lpstr>How to speed up a reaction</vt:lpstr>
      <vt:lpstr>Factors which affect enzyme activity</vt:lpstr>
      <vt:lpstr>Initial rate</vt:lpstr>
      <vt:lpstr>Effect of temperature on lipase</vt:lpstr>
      <vt:lpstr>Effect of temperature on lipase</vt:lpstr>
      <vt:lpstr>Get 3 test tubes</vt:lpstr>
      <vt:lpstr>Yeast, sugar and limewater</vt:lpstr>
      <vt:lpstr>PowerPoint Presentation</vt:lpstr>
      <vt:lpstr>Revision page</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Harriet Broughton</dc:creator>
  <cp:lastModifiedBy>Harriet Broughton</cp:lastModifiedBy>
  <cp:revision>19</cp:revision>
  <dcterms:created xsi:type="dcterms:W3CDTF">2017-06-05T09:39:20Z</dcterms:created>
  <dcterms:modified xsi:type="dcterms:W3CDTF">2019-09-24T12:00:26Z</dcterms:modified>
</cp:coreProperties>
</file>