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A28260-18EC-498A-AE8D-5CC726715E6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DF6EA-1D16-4114-B2E0-2A56E96ED97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stream.godalming.ac.uk:444/View.aspx?id=1095~4p~QbzuuvJ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20162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Armada, England’s 16</a:t>
            </a:r>
            <a:r>
              <a:rPr lang="en-GB" baseline="30000" dirty="0" smtClean="0"/>
              <a:t>th</a:t>
            </a:r>
            <a:r>
              <a:rPr lang="en-GB" dirty="0" smtClean="0"/>
              <a:t> century battle to save Britain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6021288"/>
            <a:ext cx="7848872" cy="7920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What was the reason that England was able to defeat the super  power Spain?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20891"/>
            <a:ext cx="6978352" cy="361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27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Spanish planning – page 37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Philip had to get his troops from mainland Europe and get them across to England.</a:t>
            </a:r>
          </a:p>
          <a:p>
            <a:r>
              <a:rPr lang="en-GB" dirty="0" smtClean="0"/>
              <a:t>2. Would they be able to surprise the English?</a:t>
            </a:r>
          </a:p>
          <a:p>
            <a:r>
              <a:rPr lang="en-GB" dirty="0" smtClean="0"/>
              <a:t>3.  How should they fight the small English ships?</a:t>
            </a:r>
          </a:p>
          <a:p>
            <a:r>
              <a:rPr lang="en-GB" dirty="0" smtClean="0"/>
              <a:t>4.  What provisions would they need?</a:t>
            </a:r>
          </a:p>
          <a:p>
            <a:r>
              <a:rPr lang="en-GB" dirty="0" smtClean="0"/>
              <a:t>5.  Who would have ultimate control?</a:t>
            </a:r>
          </a:p>
          <a:p>
            <a:r>
              <a:rPr lang="en-GB" dirty="0"/>
              <a:t>6</a:t>
            </a:r>
            <a:r>
              <a:rPr lang="en-GB" dirty="0" smtClean="0"/>
              <a:t>. They also assumed God would help them against the heretic Elizabeth.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24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 – so there were many reasons that the Armada failed.  Weigh their significance.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20048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Watch the documentary “Battlefield Britain: Armada” </a:t>
            </a:r>
            <a:r>
              <a:rPr lang="en-GB" dirty="0" smtClean="0"/>
              <a:t>on E stream</a:t>
            </a:r>
            <a:r>
              <a:rPr lang="en-GB" dirty="0"/>
              <a:t> </a:t>
            </a:r>
            <a:r>
              <a:rPr lang="en-GB" dirty="0" smtClean="0"/>
              <a:t>and complete the questions on pages 38- 40  </a:t>
            </a:r>
          </a:p>
          <a:p>
            <a:r>
              <a:rPr lang="en-GB" b="1" u="sng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GB" b="1" u="sng" dirty="0" smtClean="0">
                <a:solidFill>
                  <a:schemeClr val="accent1"/>
                </a:solidFill>
                <a:hlinkClick r:id="rId2"/>
              </a:rPr>
              <a:t>estream.godalming.ac.uk:444/View.aspx?id=1095~4p~QbzuuvJt</a:t>
            </a:r>
            <a:endParaRPr lang="en-GB" b="1" u="sng" dirty="0" smtClean="0">
              <a:solidFill>
                <a:schemeClr val="accent1"/>
              </a:solidFill>
            </a:endParaRPr>
          </a:p>
          <a:p>
            <a:r>
              <a:rPr lang="en-GB" b="1" u="sng" dirty="0" smtClean="0">
                <a:solidFill>
                  <a:schemeClr val="accent1"/>
                </a:solidFill>
              </a:rPr>
              <a:t>Put in 1095 and it should </a:t>
            </a:r>
          </a:p>
          <a:p>
            <a:r>
              <a:rPr lang="en-GB" b="1" u="sng" dirty="0" smtClean="0">
                <a:solidFill>
                  <a:schemeClr val="accent1"/>
                </a:solidFill>
              </a:rPr>
              <a:t>come up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60" y="4077072"/>
            <a:ext cx="2728503" cy="26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72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772" y="138197"/>
            <a:ext cx="8765708" cy="1202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The reasons that England was able to defeat the Spanish super power in 1588</a:t>
            </a:r>
            <a:endParaRPr lang="en-GB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40216" y="1547447"/>
            <a:ext cx="2848707" cy="209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Luck and the weather</a:t>
            </a:r>
            <a:endParaRPr lang="en-GB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45124" y="1547447"/>
            <a:ext cx="3279530" cy="2497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Overly controlling tactics by Philip II of Spain.  The Spanish planning.</a:t>
            </a:r>
            <a:endParaRPr lang="en-GB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83577" y="4349263"/>
            <a:ext cx="3525715" cy="2145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Spanish navy and weapons</a:t>
            </a:r>
            <a:endParaRPr lang="en-GB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59452" y="4044463"/>
            <a:ext cx="3210824" cy="2450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ability and tactics – the privateers and the small </a:t>
            </a:r>
            <a:r>
              <a:rPr lang="en-GB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manourvrable</a:t>
            </a:r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ships</a:t>
            </a:r>
            <a:endParaRPr lang="en-GB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87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650306"/>
          </a:xfrm>
        </p:spPr>
        <p:txBody>
          <a:bodyPr>
            <a:normAutofit fontScale="90000"/>
          </a:bodyPr>
          <a:lstStyle/>
          <a:p>
            <a:r>
              <a:rPr lang="en-GB" dirty="0"/>
              <a:t>Question -Assess the significance of failures in Spanish planning as a reason for the English defeat of the Armada in 1588.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3888432" cy="31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44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GB" dirty="0" smtClean="0"/>
              <a:t>Context - Spain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616624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In 1492 Spain had discovered South America. In the next few years their conquistadors took Peru and Mexico.</a:t>
            </a:r>
          </a:p>
          <a:p>
            <a:r>
              <a:rPr lang="en-GB" dirty="0" smtClean="0"/>
              <a:t>South American silver poured into the Spanish treasury.</a:t>
            </a:r>
          </a:p>
          <a:p>
            <a:r>
              <a:rPr lang="en-GB" dirty="0" smtClean="0"/>
              <a:t>But the enormous empire over which the Hapsburgs ruled also provided them with almost constant wars.</a:t>
            </a:r>
          </a:p>
          <a:p>
            <a:r>
              <a:rPr lang="en-GB" dirty="0" smtClean="0"/>
              <a:t>He would have preferred not to fight England also.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484784"/>
            <a:ext cx="321945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90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Context -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896544" cy="58052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England felt threatened by Catholics – particularly after Mary Queen of Scots arrived in 1568 and plots to replace Elizabeth with her Catholic cousin were discovered.</a:t>
            </a:r>
          </a:p>
          <a:p>
            <a:r>
              <a:rPr lang="en-GB" dirty="0" smtClean="0"/>
              <a:t>Catholics were increasingly persecuted.</a:t>
            </a:r>
          </a:p>
          <a:p>
            <a:r>
              <a:rPr lang="en-GB" dirty="0" smtClean="0"/>
              <a:t>English privateers had been trying to muscle in on South American treasure.</a:t>
            </a:r>
          </a:p>
          <a:p>
            <a:r>
              <a:rPr lang="en-GB" dirty="0" smtClean="0"/>
              <a:t>The Netherlands were trying to throw off Spanish rule and Elizabeth was persuaded to help them.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88" y="1340768"/>
            <a:ext cx="4061661" cy="486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5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Which qualities did Philip have that made winning a challenging naval invasion difficult</a:t>
            </a:r>
            <a:r>
              <a:rPr lang="en-GB" dirty="0" smtClean="0"/>
              <a:t>? P. 34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1124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988840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Philip was keen to keep a tight on control on this expensive campaign.    He is known as a micro-manager.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He trusted that in a war against a heretic God was bound to help.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He assumed it would be relatively easy for the Duke of Parma with his soldiers in Belgium to meet up with his navy in the English Channel.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His strategy was to collect the renowned Spanish army from the Netherlands rather than to have them come back to Spain and travel up in the  ships.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5035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– Why did Philip appoint </a:t>
            </a:r>
            <a:r>
              <a:rPr lang="en-GB" dirty="0" smtClean="0"/>
              <a:t>the Duke of Medina </a:t>
            </a:r>
            <a:r>
              <a:rPr lang="en-GB" dirty="0" err="1" smtClean="0"/>
              <a:t>Sidonia</a:t>
            </a:r>
            <a:r>
              <a:rPr lang="en-GB" dirty="0" smtClean="0"/>
              <a:t> as </a:t>
            </a:r>
            <a:r>
              <a:rPr lang="en-GB" dirty="0"/>
              <a:t>his admiral</a:t>
            </a:r>
            <a:r>
              <a:rPr lang="en-GB" dirty="0" smtClean="0"/>
              <a:t>? – Task 7 p. 35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6444208" cy="46805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Medina </a:t>
            </a:r>
            <a:r>
              <a:rPr lang="en-GB" dirty="0" err="1"/>
              <a:t>S</a:t>
            </a:r>
            <a:r>
              <a:rPr lang="en-GB" dirty="0" err="1" smtClean="0"/>
              <a:t>idonia</a:t>
            </a:r>
            <a:r>
              <a:rPr lang="en-GB" dirty="0" smtClean="0"/>
              <a:t> had experience of a naval operation and had been putting </a:t>
            </a:r>
            <a:r>
              <a:rPr lang="en-GB" dirty="0"/>
              <a:t>together the defensive squadrons for the </a:t>
            </a:r>
            <a:r>
              <a:rPr lang="en-GB" dirty="0" smtClean="0"/>
              <a:t>Indies.</a:t>
            </a:r>
          </a:p>
          <a:p>
            <a:r>
              <a:rPr lang="en-GB" dirty="0" smtClean="0"/>
              <a:t>He </a:t>
            </a:r>
            <a:r>
              <a:rPr lang="en-GB" dirty="0"/>
              <a:t>was a very high </a:t>
            </a:r>
            <a:r>
              <a:rPr lang="en-GB" dirty="0" smtClean="0"/>
              <a:t>aristocrat</a:t>
            </a:r>
            <a:r>
              <a:rPr lang="en-GB" dirty="0"/>
              <a:t> </a:t>
            </a:r>
            <a:r>
              <a:rPr lang="en-GB" dirty="0" smtClean="0"/>
              <a:t>which in Philip’s view made him </a:t>
            </a:r>
            <a:r>
              <a:rPr lang="en-GB" dirty="0"/>
              <a:t>an ideal commander </a:t>
            </a:r>
            <a:r>
              <a:rPr lang="en-GB" dirty="0" smtClean="0"/>
              <a:t>as his </a:t>
            </a:r>
            <a:r>
              <a:rPr lang="en-GB" dirty="0"/>
              <a:t>status and his capacity to enforce </a:t>
            </a:r>
            <a:r>
              <a:rPr lang="en-GB" dirty="0" smtClean="0"/>
              <a:t>obedience would be second to none.</a:t>
            </a:r>
          </a:p>
          <a:p>
            <a:r>
              <a:rPr lang="en-GB" dirty="0" smtClean="0"/>
              <a:t>He was regarded as a great administrator who would obey his instructions to the letter.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0955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3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advantages did the English have?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305293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1. The Guns (task 8 page 36)</a:t>
            </a:r>
          </a:p>
          <a:p>
            <a:r>
              <a:rPr lang="en-GB" dirty="0" smtClean="0"/>
              <a:t>Spanish cannon </a:t>
            </a:r>
            <a:r>
              <a:rPr lang="en-GB" dirty="0"/>
              <a:t>were, as we know from Medina </a:t>
            </a:r>
            <a:r>
              <a:rPr lang="en-GB" dirty="0" err="1"/>
              <a:t>Sidonia's</a:t>
            </a:r>
            <a:r>
              <a:rPr lang="en-GB" dirty="0"/>
              <a:t> instructions to the fleet, and from actual examples of Armada artillery recovered from the wrecks, always kept loaded; so that when battle was joined one salvo was available for immediate use. </a:t>
            </a:r>
            <a:endParaRPr lang="en-GB" dirty="0" smtClean="0"/>
          </a:p>
          <a:p>
            <a:r>
              <a:rPr lang="en-GB" dirty="0" smtClean="0"/>
              <a:t>They expected </a:t>
            </a:r>
            <a:r>
              <a:rPr lang="en-GB" dirty="0"/>
              <a:t>to </a:t>
            </a:r>
            <a:r>
              <a:rPr lang="en-GB" dirty="0" smtClean="0"/>
              <a:t>fire just </a:t>
            </a:r>
            <a:r>
              <a:rPr lang="en-GB" dirty="0"/>
              <a:t>before </a:t>
            </a:r>
            <a:r>
              <a:rPr lang="en-GB" dirty="0" smtClean="0"/>
              <a:t>ramming the enemy.  They expected there </a:t>
            </a:r>
            <a:r>
              <a:rPr lang="en-GB" dirty="0"/>
              <a:t>would be neither opportunity nor need for a second round, and so no procedure existed for reloading as a battle-drill. </a:t>
            </a:r>
            <a:endParaRPr lang="en-GB" dirty="0" smtClean="0"/>
          </a:p>
          <a:p>
            <a:r>
              <a:rPr lang="en-GB" dirty="0" smtClean="0"/>
              <a:t>The inefficient design of Spanish gun carriages made it very hard to reload safely while the ships were engaged in battle.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2710"/>
            <a:ext cx="3312368" cy="189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01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Elizabeth’s famous privateers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3240360" cy="468056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In 1572 Drake’s expedition to Panama netted £40,000 worth of Spanish silver.</a:t>
            </a:r>
          </a:p>
          <a:p>
            <a:r>
              <a:rPr lang="en-GB" dirty="0" smtClean="0"/>
              <a:t>In 1577 financed by a powerful court syndicate Drake set sail again and returned with an estimated £400,000 worth of Spanish treasure.</a:t>
            </a:r>
          </a:p>
          <a:p>
            <a:r>
              <a:rPr lang="en-GB" dirty="0" smtClean="0"/>
              <a:t>They were experienced at fighting the Spanish and Drake had already postponed the Armada by a year by sailing in to Cadiz an d destroying much of the fleet.</a:t>
            </a:r>
          </a:p>
          <a:p>
            <a:r>
              <a:rPr lang="en-GB" dirty="0" smtClean="0"/>
              <a:t>Task 9 page  37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897" y="692696"/>
            <a:ext cx="2441826" cy="2981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602140"/>
            <a:ext cx="2319012" cy="229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942" y="4221088"/>
            <a:ext cx="2384965" cy="2378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4221088"/>
            <a:ext cx="217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Sir John Hawkins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789040"/>
            <a:ext cx="21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Sir Francis Drake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Sir Martin Frobisher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3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740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Book Antiqua</vt:lpstr>
      <vt:lpstr>Lucida Sans</vt:lpstr>
      <vt:lpstr>Wingdings</vt:lpstr>
      <vt:lpstr>Wingdings 2</vt:lpstr>
      <vt:lpstr>Wingdings 3</vt:lpstr>
      <vt:lpstr>Apex</vt:lpstr>
      <vt:lpstr>The Armada, England’s 16th century battle to save Britain</vt:lpstr>
      <vt:lpstr>PowerPoint Presentation</vt:lpstr>
      <vt:lpstr>Question -Assess the significance of failures in Spanish planning as a reason for the English defeat of the Armada in 1588.</vt:lpstr>
      <vt:lpstr>Context - Spain</vt:lpstr>
      <vt:lpstr>Context - England</vt:lpstr>
      <vt:lpstr>Which qualities did Philip have that made winning a challenging naval invasion difficult? P. 34</vt:lpstr>
      <vt:lpstr>– Why did Philip appoint the Duke of Medina Sidonia as his admiral? – Task 7 p. 35</vt:lpstr>
      <vt:lpstr>What advantages did the English have?</vt:lpstr>
      <vt:lpstr>Elizabeth’s famous privateers</vt:lpstr>
      <vt:lpstr>Spanish planning – page 37</vt:lpstr>
      <vt:lpstr>Conclusion – so there were many reasons that the Armada failed.  Weigh their significance.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Nixon</dc:creator>
  <cp:lastModifiedBy>Imogen St George</cp:lastModifiedBy>
  <cp:revision>11</cp:revision>
  <dcterms:created xsi:type="dcterms:W3CDTF">2020-06-01T09:08:49Z</dcterms:created>
  <dcterms:modified xsi:type="dcterms:W3CDTF">2020-08-26T10:48:58Z</dcterms:modified>
</cp:coreProperties>
</file>