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256" r:id="rId2"/>
    <p:sldId id="257" r:id="rId3"/>
    <p:sldId id="273" r:id="rId4"/>
    <p:sldId id="258" r:id="rId5"/>
    <p:sldId id="274" r:id="rId6"/>
    <p:sldId id="259" r:id="rId7"/>
    <p:sldId id="280" r:id="rId8"/>
    <p:sldId id="262" r:id="rId9"/>
    <p:sldId id="260" r:id="rId10"/>
    <p:sldId id="261" r:id="rId11"/>
  </p:sldIdLst>
  <p:sldSz cx="9144000" cy="6858000" type="screen4x3"/>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9" d="100"/>
          <a:sy n="109" d="100"/>
        </p:scale>
        <p:origin x="167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8091" y="3085765"/>
            <a:ext cx="8240108"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2" y="990600"/>
            <a:ext cx="7989752" cy="1504844"/>
          </a:xfrm>
          <a:effectLst/>
        </p:spPr>
        <p:txBody>
          <a:bodyPr anchor="b">
            <a:normAutofit/>
          </a:bodyPr>
          <a:lstStyle>
            <a:lvl1pPr>
              <a:defRPr sz="36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581192" y="2495444"/>
            <a:ext cx="7989752" cy="590321"/>
          </a:xfrm>
        </p:spPr>
        <p:txBody>
          <a:bodyPr anchor="t">
            <a:normAutofit/>
          </a:bodyPr>
          <a:lstStyle>
            <a:lvl1pPr marL="0" indent="0" algn="l">
              <a:buNone/>
              <a:defRPr sz="1600" cap="all">
                <a:solidFill>
                  <a:schemeClr val="accent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48EE1A97-B4D5-4B02-A8DC-C0245F4F86DE}" type="slidenum">
              <a:rPr lang="en-GB" smtClean="0"/>
              <a:pPr>
                <a:defRPr/>
              </a:pPr>
              <a:t>‹#›</a:t>
            </a:fld>
            <a:endParaRPr lang="en-GB"/>
          </a:p>
        </p:txBody>
      </p:sp>
    </p:spTree>
    <p:extLst>
      <p:ext uri="{BB962C8B-B14F-4D97-AF65-F5344CB8AC3E}">
        <p14:creationId xmlns:p14="http://schemas.microsoft.com/office/powerpoint/2010/main" val="1805357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36C3B41F-146F-432C-8307-4625745E0E85}" type="slidenum">
              <a:rPr lang="en-GB" smtClean="0"/>
              <a:pPr>
                <a:defRPr/>
              </a:pPr>
              <a:t>‹#›</a:t>
            </a:fld>
            <a:endParaRPr lang="en-GB"/>
          </a:p>
        </p:txBody>
      </p:sp>
    </p:spTree>
    <p:extLst>
      <p:ext uri="{BB962C8B-B14F-4D97-AF65-F5344CB8AC3E}">
        <p14:creationId xmlns:p14="http://schemas.microsoft.com/office/powerpoint/2010/main" val="3891109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6629400" y="599725"/>
            <a:ext cx="2057399"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6629400" y="675725"/>
            <a:ext cx="1503123"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81192" y="675725"/>
            <a:ext cx="5922209" cy="5183073"/>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745255" y="5956136"/>
            <a:ext cx="947672" cy="365125"/>
          </a:xfrm>
        </p:spPr>
        <p:txBody>
          <a:bodyPr/>
          <a:lstStyle>
            <a:lvl1pPr>
              <a:defRPr>
                <a:solidFill>
                  <a:schemeClr val="accent1">
                    <a:lumMod val="75000"/>
                    <a:lumOff val="25000"/>
                  </a:schemeClr>
                </a:solidFill>
              </a:defRPr>
            </a:lvl1pPr>
          </a:lstStyle>
          <a:p>
            <a:pPr>
              <a:defRPr/>
            </a:pPr>
            <a:endParaRPr lang="en-GB"/>
          </a:p>
        </p:txBody>
      </p:sp>
      <p:sp>
        <p:nvSpPr>
          <p:cNvPr id="5" name="Footer Placeholder 4"/>
          <p:cNvSpPr>
            <a:spLocks noGrp="1"/>
          </p:cNvSpPr>
          <p:nvPr>
            <p:ph type="ftr" sz="quarter" idx="11"/>
          </p:nvPr>
        </p:nvSpPr>
        <p:spPr>
          <a:xfrm>
            <a:off x="581192" y="5951810"/>
            <a:ext cx="5922209" cy="365125"/>
          </a:xfrm>
        </p:spPr>
        <p:txBody>
          <a:body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9CED2465-8411-4300-8D36-1AF30B1EF227}" type="slidenum">
              <a:rPr lang="en-GB" smtClean="0"/>
              <a:pPr>
                <a:defRPr/>
              </a:pPr>
              <a:t>‹#›</a:t>
            </a:fld>
            <a:endParaRPr lang="en-GB"/>
          </a:p>
        </p:txBody>
      </p:sp>
    </p:spTree>
    <p:extLst>
      <p:ext uri="{BB962C8B-B14F-4D97-AF65-F5344CB8AC3E}">
        <p14:creationId xmlns:p14="http://schemas.microsoft.com/office/powerpoint/2010/main" val="565418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1192" y="2228003"/>
            <a:ext cx="7989752" cy="363079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GB"/>
          </a:p>
        </p:txBody>
      </p:sp>
      <p:sp>
        <p:nvSpPr>
          <p:cNvPr id="5" name="Footer Placeholder 4"/>
          <p:cNvSpPr>
            <a:spLocks noGrp="1"/>
          </p:cNvSpPr>
          <p:nvPr>
            <p:ph type="ftr" sz="quarter" idx="11"/>
          </p:nvPr>
        </p:nvSpPr>
        <p:spPr/>
        <p:txBody>
          <a:bodyPr/>
          <a:lstStyle/>
          <a:p>
            <a:pPr>
              <a:defRPr/>
            </a:pPr>
            <a:endParaRPr lang="en-GB"/>
          </a:p>
        </p:txBody>
      </p:sp>
      <p:sp>
        <p:nvSpPr>
          <p:cNvPr id="6" name="Slide Number Placeholder 5"/>
          <p:cNvSpPr>
            <a:spLocks noGrp="1"/>
          </p:cNvSpPr>
          <p:nvPr>
            <p:ph type="sldNum" sz="quarter" idx="12"/>
          </p:nvPr>
        </p:nvSpPr>
        <p:spPr/>
        <p:txBody>
          <a:bodyPr/>
          <a:lstStyle/>
          <a:p>
            <a:pPr>
              <a:defRPr/>
            </a:pPr>
            <a:fld id="{1AD1B2BF-75E4-4D24-A159-842BDE0A09A7}" type="slidenum">
              <a:rPr lang="en-GB" smtClean="0"/>
              <a:pPr>
                <a:defRPr/>
              </a:pPr>
              <a:t>‹#›</a:t>
            </a:fld>
            <a:endParaRPr lang="en-GB"/>
          </a:p>
        </p:txBody>
      </p:sp>
    </p:spTree>
    <p:extLst>
      <p:ext uri="{BB962C8B-B14F-4D97-AF65-F5344CB8AC3E}">
        <p14:creationId xmlns:p14="http://schemas.microsoft.com/office/powerpoint/2010/main" val="9690503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52646" y="5141973"/>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36573"/>
            <a:ext cx="7989751" cy="1504844"/>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3" y="4541417"/>
            <a:ext cx="7989751"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pPr>
              <a:defRPr/>
            </a:pPr>
            <a:fld id="{5D6F876B-0B9F-465B-8FDE-8A77877B8B98}" type="slidenum">
              <a:rPr lang="en-GB" smtClean="0"/>
              <a:pPr>
                <a:defRPr/>
              </a:pPr>
              <a:t>‹#›</a:t>
            </a:fld>
            <a:endParaRPr lang="en-GB"/>
          </a:p>
        </p:txBody>
      </p:sp>
    </p:spTree>
    <p:extLst>
      <p:ext uri="{BB962C8B-B14F-4D97-AF65-F5344CB8AC3E}">
        <p14:creationId xmlns:p14="http://schemas.microsoft.com/office/powerpoint/2010/main" val="718872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1192" y="2228002"/>
            <a:ext cx="3899527"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282" y="2228003"/>
            <a:ext cx="3907662" cy="363304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648B1E13-4B9A-4EA7-A620-8237B71B65E2}" type="slidenum">
              <a:rPr lang="en-GB" smtClean="0"/>
              <a:pPr>
                <a:defRPr/>
              </a:pPr>
              <a:t>‹#›</a:t>
            </a:fld>
            <a:endParaRPr lang="en-GB"/>
          </a:p>
        </p:txBody>
      </p:sp>
    </p:spTree>
    <p:extLst>
      <p:ext uri="{BB962C8B-B14F-4D97-AF65-F5344CB8AC3E}">
        <p14:creationId xmlns:p14="http://schemas.microsoft.com/office/powerpoint/2010/main" val="33225758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87219" y="2228003"/>
            <a:ext cx="3593500"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81192" y="2926051"/>
            <a:ext cx="3899527"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69308" y="2228003"/>
            <a:ext cx="3601635" cy="576262"/>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63282" y="2926051"/>
            <a:ext cx="3907662" cy="2934999"/>
          </a:xfrm>
        </p:spPr>
        <p:txBody>
          <a:bodyPr anchor="t">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GB"/>
          </a:p>
        </p:txBody>
      </p:sp>
      <p:sp>
        <p:nvSpPr>
          <p:cNvPr id="8" name="Footer Placeholder 7"/>
          <p:cNvSpPr>
            <a:spLocks noGrp="1"/>
          </p:cNvSpPr>
          <p:nvPr>
            <p:ph type="ftr" sz="quarter" idx="11"/>
          </p:nvPr>
        </p:nvSpPr>
        <p:spPr/>
        <p:txBody>
          <a:bodyPr/>
          <a:lstStyle/>
          <a:p>
            <a:pPr>
              <a:defRPr/>
            </a:pPr>
            <a:endParaRPr lang="en-GB"/>
          </a:p>
        </p:txBody>
      </p:sp>
      <p:sp>
        <p:nvSpPr>
          <p:cNvPr id="9" name="Slide Number Placeholder 8"/>
          <p:cNvSpPr>
            <a:spLocks noGrp="1"/>
          </p:cNvSpPr>
          <p:nvPr>
            <p:ph type="sldNum" sz="quarter" idx="12"/>
          </p:nvPr>
        </p:nvSpPr>
        <p:spPr/>
        <p:txBody>
          <a:bodyPr/>
          <a:lstStyle/>
          <a:p>
            <a:pPr>
              <a:defRPr/>
            </a:pPr>
            <a:fld id="{C00F5EBE-DEF7-4074-B89E-1FBD5C38F284}" type="slidenum">
              <a:rPr lang="en-GB" smtClean="0"/>
              <a:pPr>
                <a:defRPr/>
              </a:pPr>
              <a:t>‹#›</a:t>
            </a:fld>
            <a:endParaRPr lang="en-GB"/>
          </a:p>
        </p:txBody>
      </p:sp>
    </p:spTree>
    <p:extLst>
      <p:ext uri="{BB962C8B-B14F-4D97-AF65-F5344CB8AC3E}">
        <p14:creationId xmlns:p14="http://schemas.microsoft.com/office/powerpoint/2010/main" val="4055915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p:cNvSpPr>
            <a:spLocks noChangeAspect="1"/>
          </p:cNvSpPr>
          <p:nvPr/>
        </p:nvSpPr>
        <p:spPr>
          <a:xfrm>
            <a:off x="448092" y="599725"/>
            <a:ext cx="8238707"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GB"/>
          </a:p>
        </p:txBody>
      </p:sp>
      <p:sp>
        <p:nvSpPr>
          <p:cNvPr id="4" name="Footer Placeholder 3"/>
          <p:cNvSpPr>
            <a:spLocks noGrp="1"/>
          </p:cNvSpPr>
          <p:nvPr>
            <p:ph type="ftr" sz="quarter" idx="11"/>
          </p:nvPr>
        </p:nvSpPr>
        <p:spPr/>
        <p:txBody>
          <a:bodyPr/>
          <a:lstStyle/>
          <a:p>
            <a:pPr>
              <a:defRPr/>
            </a:pPr>
            <a:endParaRPr lang="en-GB"/>
          </a:p>
        </p:txBody>
      </p:sp>
      <p:sp>
        <p:nvSpPr>
          <p:cNvPr id="5" name="Slide Number Placeholder 4"/>
          <p:cNvSpPr>
            <a:spLocks noGrp="1"/>
          </p:cNvSpPr>
          <p:nvPr>
            <p:ph type="sldNum" sz="quarter" idx="12"/>
          </p:nvPr>
        </p:nvSpPr>
        <p:spPr/>
        <p:txBody>
          <a:bodyPr/>
          <a:lstStyle/>
          <a:p>
            <a:pPr>
              <a:defRPr/>
            </a:pPr>
            <a:fld id="{55F2B938-6E34-4562-B4A8-F778C0493408}" type="slidenum">
              <a:rPr lang="en-GB" smtClean="0"/>
              <a:pPr>
                <a:defRPr/>
              </a:pPr>
              <a:t>‹#›</a:t>
            </a:fld>
            <a:endParaRPr lang="en-GB"/>
          </a:p>
        </p:txBody>
      </p:sp>
    </p:spTree>
    <p:extLst>
      <p:ext uri="{BB962C8B-B14F-4D97-AF65-F5344CB8AC3E}">
        <p14:creationId xmlns:p14="http://schemas.microsoft.com/office/powerpoint/2010/main" val="3729012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p>
        </p:txBody>
      </p:sp>
      <p:sp>
        <p:nvSpPr>
          <p:cNvPr id="3" name="Footer Placeholder 2"/>
          <p:cNvSpPr>
            <a:spLocks noGrp="1"/>
          </p:cNvSpPr>
          <p:nvPr>
            <p:ph type="ftr" sz="quarter" idx="11"/>
          </p:nvPr>
        </p:nvSpPr>
        <p:spPr/>
        <p:txBody>
          <a:bodyPr/>
          <a:lstStyle/>
          <a:p>
            <a:pPr>
              <a:defRPr/>
            </a:pPr>
            <a:endParaRPr lang="en-GB"/>
          </a:p>
        </p:txBody>
      </p:sp>
      <p:sp>
        <p:nvSpPr>
          <p:cNvPr id="4" name="Slide Number Placeholder 3"/>
          <p:cNvSpPr>
            <a:spLocks noGrp="1"/>
          </p:cNvSpPr>
          <p:nvPr>
            <p:ph type="sldNum" sz="quarter" idx="12"/>
          </p:nvPr>
        </p:nvSpPr>
        <p:spPr/>
        <p:txBody>
          <a:bodyPr/>
          <a:lstStyle/>
          <a:p>
            <a:pPr>
              <a:defRPr/>
            </a:pPr>
            <a:fld id="{9AED1124-33E1-4806-839A-0187C44A0359}" type="slidenum">
              <a:rPr lang="en-GB" smtClean="0"/>
              <a:pPr>
                <a:defRPr/>
              </a:pPr>
              <a:t>‹#›</a:t>
            </a:fld>
            <a:endParaRPr lang="en-GB"/>
          </a:p>
        </p:txBody>
      </p:sp>
    </p:spTree>
    <p:extLst>
      <p:ext uri="{BB962C8B-B14F-4D97-AF65-F5344CB8AC3E}">
        <p14:creationId xmlns:p14="http://schemas.microsoft.com/office/powerpoint/2010/main" val="659402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52646" y="5141973"/>
            <a:ext cx="8238707"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352" y="5262296"/>
            <a:ext cx="353662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6399" y="601200"/>
            <a:ext cx="824040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305617" y="5262295"/>
            <a:ext cx="426532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pPr>
              <a:defRPr/>
            </a:pPr>
            <a:endParaRPr lang="en-GB"/>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pPr>
              <a:defRPr/>
            </a:pPr>
            <a:endParaRPr lang="en-GB"/>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pPr>
              <a:defRPr/>
            </a:pPr>
            <a:fld id="{303C1F49-089B-4789-9534-5B2BD9C05F2A}" type="slidenum">
              <a:rPr lang="en-GB" smtClean="0"/>
              <a:pPr>
                <a:defRPr/>
              </a:pPr>
              <a:t>‹#›</a:t>
            </a:fld>
            <a:endParaRPr lang="en-GB"/>
          </a:p>
        </p:txBody>
      </p:sp>
    </p:spTree>
    <p:extLst>
      <p:ext uri="{BB962C8B-B14F-4D97-AF65-F5344CB8AC3E}">
        <p14:creationId xmlns:p14="http://schemas.microsoft.com/office/powerpoint/2010/main" val="2162463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2" y="4693389"/>
            <a:ext cx="7989752"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8093" y="599725"/>
            <a:ext cx="8238706"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6"/>
            <a:ext cx="7989752"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pPr>
              <a:defRPr/>
            </a:pPr>
            <a:endParaRPr lang="en-GB"/>
          </a:p>
        </p:txBody>
      </p:sp>
      <p:sp>
        <p:nvSpPr>
          <p:cNvPr id="6" name="Footer Placeholder 5"/>
          <p:cNvSpPr>
            <a:spLocks noGrp="1"/>
          </p:cNvSpPr>
          <p:nvPr>
            <p:ph type="ftr" sz="quarter" idx="11"/>
          </p:nvPr>
        </p:nvSpPr>
        <p:spPr/>
        <p:txBody>
          <a:bodyPr/>
          <a:lstStyle/>
          <a:p>
            <a:pPr>
              <a:defRPr/>
            </a:pPr>
            <a:endParaRPr lang="en-GB"/>
          </a:p>
        </p:txBody>
      </p:sp>
      <p:sp>
        <p:nvSpPr>
          <p:cNvPr id="7" name="Slide Number Placeholder 6"/>
          <p:cNvSpPr>
            <a:spLocks noGrp="1"/>
          </p:cNvSpPr>
          <p:nvPr>
            <p:ph type="sldNum" sz="quarter" idx="12"/>
          </p:nvPr>
        </p:nvSpPr>
        <p:spPr/>
        <p:txBody>
          <a:bodyPr/>
          <a:lstStyle/>
          <a:p>
            <a:pPr>
              <a:defRPr/>
            </a:pPr>
            <a:fld id="{D5818F33-60F4-4403-8635-D6B8A6F304DB}" type="slidenum">
              <a:rPr lang="en-GB" smtClean="0"/>
              <a:pPr>
                <a:defRPr/>
              </a:pPr>
              <a:t>‹#›</a:t>
            </a:fld>
            <a:endParaRPr lang="en-GB"/>
          </a:p>
        </p:txBody>
      </p:sp>
    </p:spTree>
    <p:extLst>
      <p:ext uri="{BB962C8B-B14F-4D97-AF65-F5344CB8AC3E}">
        <p14:creationId xmlns:p14="http://schemas.microsoft.com/office/powerpoint/2010/main" val="41479645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687474"/>
            <a:ext cx="7989752" cy="108332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228003"/>
            <a:ext cx="7989752" cy="3630794"/>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559327" y="5956136"/>
            <a:ext cx="2133600" cy="365125"/>
          </a:xfrm>
          <a:prstGeom prst="rect">
            <a:avLst/>
          </a:prstGeom>
        </p:spPr>
        <p:txBody>
          <a:bodyPr vert="horz" lIns="91440" tIns="45720" rIns="91440" bIns="45720" rtlCol="0" anchor="ctr"/>
          <a:lstStyle>
            <a:lvl1pPr algn="r">
              <a:defRPr sz="900">
                <a:solidFill>
                  <a:schemeClr val="accent2"/>
                </a:solidFill>
              </a:defRPr>
            </a:lvl1pPr>
          </a:lstStyle>
          <a:p>
            <a:pPr>
              <a:defRPr/>
            </a:pPr>
            <a:endParaRPr lang="en-GB"/>
          </a:p>
        </p:txBody>
      </p:sp>
      <p:sp>
        <p:nvSpPr>
          <p:cNvPr id="5" name="Footer Placeholder 4"/>
          <p:cNvSpPr>
            <a:spLocks noGrp="1"/>
          </p:cNvSpPr>
          <p:nvPr>
            <p:ph type="ftr" sz="quarter" idx="3"/>
          </p:nvPr>
        </p:nvSpPr>
        <p:spPr>
          <a:xfrm>
            <a:off x="581192" y="5951810"/>
            <a:ext cx="4870585" cy="365125"/>
          </a:xfrm>
          <a:prstGeom prst="rect">
            <a:avLst/>
          </a:prstGeom>
        </p:spPr>
        <p:txBody>
          <a:bodyPr vert="horz" lIns="91440" tIns="45720" rIns="91440" bIns="45720" rtlCol="0" anchor="ctr"/>
          <a:lstStyle>
            <a:lvl1pPr algn="l">
              <a:defRPr sz="900" cap="all">
                <a:solidFill>
                  <a:schemeClr val="accent2"/>
                </a:solidFill>
              </a:defRPr>
            </a:lvl1pPr>
          </a:lstStyle>
          <a:p>
            <a:pPr>
              <a:defRPr/>
            </a:pPr>
            <a:endParaRPr lang="en-GB"/>
          </a:p>
        </p:txBody>
      </p:sp>
      <p:sp>
        <p:nvSpPr>
          <p:cNvPr id="6" name="Slide Number Placeholder 5"/>
          <p:cNvSpPr>
            <a:spLocks noGrp="1"/>
          </p:cNvSpPr>
          <p:nvPr>
            <p:ph type="sldNum" sz="quarter" idx="4"/>
          </p:nvPr>
        </p:nvSpPr>
        <p:spPr>
          <a:xfrm>
            <a:off x="7800476" y="5956136"/>
            <a:ext cx="770468" cy="365125"/>
          </a:xfrm>
          <a:prstGeom prst="rect">
            <a:avLst/>
          </a:prstGeom>
        </p:spPr>
        <p:txBody>
          <a:bodyPr vert="horz" lIns="91440" tIns="45720" rIns="91440" bIns="45720" rtlCol="0" anchor="ctr"/>
          <a:lstStyle>
            <a:lvl1pPr algn="r">
              <a:defRPr sz="900">
                <a:solidFill>
                  <a:schemeClr val="accent2"/>
                </a:solidFill>
              </a:defRPr>
            </a:lvl1pPr>
          </a:lstStyle>
          <a:p>
            <a:pPr>
              <a:defRPr/>
            </a:pPr>
            <a:fld id="{5EA8640D-7D58-4788-AA28-021658CD901D}" type="slidenum">
              <a:rPr lang="en-GB" smtClean="0"/>
              <a:pPr>
                <a:defRPr/>
              </a:pPr>
              <a:t>‹#›</a:t>
            </a:fld>
            <a:endParaRPr lang="en-GB"/>
          </a:p>
        </p:txBody>
      </p:sp>
      <p:sp>
        <p:nvSpPr>
          <p:cNvPr id="9" name="Rectangle 8"/>
          <p:cNvSpPr/>
          <p:nvPr/>
        </p:nvSpPr>
        <p:spPr>
          <a:xfrm>
            <a:off x="448091" y="441325"/>
            <a:ext cx="2719909" cy="10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5976001" y="441325"/>
            <a:ext cx="2710800" cy="10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3216601" y="441325"/>
            <a:ext cx="2710800" cy="10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04858875"/>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3NXC4Q_4JV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323528" y="332656"/>
            <a:ext cx="8568952" cy="1584176"/>
          </a:xfrm>
        </p:spPr>
        <p:txBody>
          <a:bodyPr>
            <a:normAutofit/>
          </a:bodyPr>
          <a:lstStyle/>
          <a:p>
            <a:pPr algn="ctr" eaLnBrk="1" fontAlgn="auto" hangingPunct="1">
              <a:spcAft>
                <a:spcPts val="0"/>
              </a:spcAft>
              <a:defRPr/>
            </a:pPr>
            <a:r>
              <a:rPr lang="en-GB" sz="4000" dirty="0">
                <a:solidFill>
                  <a:schemeClr val="tx1"/>
                </a:solidFill>
                <a:effectLst/>
              </a:rPr>
              <a:t>Historical background to slavery in America</a:t>
            </a:r>
          </a:p>
        </p:txBody>
      </p:sp>
      <p:pic>
        <p:nvPicPr>
          <p:cNvPr id="5" name="Picture 4" descr="slavery, slave family, cotton, savannah, georgia, 1860s, slave life, black history"/>
          <p:cNvPicPr/>
          <p:nvPr/>
        </p:nvPicPr>
        <p:blipFill>
          <a:blip r:embed="rId2">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1547664" y="3212976"/>
            <a:ext cx="5832648" cy="3096344"/>
          </a:xfrm>
          <a:prstGeom prst="rect">
            <a:avLst/>
          </a:prstGeom>
          <a:noFill/>
          <a:ln w="19050">
            <a:solidFill>
              <a:schemeClr val="tx1"/>
            </a:solidFill>
          </a:ln>
        </p:spPr>
      </p:pic>
      <p:sp>
        <p:nvSpPr>
          <p:cNvPr id="2" name="TextBox 1"/>
          <p:cNvSpPr txBox="1"/>
          <p:nvPr/>
        </p:nvSpPr>
        <p:spPr>
          <a:xfrm>
            <a:off x="323528" y="1981289"/>
            <a:ext cx="8568952" cy="1015663"/>
          </a:xfrm>
          <a:prstGeom prst="rect">
            <a:avLst/>
          </a:prstGeom>
          <a:noFill/>
        </p:spPr>
        <p:txBody>
          <a:bodyPr wrap="square" rtlCol="0">
            <a:spAutoFit/>
          </a:bodyPr>
          <a:lstStyle/>
          <a:p>
            <a:pPr marL="342900" indent="-342900">
              <a:buFont typeface="Arial" panose="020B0604020202020204" pitchFamily="34" charset="0"/>
              <a:buChar char="•"/>
            </a:pPr>
            <a:r>
              <a:rPr lang="en-GB" sz="2000" dirty="0">
                <a:solidFill>
                  <a:schemeClr val="accent1"/>
                </a:solidFill>
              </a:rPr>
              <a:t>Why did slavery develop in America?</a:t>
            </a:r>
          </a:p>
          <a:p>
            <a:pPr marL="342900" indent="-342900">
              <a:buFont typeface="Arial" panose="020B0604020202020204" pitchFamily="34" charset="0"/>
              <a:buChar char="•"/>
            </a:pPr>
            <a:r>
              <a:rPr lang="en-GB" sz="2000" dirty="0">
                <a:solidFill>
                  <a:schemeClr val="accent1"/>
                </a:solidFill>
              </a:rPr>
              <a:t>Why did slavery survive the birth of the USA?</a:t>
            </a:r>
          </a:p>
          <a:p>
            <a:pPr marL="342900" indent="-342900">
              <a:buFont typeface="Arial" panose="020B0604020202020204" pitchFamily="34" charset="0"/>
              <a:buChar char="•"/>
            </a:pPr>
            <a:r>
              <a:rPr lang="en-GB" sz="2000" dirty="0">
                <a:solidFill>
                  <a:schemeClr val="accent1"/>
                </a:solidFill>
              </a:rPr>
              <a:t>How did slavery contribute to the outbreak of the American Civil War?</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3"/>
          <p:cNvSpPr>
            <a:spLocks noGrp="1" noChangeArrowheads="1"/>
          </p:cNvSpPr>
          <p:nvPr>
            <p:ph idx="1"/>
          </p:nvPr>
        </p:nvSpPr>
        <p:spPr>
          <a:xfrm>
            <a:off x="179512" y="1916832"/>
            <a:ext cx="8568952" cy="4320480"/>
          </a:xfrm>
        </p:spPr>
        <p:txBody>
          <a:bodyPr anchor="t">
            <a:normAutofit/>
          </a:bodyPr>
          <a:lstStyle/>
          <a:p>
            <a:pPr eaLnBrk="1" hangingPunct="1">
              <a:lnSpc>
                <a:spcPct val="90000"/>
              </a:lnSpc>
            </a:pPr>
            <a:r>
              <a:rPr lang="en-GB" altLang="en-US" sz="2100" dirty="0">
                <a:solidFill>
                  <a:schemeClr val="tx1"/>
                </a:solidFill>
              </a:rPr>
              <a:t>The debate about how to count slaves in the new United States was between those states that had large numbers of black slaves (in the south) and those that had few (in the north)</a:t>
            </a:r>
          </a:p>
          <a:p>
            <a:pPr eaLnBrk="1" hangingPunct="1">
              <a:lnSpc>
                <a:spcPct val="90000"/>
              </a:lnSpc>
            </a:pPr>
            <a:r>
              <a:rPr lang="en-GB" altLang="en-US" sz="2100" dirty="0">
                <a:solidFill>
                  <a:schemeClr val="tx1"/>
                </a:solidFill>
              </a:rPr>
              <a:t>The southern slave states wanted slaves to be counted if it gave them more representatives in the new </a:t>
            </a:r>
            <a:r>
              <a:rPr lang="en-GB" altLang="en-US" sz="2100" b="1" dirty="0">
                <a:solidFill>
                  <a:schemeClr val="tx1"/>
                </a:solidFill>
              </a:rPr>
              <a:t>Congress</a:t>
            </a:r>
            <a:r>
              <a:rPr lang="en-GB" altLang="en-US" sz="2100" dirty="0">
                <a:solidFill>
                  <a:schemeClr val="tx1"/>
                </a:solidFill>
              </a:rPr>
              <a:t>, but did not want them to be counted if it meant that the state would have to pay more in taxation</a:t>
            </a:r>
          </a:p>
          <a:p>
            <a:pPr eaLnBrk="1" hangingPunct="1">
              <a:lnSpc>
                <a:spcPct val="90000"/>
              </a:lnSpc>
            </a:pPr>
            <a:r>
              <a:rPr lang="en-GB" altLang="en-US" sz="2100" dirty="0">
                <a:solidFill>
                  <a:schemeClr val="tx1"/>
                </a:solidFill>
              </a:rPr>
              <a:t>The result (agreed in 1787) became known as the ‘</a:t>
            </a:r>
            <a:r>
              <a:rPr lang="en-GB" altLang="en-US" sz="2100" b="1" dirty="0">
                <a:solidFill>
                  <a:schemeClr val="tx1"/>
                </a:solidFill>
              </a:rPr>
              <a:t>Three-Fifths Clause</a:t>
            </a:r>
            <a:r>
              <a:rPr lang="en-GB" altLang="en-US" sz="2100" dirty="0">
                <a:solidFill>
                  <a:schemeClr val="tx1"/>
                </a:solidFill>
              </a:rPr>
              <a:t>’ stated that a black slave represented three-fifths of a white person</a:t>
            </a:r>
          </a:p>
        </p:txBody>
      </p:sp>
      <p:sp>
        <p:nvSpPr>
          <p:cNvPr id="3" name="Rectangle 2"/>
          <p:cNvSpPr txBox="1">
            <a:spLocks noChangeArrowheads="1"/>
          </p:cNvSpPr>
          <p:nvPr/>
        </p:nvSpPr>
        <p:spPr>
          <a:xfrm>
            <a:off x="581192" y="687474"/>
            <a:ext cx="7989752" cy="108332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GB" dirty="0">
                <a:effectLst>
                  <a:outerShdw blurRad="38100" dist="38100" dir="2700000" algn="tl">
                    <a:srgbClr val="000000">
                      <a:alpha val="43137"/>
                    </a:srgbClr>
                  </a:outerShdw>
                </a:effectLst>
              </a:rPr>
              <a:t>The Development of Slavery in the USA</a:t>
            </a:r>
          </a:p>
          <a:p>
            <a:pPr algn="ctr">
              <a:defRPr/>
            </a:pPr>
            <a:r>
              <a:rPr lang="en-GB" cap="none" dirty="0">
                <a:effectLst>
                  <a:outerShdw blurRad="38100" dist="38100" dir="2700000" algn="tl">
                    <a:srgbClr val="000000">
                      <a:alpha val="43137"/>
                    </a:srgbClr>
                  </a:outerShdw>
                </a:effectLst>
              </a:rPr>
              <a:t>Constitution</a:t>
            </a:r>
            <a:endParaRPr lang="en-GB" dirty="0">
              <a:effectLst>
                <a:outerShdw blurRad="38100" dist="38100" dir="2700000" algn="tl">
                  <a:srgbClr val="000000">
                    <a:alpha val="43137"/>
                  </a:srgbClr>
                </a:outerShdw>
              </a:effectLst>
            </a:endParaRPr>
          </a:p>
        </p:txBody>
      </p:sp>
      <p:sp>
        <p:nvSpPr>
          <p:cNvPr id="4" name="TextBox 3"/>
          <p:cNvSpPr txBox="1"/>
          <p:nvPr/>
        </p:nvSpPr>
        <p:spPr>
          <a:xfrm>
            <a:off x="260224" y="5157192"/>
            <a:ext cx="5680496" cy="1015663"/>
          </a:xfrm>
          <a:prstGeom prst="rect">
            <a:avLst/>
          </a:prstGeom>
          <a:solidFill>
            <a:schemeClr val="accent3">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i="1" dirty="0">
                <a:solidFill>
                  <a:srgbClr val="002060"/>
                </a:solidFill>
                <a:latin typeface="Arial" panose="020B0604020202020204" pitchFamily="34" charset="0"/>
                <a:cs typeface="Arial" panose="020B0604020202020204" pitchFamily="34" charset="0"/>
              </a:rPr>
              <a:t>KEY Question: </a:t>
            </a:r>
            <a:r>
              <a:rPr lang="en-GB" sz="2000" i="1" dirty="0">
                <a:solidFill>
                  <a:srgbClr val="002060"/>
                </a:solidFill>
                <a:latin typeface="Arial" panose="020B0604020202020204" pitchFamily="34" charset="0"/>
                <a:cs typeface="Arial" panose="020B0604020202020204" pitchFamily="34" charset="0"/>
              </a:rPr>
              <a:t>Why was the Three-Fifths Clause so significant in the long-term treatment of African Americans?</a:t>
            </a:r>
          </a:p>
        </p:txBody>
      </p:sp>
      <p:pic>
        <p:nvPicPr>
          <p:cNvPr id="35842" name="Picture 2" descr="http://upw-prod-images.global.ssl.fastly.net/nugget/54b595c4626266001e830000/attachments/three-fifths-compromise-62e43342d78ddb2b1cf6de22c0d25ac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67293" y="4618395"/>
            <a:ext cx="2996332" cy="20932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normAutofit/>
          </a:bodyPr>
          <a:lstStyle/>
          <a:p>
            <a:pPr algn="ctr" eaLnBrk="1" fontAlgn="auto" hangingPunct="1">
              <a:spcAft>
                <a:spcPts val="0"/>
              </a:spcAft>
              <a:defRPr/>
            </a:pPr>
            <a:r>
              <a:rPr lang="en-GB" sz="3200" dirty="0">
                <a:effectLst>
                  <a:outerShdw blurRad="38100" dist="38100" dir="2700000" algn="tl">
                    <a:srgbClr val="000000">
                      <a:alpha val="43137"/>
                    </a:srgbClr>
                  </a:outerShdw>
                </a:effectLst>
              </a:rPr>
              <a:t>The arrival of European Settlers to America</a:t>
            </a:r>
          </a:p>
        </p:txBody>
      </p:sp>
      <p:sp>
        <p:nvSpPr>
          <p:cNvPr id="3075" name="Rectangle 3"/>
          <p:cNvSpPr>
            <a:spLocks noGrp="1" noChangeArrowheads="1"/>
          </p:cNvSpPr>
          <p:nvPr>
            <p:ph idx="1"/>
          </p:nvPr>
        </p:nvSpPr>
        <p:spPr>
          <a:xfrm>
            <a:off x="4452714" y="1916832"/>
            <a:ext cx="4583782" cy="3744416"/>
          </a:xfrm>
        </p:spPr>
        <p:txBody>
          <a:bodyPr anchor="t">
            <a:normAutofit/>
          </a:bodyPr>
          <a:lstStyle/>
          <a:p>
            <a:pPr eaLnBrk="1" hangingPunct="1"/>
            <a:r>
              <a:rPr lang="en-GB" altLang="en-US" sz="2000" dirty="0"/>
              <a:t>This began from the fifteenth century onwards as European explorers ‘discovered’ the New World. By the sixteenth century Spain, France and England had all extended their influence and control over the Continent.</a:t>
            </a:r>
          </a:p>
          <a:p>
            <a:pPr eaLnBrk="1" hangingPunct="1"/>
            <a:r>
              <a:rPr lang="en-GB" altLang="en-US" sz="2000" dirty="0"/>
              <a:t>Soon the economic potential of the American continent became clear as highly profitable produce such as </a:t>
            </a:r>
            <a:r>
              <a:rPr lang="en-GB" altLang="en-US" sz="2000" b="1" dirty="0"/>
              <a:t>tobacco</a:t>
            </a:r>
            <a:r>
              <a:rPr lang="en-GB" altLang="en-US" sz="2000" dirty="0"/>
              <a:t>, </a:t>
            </a:r>
            <a:r>
              <a:rPr lang="en-GB" altLang="en-US" sz="2000" b="1" dirty="0"/>
              <a:t>cotton </a:t>
            </a:r>
            <a:r>
              <a:rPr lang="en-GB" altLang="en-US" sz="2000" dirty="0"/>
              <a:t>and</a:t>
            </a:r>
            <a:r>
              <a:rPr lang="en-GB" altLang="en-US" sz="2000" b="1" dirty="0"/>
              <a:t> sugar </a:t>
            </a:r>
            <a:r>
              <a:rPr lang="en-GB" altLang="en-US" sz="2000" dirty="0"/>
              <a:t>could be grown in the southern regions</a:t>
            </a:r>
          </a:p>
        </p:txBody>
      </p:sp>
      <p:pic>
        <p:nvPicPr>
          <p:cNvPr id="29698" name="Picture 2" descr="https://mjfellright.files.wordpress.com/2012/06/edward-moran-the-pilgrims-landing-approximate-original-size-22x2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2060848"/>
            <a:ext cx="4273202" cy="338437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9512" y="5801208"/>
            <a:ext cx="8640960" cy="707886"/>
          </a:xfrm>
          <a:prstGeom prst="rect">
            <a:avLst/>
          </a:prstGeom>
          <a:solidFill>
            <a:schemeClr val="accent3">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i="1" dirty="0">
                <a:solidFill>
                  <a:srgbClr val="002060"/>
                </a:solidFill>
                <a:latin typeface="Arial" panose="020B0604020202020204" pitchFamily="34" charset="0"/>
                <a:cs typeface="Arial" panose="020B0604020202020204" pitchFamily="34" charset="0"/>
              </a:rPr>
              <a:t>KEY QUESTION</a:t>
            </a:r>
            <a:r>
              <a:rPr lang="en-GB" sz="2000" i="1" dirty="0">
                <a:solidFill>
                  <a:srgbClr val="002060"/>
                </a:solidFill>
                <a:latin typeface="Arial" panose="020B0604020202020204" pitchFamily="34" charset="0"/>
                <a:cs typeface="Arial" panose="020B0604020202020204" pitchFamily="34" charset="0"/>
              </a:rPr>
              <a:t>: Why might the farming of produce such as tobacco, cotton and sugar contribute to the growth of slavery in America?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jb-hdnp.org/Sarver/Maps/ah02_europeansettlement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12" y="1916832"/>
            <a:ext cx="6408712" cy="47417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581192" y="687474"/>
            <a:ext cx="7989752" cy="1083329"/>
          </a:xfrm>
        </p:spPr>
        <p:txBody>
          <a:bodyPr>
            <a:normAutofit/>
          </a:bodyPr>
          <a:lstStyle/>
          <a:p>
            <a:pPr algn="ctr" eaLnBrk="1" fontAlgn="auto" hangingPunct="1">
              <a:spcAft>
                <a:spcPts val="0"/>
              </a:spcAft>
              <a:defRPr/>
            </a:pPr>
            <a:r>
              <a:rPr lang="en-GB" sz="3200" dirty="0">
                <a:effectLst>
                  <a:outerShdw blurRad="38100" dist="38100" dir="2700000" algn="tl">
                    <a:srgbClr val="000000">
                      <a:alpha val="43137"/>
                    </a:srgbClr>
                  </a:outerShdw>
                </a:effectLst>
              </a:rPr>
              <a:t>The arrival of European Settlers to America</a:t>
            </a:r>
          </a:p>
        </p:txBody>
      </p:sp>
    </p:spTree>
    <p:extLst>
      <p:ext uri="{BB962C8B-B14F-4D97-AF65-F5344CB8AC3E}">
        <p14:creationId xmlns:p14="http://schemas.microsoft.com/office/powerpoint/2010/main" val="12491291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nchor="ctr"/>
          <a:lstStyle/>
          <a:p>
            <a:pPr algn="ctr" eaLnBrk="1" fontAlgn="auto" hangingPunct="1">
              <a:spcAft>
                <a:spcPts val="0"/>
              </a:spcAft>
              <a:defRPr/>
            </a:pPr>
            <a:r>
              <a:rPr lang="en-GB" dirty="0">
                <a:effectLst>
                  <a:outerShdw blurRad="38100" dist="38100" dir="2700000" algn="tl">
                    <a:srgbClr val="000000">
                      <a:alpha val="43137"/>
                    </a:srgbClr>
                  </a:outerShdw>
                </a:effectLst>
              </a:rPr>
              <a:t>The introduction of slavery</a:t>
            </a:r>
          </a:p>
        </p:txBody>
      </p:sp>
      <p:sp>
        <p:nvSpPr>
          <p:cNvPr id="5123" name="Rectangle 3"/>
          <p:cNvSpPr>
            <a:spLocks noGrp="1" noChangeArrowheads="1"/>
          </p:cNvSpPr>
          <p:nvPr>
            <p:ph idx="1"/>
          </p:nvPr>
        </p:nvSpPr>
        <p:spPr>
          <a:xfrm>
            <a:off x="107504" y="1844824"/>
            <a:ext cx="8712969" cy="1728192"/>
          </a:xfrm>
        </p:spPr>
        <p:txBody>
          <a:bodyPr anchor="t">
            <a:noAutofit/>
          </a:bodyPr>
          <a:lstStyle/>
          <a:p>
            <a:pPr marL="0" indent="0" eaLnBrk="1" hangingPunct="1">
              <a:lnSpc>
                <a:spcPct val="110000"/>
              </a:lnSpc>
              <a:buNone/>
              <a:defRPr/>
            </a:pPr>
            <a:r>
              <a:rPr lang="en-GB" altLang="en-US" sz="2000" dirty="0">
                <a:solidFill>
                  <a:schemeClr val="tx1"/>
                </a:solidFill>
              </a:rPr>
              <a:t>European colonies in America (particularly the British) began to farm these crops in what were known as </a:t>
            </a:r>
            <a:r>
              <a:rPr lang="en-GB" altLang="en-US" sz="2000" b="1" dirty="0">
                <a:solidFill>
                  <a:schemeClr val="tx1"/>
                </a:solidFill>
              </a:rPr>
              <a:t>plantations</a:t>
            </a:r>
            <a:r>
              <a:rPr lang="en-GB" altLang="en-US" sz="2000" dirty="0">
                <a:solidFill>
                  <a:schemeClr val="tx1"/>
                </a:solidFill>
              </a:rPr>
              <a:t> – large tracks of land where only one type of crop was grown. However tobacco, cotton and sugar were </a:t>
            </a:r>
            <a:r>
              <a:rPr lang="en-GB" altLang="en-US" sz="2000" b="1" dirty="0">
                <a:solidFill>
                  <a:schemeClr val="tx1"/>
                </a:solidFill>
              </a:rPr>
              <a:t>labour intensive</a:t>
            </a:r>
            <a:r>
              <a:rPr lang="en-GB" altLang="en-US" sz="2000" dirty="0">
                <a:solidFill>
                  <a:schemeClr val="tx1"/>
                </a:solidFill>
              </a:rPr>
              <a:t> to grow and there were relatively few European settlers. </a:t>
            </a:r>
          </a:p>
          <a:p>
            <a:pPr marL="0" indent="0" eaLnBrk="1" hangingPunct="1">
              <a:lnSpc>
                <a:spcPct val="110000"/>
              </a:lnSpc>
              <a:buNone/>
              <a:defRPr/>
            </a:pPr>
            <a:r>
              <a:rPr lang="en-GB" altLang="en-US" sz="2000" dirty="0">
                <a:solidFill>
                  <a:schemeClr val="tx1"/>
                </a:solidFill>
              </a:rPr>
              <a:t>It was out of this economic need that slaves from Africa began to be brought to America</a:t>
            </a:r>
            <a:r>
              <a:rPr lang="en-GB" altLang="en-US" sz="2000" b="1" i="1" dirty="0">
                <a:solidFill>
                  <a:schemeClr val="tx1"/>
                </a:solidFill>
              </a:rPr>
              <a:t>  </a:t>
            </a:r>
            <a:endParaRPr lang="en-GB" altLang="en-US" sz="2000" dirty="0">
              <a:solidFill>
                <a:schemeClr val="tx1"/>
              </a:solidFill>
            </a:endParaRPr>
          </a:p>
          <a:p>
            <a:pPr eaLnBrk="1" hangingPunct="1">
              <a:lnSpc>
                <a:spcPct val="80000"/>
              </a:lnSpc>
              <a:defRPr/>
            </a:pPr>
            <a:endParaRPr lang="en-GB" altLang="en-US" sz="2000" dirty="0">
              <a:solidFill>
                <a:schemeClr val="tx1"/>
              </a:solidFill>
            </a:endParaRPr>
          </a:p>
        </p:txBody>
      </p:sp>
      <p:pic>
        <p:nvPicPr>
          <p:cNvPr id="30722" name="Picture 2" descr="http://sugar-chic.weebly.com/uploads/1/5/3/7/15378046/2448855_ori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96544" y="3769526"/>
            <a:ext cx="4139952" cy="311585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07504" y="4114815"/>
            <a:ext cx="4608512" cy="2554545"/>
          </a:xfrm>
          <a:prstGeom prst="rect">
            <a:avLst/>
          </a:prstGeom>
          <a:noFill/>
        </p:spPr>
        <p:txBody>
          <a:bodyPr wrap="square" rtlCol="0">
            <a:spAutoFit/>
          </a:bodyPr>
          <a:lstStyle/>
          <a:p>
            <a:r>
              <a:rPr lang="en-GB" sz="2000" dirty="0"/>
              <a:t>Slave traders would kidnap Africans from the West Coast of Africa and transport them to America, where they would be sold to plantation owners in an </a:t>
            </a:r>
            <a:r>
              <a:rPr lang="en-GB" sz="2000" b="1" dirty="0"/>
              <a:t>auction</a:t>
            </a:r>
            <a:r>
              <a:rPr lang="en-GB" sz="2000" dirty="0"/>
              <a:t>.</a:t>
            </a:r>
          </a:p>
          <a:p>
            <a:endParaRPr lang="en-GB" sz="2000" dirty="0"/>
          </a:p>
          <a:p>
            <a:r>
              <a:rPr lang="en-GB" sz="2000" dirty="0"/>
              <a:t>Soon a complex and highly profitable slave trade would develop, known as the </a:t>
            </a:r>
            <a:r>
              <a:rPr lang="en-GB" sz="2000" b="1" dirty="0"/>
              <a:t>‘triangular trade’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518939" y="620688"/>
            <a:ext cx="7989752" cy="1083329"/>
          </a:xfrm>
        </p:spPr>
        <p:txBody>
          <a:bodyPr anchor="ctr"/>
          <a:lstStyle/>
          <a:p>
            <a:pPr algn="ctr" eaLnBrk="1" fontAlgn="auto" hangingPunct="1">
              <a:spcAft>
                <a:spcPts val="0"/>
              </a:spcAft>
              <a:defRPr/>
            </a:pPr>
            <a:r>
              <a:rPr lang="en-GB" dirty="0">
                <a:effectLst>
                  <a:outerShdw blurRad="38100" dist="38100" dir="2700000" algn="tl">
                    <a:srgbClr val="000000">
                      <a:alpha val="43137"/>
                    </a:srgbClr>
                  </a:outerShdw>
                </a:effectLst>
              </a:rPr>
              <a:t>The introduction of slavery</a:t>
            </a:r>
            <a:br>
              <a:rPr lang="en-GB" dirty="0">
                <a:effectLst>
                  <a:outerShdw blurRad="38100" dist="38100" dir="2700000" algn="tl">
                    <a:srgbClr val="000000">
                      <a:alpha val="43137"/>
                    </a:srgbClr>
                  </a:outerShdw>
                </a:effectLst>
              </a:rPr>
            </a:br>
            <a:r>
              <a:rPr lang="en-GB" cap="none" dirty="0">
                <a:effectLst>
                  <a:outerShdw blurRad="38100" dist="38100" dir="2700000" algn="tl">
                    <a:srgbClr val="000000">
                      <a:alpha val="43137"/>
                    </a:srgbClr>
                  </a:outerShdw>
                </a:effectLst>
              </a:rPr>
              <a:t>The Trans-Atlantic Slave Trade </a:t>
            </a:r>
          </a:p>
        </p:txBody>
      </p:sp>
      <p:pic>
        <p:nvPicPr>
          <p:cNvPr id="31746" name="Picture 2" descr="http://cookit.e2bn.org/library/1246214628/100_9514.origina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5989" y="1896810"/>
            <a:ext cx="5855652" cy="4340502"/>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0DE21-C558-406B-B20C-B346B8BC176A}"/>
              </a:ext>
            </a:extLst>
          </p:cNvPr>
          <p:cNvSpPr txBox="1"/>
          <p:nvPr/>
        </p:nvSpPr>
        <p:spPr>
          <a:xfrm>
            <a:off x="1907704" y="6237312"/>
            <a:ext cx="7488832" cy="646331"/>
          </a:xfrm>
          <a:prstGeom prst="rect">
            <a:avLst/>
          </a:prstGeom>
          <a:noFill/>
        </p:spPr>
        <p:txBody>
          <a:bodyPr wrap="square" rtlCol="0">
            <a:spAutoFit/>
          </a:bodyPr>
          <a:lstStyle/>
          <a:p>
            <a:r>
              <a:rPr lang="en-GB" dirty="0">
                <a:hlinkClick r:id="rId3"/>
              </a:rPr>
              <a:t>https://www.youtube.com/watch?v=3NXC4Q_4JVg</a:t>
            </a:r>
            <a:endParaRPr lang="en-GB" dirty="0"/>
          </a:p>
          <a:p>
            <a:endParaRPr lang="en-GB" dirty="0"/>
          </a:p>
        </p:txBody>
      </p:sp>
    </p:spTree>
    <p:extLst>
      <p:ext uri="{BB962C8B-B14F-4D97-AF65-F5344CB8AC3E}">
        <p14:creationId xmlns:p14="http://schemas.microsoft.com/office/powerpoint/2010/main" val="33049123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nvPr>
        </p:nvSpPr>
        <p:spPr>
          <a:xfrm>
            <a:off x="327596" y="1988840"/>
            <a:ext cx="8496944" cy="3528392"/>
          </a:xfrm>
        </p:spPr>
        <p:txBody>
          <a:bodyPr>
            <a:normAutofit/>
          </a:bodyPr>
          <a:lstStyle/>
          <a:p>
            <a:pPr marL="548640" indent="-411480" eaLnBrk="1" fontAlgn="auto" hangingPunct="1">
              <a:lnSpc>
                <a:spcPct val="80000"/>
              </a:lnSpc>
              <a:spcAft>
                <a:spcPts val="0"/>
              </a:spcAft>
              <a:buClr>
                <a:schemeClr val="tx1">
                  <a:shade val="95000"/>
                </a:schemeClr>
              </a:buClr>
              <a:buFont typeface="Arial" panose="020B0604020202020204" pitchFamily="34" charset="0"/>
              <a:buChar char="•"/>
              <a:defRPr/>
            </a:pPr>
            <a:r>
              <a:rPr lang="en-GB" sz="2400" dirty="0"/>
              <a:t>By 1660 slavery was both common and legal. The English considered it as acceptable to use Africans as slaves because Africans had a different, non- Christian culture and were perceived as uncivilised heathens. Moreover the huge profits to be made from plantation crops overrode all other considerations.</a:t>
            </a:r>
          </a:p>
          <a:p>
            <a:pPr marL="137160" indent="0" eaLnBrk="1" fontAlgn="auto" hangingPunct="1">
              <a:lnSpc>
                <a:spcPct val="80000"/>
              </a:lnSpc>
              <a:spcAft>
                <a:spcPts val="0"/>
              </a:spcAft>
              <a:buClr>
                <a:schemeClr val="tx1">
                  <a:shade val="95000"/>
                </a:schemeClr>
              </a:buClr>
              <a:buNone/>
              <a:defRPr/>
            </a:pPr>
            <a:endParaRPr lang="en-GB" sz="2400" dirty="0"/>
          </a:p>
          <a:p>
            <a:pPr marL="480060" indent="-342900">
              <a:lnSpc>
                <a:spcPct val="80000"/>
              </a:lnSpc>
              <a:spcAft>
                <a:spcPts val="0"/>
              </a:spcAft>
              <a:buClr>
                <a:schemeClr val="tx1">
                  <a:shade val="95000"/>
                </a:schemeClr>
              </a:buClr>
              <a:buFont typeface="Arial" panose="020B0604020202020204" pitchFamily="34" charset="0"/>
              <a:buChar char="•"/>
              <a:defRPr/>
            </a:pPr>
            <a:r>
              <a:rPr lang="en-GB" sz="2400" dirty="0"/>
              <a:t>By 1776 British North America contained 2,500 000 people 1/5 of whom were black slaves.</a:t>
            </a:r>
          </a:p>
        </p:txBody>
      </p:sp>
      <p:sp>
        <p:nvSpPr>
          <p:cNvPr id="3" name="Rectangle 2"/>
          <p:cNvSpPr>
            <a:spLocks noGrp="1" noChangeArrowheads="1"/>
          </p:cNvSpPr>
          <p:nvPr>
            <p:ph type="title"/>
          </p:nvPr>
        </p:nvSpPr>
        <p:spPr>
          <a:xfrm>
            <a:off x="581192" y="687474"/>
            <a:ext cx="7989752" cy="1083329"/>
          </a:xfrm>
        </p:spPr>
        <p:txBody>
          <a:bodyPr anchor="ctr"/>
          <a:lstStyle/>
          <a:p>
            <a:pPr algn="ctr" eaLnBrk="1" fontAlgn="auto" hangingPunct="1">
              <a:spcAft>
                <a:spcPts val="0"/>
              </a:spcAft>
              <a:defRPr/>
            </a:pPr>
            <a:r>
              <a:rPr lang="en-GB" dirty="0">
                <a:effectLst>
                  <a:outerShdw blurRad="38100" dist="38100" dir="2700000" algn="tl">
                    <a:srgbClr val="000000">
                      <a:alpha val="43137"/>
                    </a:srgbClr>
                  </a:outerShdw>
                </a:effectLst>
              </a:rPr>
              <a:t>The introduction of slavery</a:t>
            </a:r>
          </a:p>
        </p:txBody>
      </p:sp>
      <p:sp>
        <p:nvSpPr>
          <p:cNvPr id="5" name="TextBox 4"/>
          <p:cNvSpPr txBox="1"/>
          <p:nvPr/>
        </p:nvSpPr>
        <p:spPr>
          <a:xfrm>
            <a:off x="255588" y="5709306"/>
            <a:ext cx="8640960" cy="1015663"/>
          </a:xfrm>
          <a:prstGeom prst="rect">
            <a:avLst/>
          </a:prstGeom>
          <a:solidFill>
            <a:schemeClr val="accent3">
              <a:alpha val="50000"/>
            </a:schemeClr>
          </a:solidFill>
          <a:ln>
            <a:solidFill>
              <a:schemeClr val="tx1"/>
            </a:solid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r>
              <a:rPr lang="en-GB" sz="2000" b="1" i="1" dirty="0">
                <a:solidFill>
                  <a:srgbClr val="002060"/>
                </a:solidFill>
                <a:latin typeface="Arial" panose="020B0604020202020204" pitchFamily="34" charset="0"/>
                <a:cs typeface="Arial" panose="020B0604020202020204" pitchFamily="34" charset="0"/>
              </a:rPr>
              <a:t>What was the experience of black slaves?</a:t>
            </a:r>
            <a:endParaRPr lang="en-GB" sz="2000" i="1" dirty="0">
              <a:solidFill>
                <a:srgbClr val="002060"/>
              </a:solidFill>
              <a:latin typeface="Arial" panose="020B0604020202020204" pitchFamily="34" charset="0"/>
              <a:cs typeface="Arial" panose="020B0604020202020204" pitchFamily="34" charset="0"/>
            </a:endParaRPr>
          </a:p>
          <a:p>
            <a:pPr algn="ctr"/>
            <a:r>
              <a:rPr lang="en-GB" sz="2000" i="1" dirty="0">
                <a:solidFill>
                  <a:srgbClr val="002060"/>
                </a:solidFill>
                <a:latin typeface="Arial" panose="020B0604020202020204" pitchFamily="34" charset="0"/>
                <a:cs typeface="Arial" panose="020B0604020202020204" pitchFamily="34" charset="0"/>
              </a:rPr>
              <a:t> Study the sources on p.8 of your lesson materials and answer the questions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jb-hdnp.org/Sarver/Maps/ah02_europeansettlement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712" y="1916832"/>
            <a:ext cx="6408712" cy="4741706"/>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5" name="Rectangle 2"/>
          <p:cNvSpPr>
            <a:spLocks noGrp="1" noChangeArrowheads="1"/>
          </p:cNvSpPr>
          <p:nvPr>
            <p:ph type="title"/>
          </p:nvPr>
        </p:nvSpPr>
        <p:spPr>
          <a:xfrm>
            <a:off x="581192" y="687474"/>
            <a:ext cx="7989752" cy="1083329"/>
          </a:xfrm>
        </p:spPr>
        <p:txBody>
          <a:bodyPr>
            <a:normAutofit/>
          </a:bodyPr>
          <a:lstStyle/>
          <a:p>
            <a:pPr algn="ctr" eaLnBrk="1" fontAlgn="auto" hangingPunct="1">
              <a:spcAft>
                <a:spcPts val="0"/>
              </a:spcAft>
              <a:defRPr/>
            </a:pPr>
            <a:r>
              <a:rPr lang="en-GB" sz="3200" dirty="0">
                <a:effectLst>
                  <a:outerShdw blurRad="38100" dist="38100" dir="2700000" algn="tl">
                    <a:srgbClr val="000000">
                      <a:alpha val="43137"/>
                    </a:srgbClr>
                  </a:outerShdw>
                </a:effectLst>
              </a:rPr>
              <a:t>The arrival of European Settlers to America</a:t>
            </a:r>
          </a:p>
        </p:txBody>
      </p:sp>
    </p:spTree>
    <p:extLst>
      <p:ext uri="{BB962C8B-B14F-4D97-AF65-F5344CB8AC3E}">
        <p14:creationId xmlns:p14="http://schemas.microsoft.com/office/powerpoint/2010/main" val="2338550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chor="ctr"/>
          <a:lstStyle/>
          <a:p>
            <a:pPr algn="ctr" eaLnBrk="1" fontAlgn="auto" hangingPunct="1">
              <a:spcAft>
                <a:spcPts val="0"/>
              </a:spcAft>
              <a:defRPr/>
            </a:pPr>
            <a:r>
              <a:rPr lang="en-GB" dirty="0">
                <a:effectLst>
                  <a:outerShdw blurRad="38100" dist="38100" dir="2700000" algn="tl">
                    <a:srgbClr val="000000">
                      <a:alpha val="43137"/>
                    </a:srgbClr>
                  </a:outerShdw>
                </a:effectLst>
              </a:rPr>
              <a:t>The Development of Slavery in the USA</a:t>
            </a:r>
            <a:br>
              <a:rPr lang="en-GB" dirty="0">
                <a:effectLst>
                  <a:outerShdw blurRad="38100" dist="38100" dir="2700000" algn="tl">
                    <a:srgbClr val="000000">
                      <a:alpha val="43137"/>
                    </a:srgbClr>
                  </a:outerShdw>
                </a:effectLst>
              </a:rPr>
            </a:br>
            <a:r>
              <a:rPr lang="en-GB" cap="none" dirty="0">
                <a:effectLst>
                  <a:outerShdw blurRad="38100" dist="38100" dir="2700000" algn="tl">
                    <a:srgbClr val="000000">
                      <a:alpha val="43137"/>
                    </a:srgbClr>
                  </a:outerShdw>
                </a:effectLst>
              </a:rPr>
              <a:t>Revolution </a:t>
            </a:r>
          </a:p>
        </p:txBody>
      </p:sp>
      <p:sp>
        <p:nvSpPr>
          <p:cNvPr id="8195" name="Rectangle 3"/>
          <p:cNvSpPr>
            <a:spLocks noGrp="1" noChangeArrowheads="1"/>
          </p:cNvSpPr>
          <p:nvPr>
            <p:ph idx="1"/>
          </p:nvPr>
        </p:nvSpPr>
        <p:spPr>
          <a:xfrm>
            <a:off x="245840" y="1988840"/>
            <a:ext cx="4470176" cy="4680519"/>
          </a:xfrm>
        </p:spPr>
        <p:txBody>
          <a:bodyPr>
            <a:noAutofit/>
          </a:bodyPr>
          <a:lstStyle/>
          <a:p>
            <a:pPr eaLnBrk="1" hangingPunct="1"/>
            <a:r>
              <a:rPr lang="en-GB" altLang="en-US" sz="2200" dirty="0"/>
              <a:t>In 1776 American colonists demanded freedom from British rule and declared their independence</a:t>
            </a:r>
          </a:p>
          <a:p>
            <a:pPr eaLnBrk="1" hangingPunct="1"/>
            <a:r>
              <a:rPr lang="en-GB" altLang="en-US" sz="2200" dirty="0"/>
              <a:t>In the eyes of American rebels, the revolution was fought against a tyrannical king and in the name of freedom and equality</a:t>
            </a:r>
          </a:p>
          <a:p>
            <a:pPr eaLnBrk="1" hangingPunct="1"/>
            <a:r>
              <a:rPr lang="en-GB" altLang="en-US" sz="2200" dirty="0"/>
              <a:t>These ideas had obvious consequences for black slaves if applied to all those living in the British colonies</a:t>
            </a:r>
          </a:p>
        </p:txBody>
      </p:sp>
      <p:pic>
        <p:nvPicPr>
          <p:cNvPr id="32770" name="Picture 2" descr="http://images.fineartamerica.com/images/artworkimages/mediumlarge/1/the-american-revolution-george-everet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016" y="2745729"/>
            <a:ext cx="4260188" cy="31667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a:spLocks noGrp="1" noChangeArrowheads="1"/>
          </p:cNvSpPr>
          <p:nvPr>
            <p:ph idx="1"/>
          </p:nvPr>
        </p:nvSpPr>
        <p:spPr>
          <a:xfrm>
            <a:off x="4283119" y="2097937"/>
            <a:ext cx="4752528" cy="2686050"/>
          </a:xfrm>
        </p:spPr>
        <p:txBody>
          <a:bodyPr anchor="t">
            <a:normAutofit/>
          </a:bodyPr>
          <a:lstStyle/>
          <a:p>
            <a:pPr marL="137160" indent="0" eaLnBrk="1" fontAlgn="auto" hangingPunct="1">
              <a:spcAft>
                <a:spcPts val="0"/>
              </a:spcAft>
              <a:buClr>
                <a:schemeClr val="tx1">
                  <a:shade val="95000"/>
                </a:schemeClr>
              </a:buClr>
              <a:buNone/>
              <a:defRPr/>
            </a:pPr>
            <a:r>
              <a:rPr lang="en-GB" sz="2000" dirty="0">
                <a:solidFill>
                  <a:schemeClr val="tx1"/>
                </a:solidFill>
              </a:rPr>
              <a:t>In </a:t>
            </a:r>
            <a:r>
              <a:rPr lang="en-GB" sz="2000" b="1" dirty="0">
                <a:solidFill>
                  <a:schemeClr val="tx1"/>
                </a:solidFill>
              </a:rPr>
              <a:t>1783</a:t>
            </a:r>
            <a:r>
              <a:rPr lang="en-GB" sz="2000" dirty="0">
                <a:solidFill>
                  <a:schemeClr val="tx1"/>
                </a:solidFill>
              </a:rPr>
              <a:t> the British government recognised American independence. The United States of America was formed from 13 ex-colonies now called states. Delegates from these states (the Founding Fathers) were responsible for drawing up a list of rules defining the new system of government of the USA called the </a:t>
            </a:r>
            <a:r>
              <a:rPr lang="en-GB" sz="2000" b="1" dirty="0">
                <a:solidFill>
                  <a:schemeClr val="tx1"/>
                </a:solidFill>
              </a:rPr>
              <a:t>Constitution</a:t>
            </a:r>
            <a:r>
              <a:rPr lang="en-GB" sz="2000" dirty="0">
                <a:solidFill>
                  <a:schemeClr val="tx1"/>
                </a:solidFill>
              </a:rPr>
              <a:t>.</a:t>
            </a:r>
          </a:p>
        </p:txBody>
      </p:sp>
      <p:sp>
        <p:nvSpPr>
          <p:cNvPr id="5" name="Rectangle 2"/>
          <p:cNvSpPr txBox="1">
            <a:spLocks noChangeArrowheads="1"/>
          </p:cNvSpPr>
          <p:nvPr/>
        </p:nvSpPr>
        <p:spPr>
          <a:xfrm>
            <a:off x="581192" y="687474"/>
            <a:ext cx="7989752" cy="1083329"/>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lgn="ctr">
              <a:defRPr/>
            </a:pPr>
            <a:r>
              <a:rPr lang="en-GB" dirty="0">
                <a:effectLst>
                  <a:outerShdw blurRad="38100" dist="38100" dir="2700000" algn="tl">
                    <a:srgbClr val="000000">
                      <a:alpha val="43137"/>
                    </a:srgbClr>
                  </a:outerShdw>
                </a:effectLst>
              </a:rPr>
              <a:t>The Development of Slavery in the USA</a:t>
            </a:r>
          </a:p>
          <a:p>
            <a:pPr algn="ctr">
              <a:defRPr/>
            </a:pPr>
            <a:r>
              <a:rPr lang="en-GB" cap="none" dirty="0">
                <a:effectLst>
                  <a:outerShdw blurRad="38100" dist="38100" dir="2700000" algn="tl">
                    <a:srgbClr val="000000">
                      <a:alpha val="43137"/>
                    </a:srgbClr>
                  </a:outerShdw>
                </a:effectLst>
              </a:rPr>
              <a:t>Constitution</a:t>
            </a:r>
            <a:endParaRPr lang="en-GB" dirty="0">
              <a:effectLst>
                <a:outerShdw blurRad="38100" dist="38100" dir="2700000" algn="tl">
                  <a:srgbClr val="000000">
                    <a:alpha val="43137"/>
                  </a:srgbClr>
                </a:outerShdw>
              </a:effectLst>
            </a:endParaRPr>
          </a:p>
        </p:txBody>
      </p:sp>
      <p:pic>
        <p:nvPicPr>
          <p:cNvPr id="34818" name="Picture 2" descr="http://www.indian-ed.org/wp-content/uploads/2012/04/us-constitu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5469" y="1988892"/>
            <a:ext cx="4057650" cy="26860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278566" y="5120046"/>
            <a:ext cx="8595003" cy="1477328"/>
          </a:xfrm>
          <a:prstGeom prst="rect">
            <a:avLst/>
          </a:prstGeom>
        </p:spPr>
        <p:txBody>
          <a:bodyPr wrap="square">
            <a:spAutoFit/>
          </a:bodyPr>
          <a:lstStyle/>
          <a:p>
            <a:pPr marL="137160">
              <a:lnSpc>
                <a:spcPct val="90000"/>
              </a:lnSpc>
              <a:buClr>
                <a:schemeClr val="tx1">
                  <a:shade val="95000"/>
                </a:schemeClr>
              </a:buClr>
              <a:defRPr/>
            </a:pPr>
            <a:r>
              <a:rPr lang="en-GB" sz="2000" dirty="0"/>
              <a:t>The constitution was based on the principle of ‘</a:t>
            </a:r>
            <a:r>
              <a:rPr lang="en-GB" sz="2000" b="1" dirty="0"/>
              <a:t>unalienable rights</a:t>
            </a:r>
            <a:r>
              <a:rPr lang="en-GB" sz="2000" dirty="0"/>
              <a:t>’ i.e. natural rights that every man had from birth and which could not be taken away. The idea of extending these rights to black slaves, however was never seriously contemplated. The focus instead was on how or if slaves should be counted for purposes of </a:t>
            </a:r>
            <a:r>
              <a:rPr lang="en-GB" sz="2000" b="1" dirty="0"/>
              <a:t>representation</a:t>
            </a:r>
            <a:r>
              <a:rPr lang="en-GB" sz="2000" dirty="0"/>
              <a:t> and </a:t>
            </a:r>
            <a:r>
              <a:rPr lang="en-GB" sz="2000" b="1" dirty="0"/>
              <a:t>taxation.</a:t>
            </a:r>
          </a:p>
        </p:txBody>
      </p:sp>
    </p:spTree>
  </p:cSld>
  <p:clrMapOvr>
    <a:masterClrMapping/>
  </p:clrMapOvr>
</p:sld>
</file>

<file path=ppt/theme/theme1.xml><?xml version="1.0" encoding="utf-8"?>
<a:theme xmlns:a="http://schemas.openxmlformats.org/drawingml/2006/main" name="Dividend">
  <a:themeElements>
    <a:clrScheme name="Dividend">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828282"/>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docProps/app.xml><?xml version="1.0" encoding="utf-8"?>
<Properties xmlns="http://schemas.openxmlformats.org/officeDocument/2006/extended-properties" xmlns:vt="http://schemas.openxmlformats.org/officeDocument/2006/docPropsVTypes">
  <Template>TM03457464[[fn=Dividend]]</Template>
  <TotalTime>774</TotalTime>
  <Words>694</Words>
  <Application>Microsoft Office PowerPoint</Application>
  <PresentationFormat>On-screen Show (4:3)</PresentationFormat>
  <Paragraphs>38</Paragraphs>
  <Slides>10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Gill Sans MT</vt:lpstr>
      <vt:lpstr>Wingdings 2</vt:lpstr>
      <vt:lpstr>Dividend</vt:lpstr>
      <vt:lpstr>Historical background to slavery in America</vt:lpstr>
      <vt:lpstr>The arrival of European Settlers to America</vt:lpstr>
      <vt:lpstr>The arrival of European Settlers to America</vt:lpstr>
      <vt:lpstr>The introduction of slavery</vt:lpstr>
      <vt:lpstr>The introduction of slavery The Trans-Atlantic Slave Trade </vt:lpstr>
      <vt:lpstr>The introduction of slavery</vt:lpstr>
      <vt:lpstr>The arrival of European Settlers to America</vt:lpstr>
      <vt:lpstr>The Development of Slavery in the USA Revolution </vt:lpstr>
      <vt:lpstr>PowerPoint Presentation</vt:lpstr>
      <vt:lpstr>PowerPoint Presentation</vt:lpstr>
    </vt:vector>
  </TitlesOfParts>
  <Company>Reigate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ffhg</dc:title>
  <dc:creator>SCB</dc:creator>
  <cp:lastModifiedBy>Imogen St George</cp:lastModifiedBy>
  <cp:revision>66</cp:revision>
  <cp:lastPrinted>2014-06-02T11:13:40Z</cp:lastPrinted>
  <dcterms:created xsi:type="dcterms:W3CDTF">2009-09-03T19:08:09Z</dcterms:created>
  <dcterms:modified xsi:type="dcterms:W3CDTF">2020-08-26T10:52:17Z</dcterms:modified>
</cp:coreProperties>
</file>