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8/26/2020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8/26/2020</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estream.godalming.ac.uk/View.aspx?id=11678~5k~cAWsC6GYUt"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estream.godalming.ac.uk/View.aspx?id=11678~5k~cAWsC6GYUt&amp;chapID=11757"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356285"/>
            <a:ext cx="10865237" cy="920579"/>
          </a:xfrm>
        </p:spPr>
        <p:style>
          <a:lnRef idx="2">
            <a:schemeClr val="accent1"/>
          </a:lnRef>
          <a:fillRef idx="1">
            <a:schemeClr val="lt1"/>
          </a:fillRef>
          <a:effectRef idx="0">
            <a:schemeClr val="accent1"/>
          </a:effectRef>
          <a:fontRef idx="minor">
            <a:schemeClr val="dk1"/>
          </a:fontRef>
        </p:style>
        <p:txBody>
          <a:bodyPr anchor="ctr"/>
          <a:lstStyle/>
          <a:p>
            <a:pPr algn="ctr"/>
            <a:r>
              <a:rPr lang="en-GB" dirty="0" smtClean="0"/>
              <a:t>Q8: The end of the cold war</a:t>
            </a:r>
            <a:endParaRPr lang="en-GB" dirty="0"/>
          </a:p>
        </p:txBody>
      </p:sp>
      <p:sp>
        <p:nvSpPr>
          <p:cNvPr id="3" name="Subtitle 2"/>
          <p:cNvSpPr>
            <a:spLocks noGrp="1"/>
          </p:cNvSpPr>
          <p:nvPr>
            <p:ph type="subTitle" idx="1"/>
          </p:nvPr>
        </p:nvSpPr>
        <p:spPr>
          <a:xfrm>
            <a:off x="437076" y="1613842"/>
            <a:ext cx="7018167" cy="4852861"/>
          </a:xfrm>
        </p:spPr>
        <p:txBody>
          <a:bodyPr>
            <a:noAutofit/>
          </a:bodyPr>
          <a:lstStyle/>
          <a:p>
            <a:r>
              <a:rPr lang="en-GB" sz="2800" b="1" dirty="0" smtClean="0">
                <a:solidFill>
                  <a:schemeClr val="accent6">
                    <a:lumMod val="75000"/>
                  </a:schemeClr>
                </a:solidFill>
              </a:rPr>
              <a:t>Key Questions:</a:t>
            </a:r>
          </a:p>
          <a:p>
            <a:pPr marL="457200" indent="-457200">
              <a:buFont typeface="Arial" panose="020B0604020202020204" pitchFamily="34" charset="0"/>
              <a:buChar char="•"/>
            </a:pPr>
            <a:r>
              <a:rPr lang="en-GB" sz="2800" dirty="0" smtClean="0">
                <a:solidFill>
                  <a:schemeClr val="tx2">
                    <a:lumMod val="20000"/>
                    <a:lumOff val="80000"/>
                  </a:schemeClr>
                </a:solidFill>
              </a:rPr>
              <a:t>What was the state of the Cold War in the 1980s? </a:t>
            </a:r>
          </a:p>
          <a:p>
            <a:pPr marL="457200" indent="-457200">
              <a:buFont typeface="Arial" panose="020B0604020202020204" pitchFamily="34" charset="0"/>
              <a:buChar char="•"/>
            </a:pPr>
            <a:endParaRPr lang="en-GB" sz="2800" dirty="0" smtClean="0">
              <a:solidFill>
                <a:schemeClr val="tx2">
                  <a:lumMod val="20000"/>
                  <a:lumOff val="80000"/>
                </a:schemeClr>
              </a:solidFill>
            </a:endParaRPr>
          </a:p>
          <a:p>
            <a:pPr marL="457200" indent="-457200">
              <a:buFont typeface="Arial" panose="020B0604020202020204" pitchFamily="34" charset="0"/>
              <a:buChar char="•"/>
            </a:pPr>
            <a:r>
              <a:rPr lang="en-GB" sz="2800" dirty="0" smtClean="0">
                <a:solidFill>
                  <a:schemeClr val="tx2">
                    <a:lumMod val="20000"/>
                    <a:lumOff val="80000"/>
                  </a:schemeClr>
                </a:solidFill>
              </a:rPr>
              <a:t>How did Reagan (USA) and Gorbachev (USSR) change their nation’s cold war policies?</a:t>
            </a:r>
          </a:p>
          <a:p>
            <a:pPr marL="457200" indent="-457200">
              <a:buFont typeface="Arial" panose="020B0604020202020204" pitchFamily="34" charset="0"/>
              <a:buChar char="•"/>
            </a:pPr>
            <a:endParaRPr lang="en-GB" sz="2800" dirty="0" smtClean="0">
              <a:solidFill>
                <a:schemeClr val="tx2">
                  <a:lumMod val="20000"/>
                  <a:lumOff val="80000"/>
                </a:schemeClr>
              </a:solidFill>
            </a:endParaRPr>
          </a:p>
          <a:p>
            <a:pPr marL="457200" indent="-457200">
              <a:buFont typeface="Arial" panose="020B0604020202020204" pitchFamily="34" charset="0"/>
              <a:buChar char="•"/>
            </a:pPr>
            <a:r>
              <a:rPr lang="en-GB" sz="2800" dirty="0" smtClean="0">
                <a:solidFill>
                  <a:schemeClr val="tx2">
                    <a:lumMod val="20000"/>
                    <a:lumOff val="80000"/>
                  </a:schemeClr>
                </a:solidFill>
              </a:rPr>
              <a:t>Why did the Cold War end in 1989?</a:t>
            </a:r>
            <a:endParaRPr lang="en-GB" sz="2800" dirty="0">
              <a:solidFill>
                <a:schemeClr val="tx2">
                  <a:lumMod val="20000"/>
                  <a:lumOff val="80000"/>
                </a:schemeClr>
              </a:solidFill>
            </a:endParaRPr>
          </a:p>
        </p:txBody>
      </p:sp>
      <p:pic>
        <p:nvPicPr>
          <p:cNvPr id="1026" name="Picture 2" descr="http://img.timeinc.net/time/magazine/archive/covers/1985/1101851118_4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9449" y="1547525"/>
            <a:ext cx="3810000" cy="5019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29204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2319" y="1212107"/>
            <a:ext cx="11746685" cy="3046855"/>
          </a:xfrm>
        </p:spPr>
        <p:txBody>
          <a:bodyPr anchor="t">
            <a:noAutofit/>
          </a:bodyPr>
          <a:lstStyle/>
          <a:p>
            <a:r>
              <a:rPr lang="en-GB" sz="2200" dirty="0" smtClean="0">
                <a:solidFill>
                  <a:schemeClr val="bg1"/>
                </a:solidFill>
              </a:rPr>
              <a:t>The 1980s is sometimes referred to as the </a:t>
            </a:r>
            <a:r>
              <a:rPr lang="en-GB" sz="2200" b="1" dirty="0" smtClean="0">
                <a:solidFill>
                  <a:schemeClr val="bg1"/>
                </a:solidFill>
              </a:rPr>
              <a:t>‘Second Cold War’ </a:t>
            </a:r>
            <a:r>
              <a:rPr lang="en-GB" sz="2200" dirty="0" smtClean="0">
                <a:solidFill>
                  <a:schemeClr val="bg1"/>
                </a:solidFill>
              </a:rPr>
              <a:t>as tensions between the superpowers reignited following a period of ‘détente’ in the 1970s</a:t>
            </a:r>
          </a:p>
          <a:p>
            <a:r>
              <a:rPr lang="en-GB" sz="2200" dirty="0" smtClean="0">
                <a:solidFill>
                  <a:schemeClr val="bg1"/>
                </a:solidFill>
              </a:rPr>
              <a:t>One reason for this was the change in leadership in the superpowers. The USSR experienced a quick succession of leaders (Brezhnev, Andropov and </a:t>
            </a:r>
            <a:r>
              <a:rPr lang="en-GB" sz="2200" dirty="0" err="1" smtClean="0">
                <a:solidFill>
                  <a:schemeClr val="bg1"/>
                </a:solidFill>
              </a:rPr>
              <a:t>Chernenko</a:t>
            </a:r>
            <a:r>
              <a:rPr lang="en-GB" sz="2200" dirty="0" smtClean="0">
                <a:solidFill>
                  <a:schemeClr val="bg1"/>
                </a:solidFill>
              </a:rPr>
              <a:t>) between 1982 and 1985 all of whom were </a:t>
            </a:r>
            <a:r>
              <a:rPr lang="en-GB" sz="2200" b="1" dirty="0" smtClean="0">
                <a:solidFill>
                  <a:schemeClr val="bg1"/>
                </a:solidFill>
              </a:rPr>
              <a:t>old and ill</a:t>
            </a:r>
            <a:r>
              <a:rPr lang="en-GB" sz="2200" dirty="0" smtClean="0">
                <a:solidFill>
                  <a:schemeClr val="bg1"/>
                </a:solidFill>
              </a:rPr>
              <a:t>. The USA meanwhile elected Ronald </a:t>
            </a:r>
            <a:r>
              <a:rPr lang="en-GB" sz="2200" b="1" dirty="0" smtClean="0">
                <a:solidFill>
                  <a:schemeClr val="bg1"/>
                </a:solidFill>
              </a:rPr>
              <a:t>Reagan</a:t>
            </a:r>
            <a:r>
              <a:rPr lang="en-GB" sz="2200" dirty="0" smtClean="0">
                <a:solidFill>
                  <a:schemeClr val="bg1"/>
                </a:solidFill>
              </a:rPr>
              <a:t> as President in 1980. When he took office the following year, he talked openly about confronting communism and spending more on the military.</a:t>
            </a:r>
            <a:endParaRPr lang="en-GB" sz="2200" dirty="0">
              <a:solidFill>
                <a:schemeClr val="bg1"/>
              </a:solidFill>
            </a:endParaRPr>
          </a:p>
        </p:txBody>
      </p:sp>
      <p:pic>
        <p:nvPicPr>
          <p:cNvPr id="2050" name="Picture 2" descr="https://s-media-cache-ak0.pinimg.com/originals/f8/f4/38/f8f4387af62f6b21d67e61242a58129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0819" y="4102443"/>
            <a:ext cx="7234730" cy="2473412"/>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461319" y="183405"/>
            <a:ext cx="11392931" cy="920579"/>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fontScale="92500"/>
          </a:bodyPr>
          <a:lstStyle>
            <a:lvl1pPr algn="l" defTabSz="457200" rtl="0" eaLnBrk="1" latinLnBrk="0" hangingPunct="1">
              <a:spcBef>
                <a:spcPct val="0"/>
              </a:spcBef>
              <a:buNone/>
              <a:defRPr sz="3600" kern="1200" cap="all">
                <a:ln w="3175" cmpd="sng">
                  <a:noFill/>
                </a:ln>
                <a:solidFill>
                  <a:schemeClr val="dk1"/>
                </a:solidFill>
                <a:effectLst/>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algn="ctr"/>
            <a:r>
              <a:rPr lang="en-GB" dirty="0">
                <a:solidFill>
                  <a:schemeClr val="bg1"/>
                </a:solidFill>
              </a:rPr>
              <a:t>What was the state of the Cold War in the 1980s? </a:t>
            </a:r>
          </a:p>
        </p:txBody>
      </p:sp>
      <p:sp>
        <p:nvSpPr>
          <p:cNvPr id="4" name="TextBox 3"/>
          <p:cNvSpPr txBox="1"/>
          <p:nvPr/>
        </p:nvSpPr>
        <p:spPr>
          <a:xfrm>
            <a:off x="272319" y="4184987"/>
            <a:ext cx="4489151" cy="2308324"/>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GB" dirty="0" smtClean="0"/>
              <a:t>One of the best examples of the heightened state of tension between the superpowers in the 1980s is the 1983 ‘war scare’. </a:t>
            </a:r>
          </a:p>
          <a:p>
            <a:endParaRPr lang="en-GB" dirty="0" smtClean="0"/>
          </a:p>
          <a:p>
            <a:r>
              <a:rPr lang="en-GB" b="1" dirty="0" smtClean="0">
                <a:solidFill>
                  <a:srgbClr val="FF0000"/>
                </a:solidFill>
                <a:hlinkClick r:id="rId3"/>
              </a:rPr>
              <a:t>Watch </a:t>
            </a:r>
            <a:r>
              <a:rPr lang="en-GB" b="1" dirty="0" smtClean="0">
                <a:solidFill>
                  <a:srgbClr val="FF0000"/>
                </a:solidFill>
              </a:rPr>
              <a:t>the extract from </a:t>
            </a:r>
            <a:r>
              <a:rPr lang="en-GB" b="1" i="1" dirty="0" smtClean="0">
                <a:hlinkClick r:id="rId4"/>
              </a:rPr>
              <a:t>1983: Brink of Apocalypse</a:t>
            </a:r>
            <a:r>
              <a:rPr lang="en-GB" dirty="0" smtClean="0"/>
              <a:t> </a:t>
            </a:r>
            <a:r>
              <a:rPr lang="en-GB" b="1" dirty="0" smtClean="0">
                <a:solidFill>
                  <a:srgbClr val="FF0000"/>
                </a:solidFill>
              </a:rPr>
              <a:t>and answer the questions on page 60 .</a:t>
            </a:r>
            <a:endParaRPr lang="en-GB" b="1" dirty="0">
              <a:solidFill>
                <a:srgbClr val="FF0000"/>
              </a:solidFill>
            </a:endParaRPr>
          </a:p>
        </p:txBody>
      </p:sp>
    </p:spTree>
    <p:extLst>
      <p:ext uri="{BB962C8B-B14F-4D97-AF65-F5344CB8AC3E}">
        <p14:creationId xmlns:p14="http://schemas.microsoft.com/office/powerpoint/2010/main" val="3497655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87152" y="1295101"/>
            <a:ext cx="5656808" cy="4627445"/>
          </a:xfrm>
        </p:spPr>
        <p:txBody>
          <a:bodyPr anchor="t">
            <a:noAutofit/>
          </a:bodyPr>
          <a:lstStyle/>
          <a:p>
            <a:r>
              <a:rPr lang="en-GB" dirty="0" smtClean="0">
                <a:solidFill>
                  <a:schemeClr val="bg1"/>
                </a:solidFill>
              </a:rPr>
              <a:t>Taking office in 1981, Reagan was determined to revive American power and be more proactive in trying to ‘win’ the cold war</a:t>
            </a:r>
          </a:p>
          <a:p>
            <a:r>
              <a:rPr lang="en-GB" dirty="0">
                <a:solidFill>
                  <a:schemeClr val="bg1"/>
                </a:solidFill>
              </a:rPr>
              <a:t>H</a:t>
            </a:r>
            <a:r>
              <a:rPr lang="en-GB" dirty="0" smtClean="0">
                <a:solidFill>
                  <a:schemeClr val="bg1"/>
                </a:solidFill>
              </a:rPr>
              <a:t>e declared the Soviet Union to be an ‘</a:t>
            </a:r>
            <a:r>
              <a:rPr lang="en-GB" b="1" dirty="0" smtClean="0">
                <a:solidFill>
                  <a:schemeClr val="bg1"/>
                </a:solidFill>
              </a:rPr>
              <a:t>Evil Empire</a:t>
            </a:r>
            <a:r>
              <a:rPr lang="en-GB" dirty="0" smtClean="0">
                <a:solidFill>
                  <a:schemeClr val="bg1"/>
                </a:solidFill>
              </a:rPr>
              <a:t>’ that he wanted to leave on ‘</a:t>
            </a:r>
            <a:r>
              <a:rPr lang="en-GB" b="1" dirty="0" smtClean="0">
                <a:solidFill>
                  <a:schemeClr val="bg1"/>
                </a:solidFill>
              </a:rPr>
              <a:t>the ash heap of history</a:t>
            </a:r>
            <a:r>
              <a:rPr lang="en-GB" dirty="0" smtClean="0">
                <a:solidFill>
                  <a:schemeClr val="bg1"/>
                </a:solidFill>
              </a:rPr>
              <a:t>’</a:t>
            </a:r>
          </a:p>
          <a:p>
            <a:r>
              <a:rPr lang="en-GB" dirty="0" smtClean="0">
                <a:solidFill>
                  <a:schemeClr val="bg1"/>
                </a:solidFill>
              </a:rPr>
              <a:t>Reagan increased US </a:t>
            </a:r>
            <a:r>
              <a:rPr lang="en-GB" b="1" dirty="0" smtClean="0">
                <a:solidFill>
                  <a:schemeClr val="bg1"/>
                </a:solidFill>
              </a:rPr>
              <a:t>defence spending </a:t>
            </a:r>
            <a:r>
              <a:rPr lang="en-GB" dirty="0" smtClean="0">
                <a:solidFill>
                  <a:schemeClr val="bg1"/>
                </a:solidFill>
              </a:rPr>
              <a:t>from </a:t>
            </a:r>
            <a:r>
              <a:rPr lang="en-GB" dirty="0">
                <a:solidFill>
                  <a:schemeClr val="bg1"/>
                </a:solidFill>
              </a:rPr>
              <a:t>$</a:t>
            </a:r>
            <a:r>
              <a:rPr lang="en-GB" dirty="0" smtClean="0">
                <a:solidFill>
                  <a:schemeClr val="bg1"/>
                </a:solidFill>
              </a:rPr>
              <a:t>325.1 billion in 1980 to $456.5 billion in 1987</a:t>
            </a:r>
          </a:p>
          <a:p>
            <a:r>
              <a:rPr lang="en-GB" dirty="0" smtClean="0">
                <a:solidFill>
                  <a:schemeClr val="bg1"/>
                </a:solidFill>
              </a:rPr>
              <a:t>The show piece of this was an estimated $26billion spent on the </a:t>
            </a:r>
            <a:r>
              <a:rPr lang="en-GB" b="1" dirty="0" smtClean="0">
                <a:solidFill>
                  <a:schemeClr val="bg1"/>
                </a:solidFill>
              </a:rPr>
              <a:t>Strategic Defence Initiative</a:t>
            </a:r>
            <a:r>
              <a:rPr lang="en-GB" dirty="0" smtClean="0">
                <a:solidFill>
                  <a:schemeClr val="bg1"/>
                </a:solidFill>
              </a:rPr>
              <a:t> (SDI) also known as ‘Star Wars’</a:t>
            </a:r>
            <a:endParaRPr lang="en-GB" dirty="0">
              <a:solidFill>
                <a:schemeClr val="bg1"/>
              </a:solidFill>
            </a:endParaRPr>
          </a:p>
        </p:txBody>
      </p:sp>
      <p:sp>
        <p:nvSpPr>
          <p:cNvPr id="5" name="Title 1"/>
          <p:cNvSpPr txBox="1">
            <a:spLocks/>
          </p:cNvSpPr>
          <p:nvPr/>
        </p:nvSpPr>
        <p:spPr>
          <a:xfrm>
            <a:off x="461319" y="183405"/>
            <a:ext cx="11392931" cy="920579"/>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dk1"/>
                </a:solidFill>
                <a:effectLst/>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algn="ctr"/>
            <a:r>
              <a:rPr lang="en-GB" dirty="0" smtClean="0">
                <a:solidFill>
                  <a:schemeClr val="bg1"/>
                </a:solidFill>
              </a:rPr>
              <a:t>Reagan and US Militarism </a:t>
            </a:r>
            <a:r>
              <a:rPr lang="en-GB" dirty="0">
                <a:solidFill>
                  <a:schemeClr val="bg1"/>
                </a:solidFill>
              </a:rPr>
              <a:t>in the </a:t>
            </a:r>
            <a:r>
              <a:rPr lang="en-GB" dirty="0" smtClean="0">
                <a:solidFill>
                  <a:schemeClr val="bg1"/>
                </a:solidFill>
              </a:rPr>
              <a:t>1980s </a:t>
            </a:r>
            <a:endParaRPr lang="en-GB" dirty="0">
              <a:solidFill>
                <a:schemeClr val="bg1"/>
              </a:solidFill>
            </a:endParaRPr>
          </a:p>
        </p:txBody>
      </p:sp>
      <p:pic>
        <p:nvPicPr>
          <p:cNvPr id="1026" name="Picture 2" descr="https://image.slidesharecdn.com/conservativismandreagan-110523094026-phpapp01/95/conservativism-and-reagan-40-728.jpg?cb=130614379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227" y="1295101"/>
            <a:ext cx="6169925" cy="4627445"/>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03654" y="6079524"/>
            <a:ext cx="11359978" cy="646331"/>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GB" i="1" dirty="0" smtClean="0"/>
              <a:t>One argument as to why the Cold War ended in 1989 is the US crippled the Soviet economy by reigniting the arms race </a:t>
            </a:r>
            <a:endParaRPr lang="en-GB" i="1" dirty="0"/>
          </a:p>
        </p:txBody>
      </p:sp>
    </p:spTree>
    <p:extLst>
      <p:ext uri="{BB962C8B-B14F-4D97-AF65-F5344CB8AC3E}">
        <p14:creationId xmlns:p14="http://schemas.microsoft.com/office/powerpoint/2010/main" val="3358883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0917" y="965228"/>
            <a:ext cx="11746685" cy="956509"/>
          </a:xfrm>
        </p:spPr>
        <p:txBody>
          <a:bodyPr anchor="t">
            <a:noAutofit/>
          </a:bodyPr>
          <a:lstStyle/>
          <a:p>
            <a:pPr marL="0" indent="0">
              <a:buNone/>
            </a:pPr>
            <a:r>
              <a:rPr lang="en-GB" dirty="0" smtClean="0">
                <a:solidFill>
                  <a:schemeClr val="bg1"/>
                </a:solidFill>
              </a:rPr>
              <a:t>During the 1980s Soviet economic and political power began to decline rapidly. This contributed to the increase in tension in the 1980s and to the eventual end of the cold war</a:t>
            </a:r>
          </a:p>
        </p:txBody>
      </p:sp>
      <p:sp>
        <p:nvSpPr>
          <p:cNvPr id="5" name="Title 1"/>
          <p:cNvSpPr txBox="1">
            <a:spLocks/>
          </p:cNvSpPr>
          <p:nvPr/>
        </p:nvSpPr>
        <p:spPr>
          <a:xfrm>
            <a:off x="403652" y="194602"/>
            <a:ext cx="11392931" cy="635861"/>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lnSpcReduction="10000"/>
          </a:bodyPr>
          <a:lstStyle>
            <a:lvl1pPr algn="l" defTabSz="457200" rtl="0" eaLnBrk="1" latinLnBrk="0" hangingPunct="1">
              <a:spcBef>
                <a:spcPct val="0"/>
              </a:spcBef>
              <a:buNone/>
              <a:defRPr sz="3600" kern="1200" cap="all">
                <a:ln w="3175" cmpd="sng">
                  <a:noFill/>
                </a:ln>
                <a:solidFill>
                  <a:schemeClr val="dk1"/>
                </a:solidFill>
                <a:effectLst/>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algn="ctr"/>
            <a:r>
              <a:rPr lang="en-GB" dirty="0" smtClean="0">
                <a:solidFill>
                  <a:schemeClr val="bg1"/>
                </a:solidFill>
              </a:rPr>
              <a:t>The Decline of the soviet union </a:t>
            </a:r>
            <a:endParaRPr lang="en-GB" dirty="0">
              <a:solidFill>
                <a:schemeClr val="bg1"/>
              </a:solidFill>
            </a:endParaRPr>
          </a:p>
        </p:txBody>
      </p:sp>
      <p:pic>
        <p:nvPicPr>
          <p:cNvPr id="1026" name="Picture 2" descr="http://i.dailymail.co.uk/i/pix/2013/01/01/article-2255693-16B57A8C000005DC-948_964x64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3486" y="3864126"/>
            <a:ext cx="3597645" cy="2414602"/>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pic>
        <p:nvPicPr>
          <p:cNvPr id="1028" name="Picture 4" descr="http://research-methodology.net/wp-content/uploads/2016/06/Collapse-of-the-Soviet-Un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8239" y="2203623"/>
            <a:ext cx="3363755" cy="1617190"/>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38897" y="1879599"/>
            <a:ext cx="3756454" cy="1200329"/>
          </a:xfrm>
          <a:prstGeom prst="rect">
            <a:avLst/>
          </a:prstGeom>
        </p:spPr>
        <p:style>
          <a:lnRef idx="0">
            <a:scrgbClr r="0" g="0" b="0"/>
          </a:lnRef>
          <a:fillRef idx="1002">
            <a:schemeClr val="lt1"/>
          </a:fillRef>
          <a:effectRef idx="0">
            <a:scrgbClr r="0" g="0" b="0"/>
          </a:effectRef>
          <a:fontRef idx="major"/>
        </p:style>
        <p:txBody>
          <a:bodyPr wrap="square" rtlCol="0">
            <a:spAutoFit/>
          </a:bodyPr>
          <a:lstStyle/>
          <a:p>
            <a:r>
              <a:rPr lang="en-GB" b="1" i="1" dirty="0" smtClean="0">
                <a:solidFill>
                  <a:schemeClr val="bg1"/>
                </a:solidFill>
              </a:rPr>
              <a:t>Long-term economic problems:</a:t>
            </a:r>
          </a:p>
          <a:p>
            <a:pPr marL="285750" indent="-285750">
              <a:buFontTx/>
              <a:buChar char="-"/>
            </a:pPr>
            <a:r>
              <a:rPr lang="en-GB" dirty="0" smtClean="0">
                <a:solidFill>
                  <a:schemeClr val="bg1"/>
                </a:solidFill>
              </a:rPr>
              <a:t>A command economy</a:t>
            </a:r>
          </a:p>
          <a:p>
            <a:pPr marL="285750" indent="-285750">
              <a:buFontTx/>
              <a:buChar char="-"/>
            </a:pPr>
            <a:r>
              <a:rPr lang="en-GB" dirty="0" smtClean="0">
                <a:solidFill>
                  <a:schemeClr val="bg1"/>
                </a:solidFill>
              </a:rPr>
              <a:t>Inefficient and corrupt</a:t>
            </a:r>
          </a:p>
          <a:p>
            <a:pPr marL="285750" indent="-285750">
              <a:buFontTx/>
              <a:buChar char="-"/>
            </a:pPr>
            <a:r>
              <a:rPr lang="en-GB" dirty="0" smtClean="0">
                <a:solidFill>
                  <a:schemeClr val="bg1"/>
                </a:solidFill>
              </a:rPr>
              <a:t>Lack of technology</a:t>
            </a:r>
            <a:endParaRPr lang="en-GB" dirty="0">
              <a:solidFill>
                <a:schemeClr val="bg1"/>
              </a:solidFill>
            </a:endParaRPr>
          </a:p>
        </p:txBody>
      </p:sp>
      <p:sp>
        <p:nvSpPr>
          <p:cNvPr id="9" name="TextBox 8"/>
          <p:cNvSpPr txBox="1"/>
          <p:nvPr/>
        </p:nvSpPr>
        <p:spPr>
          <a:xfrm>
            <a:off x="238897" y="3364035"/>
            <a:ext cx="3756454" cy="1477328"/>
          </a:xfrm>
          <a:prstGeom prst="rect">
            <a:avLst/>
          </a:prstGeom>
        </p:spPr>
        <p:style>
          <a:lnRef idx="0">
            <a:scrgbClr r="0" g="0" b="0"/>
          </a:lnRef>
          <a:fillRef idx="1002">
            <a:schemeClr val="lt1"/>
          </a:fillRef>
          <a:effectRef idx="0">
            <a:scrgbClr r="0" g="0" b="0"/>
          </a:effectRef>
          <a:fontRef idx="major"/>
        </p:style>
        <p:txBody>
          <a:bodyPr wrap="square" rtlCol="0">
            <a:spAutoFit/>
          </a:bodyPr>
          <a:lstStyle/>
          <a:p>
            <a:r>
              <a:rPr lang="en-GB" b="1" i="1" dirty="0" smtClean="0">
                <a:solidFill>
                  <a:schemeClr val="bg1"/>
                </a:solidFill>
              </a:rPr>
              <a:t>Stagnant leadership:</a:t>
            </a:r>
          </a:p>
          <a:p>
            <a:pPr marL="285750" indent="-285750">
              <a:buFontTx/>
              <a:buChar char="-"/>
            </a:pPr>
            <a:r>
              <a:rPr lang="en-GB" dirty="0" smtClean="0">
                <a:solidFill>
                  <a:schemeClr val="bg1"/>
                </a:solidFill>
              </a:rPr>
              <a:t>Quick turn-over of old and ill leaders</a:t>
            </a:r>
          </a:p>
          <a:p>
            <a:pPr marL="285750" indent="-285750">
              <a:buFontTx/>
              <a:buChar char="-"/>
            </a:pPr>
            <a:r>
              <a:rPr lang="en-GB" dirty="0" smtClean="0">
                <a:solidFill>
                  <a:schemeClr val="bg1"/>
                </a:solidFill>
              </a:rPr>
              <a:t>Unwillingness to reform or ability to see reforms through</a:t>
            </a:r>
            <a:endParaRPr lang="en-GB" dirty="0">
              <a:solidFill>
                <a:schemeClr val="bg1"/>
              </a:solidFill>
            </a:endParaRPr>
          </a:p>
        </p:txBody>
      </p:sp>
      <p:sp>
        <p:nvSpPr>
          <p:cNvPr id="11" name="TextBox 10"/>
          <p:cNvSpPr txBox="1"/>
          <p:nvPr/>
        </p:nvSpPr>
        <p:spPr>
          <a:xfrm>
            <a:off x="238897" y="5153275"/>
            <a:ext cx="3756454" cy="1477328"/>
          </a:xfrm>
          <a:prstGeom prst="rect">
            <a:avLst/>
          </a:prstGeom>
        </p:spPr>
        <p:style>
          <a:lnRef idx="0">
            <a:scrgbClr r="0" g="0" b="0"/>
          </a:lnRef>
          <a:fillRef idx="1002">
            <a:schemeClr val="lt1"/>
          </a:fillRef>
          <a:effectRef idx="0">
            <a:scrgbClr r="0" g="0" b="0"/>
          </a:effectRef>
          <a:fontRef idx="major"/>
        </p:style>
        <p:txBody>
          <a:bodyPr wrap="square" rtlCol="0">
            <a:spAutoFit/>
          </a:bodyPr>
          <a:lstStyle/>
          <a:p>
            <a:r>
              <a:rPr lang="en-GB" b="1" i="1" dirty="0" smtClean="0">
                <a:solidFill>
                  <a:schemeClr val="bg1"/>
                </a:solidFill>
              </a:rPr>
              <a:t>The Arms Race:</a:t>
            </a:r>
          </a:p>
          <a:p>
            <a:pPr marL="285750" indent="-285750">
              <a:buFontTx/>
              <a:buChar char="-"/>
            </a:pPr>
            <a:r>
              <a:rPr lang="en-GB" dirty="0" smtClean="0">
                <a:solidFill>
                  <a:schemeClr val="bg1"/>
                </a:solidFill>
              </a:rPr>
              <a:t>Huge cost of maintaining a vast nuclear arsenal</a:t>
            </a:r>
          </a:p>
          <a:p>
            <a:pPr marL="285750" indent="-285750">
              <a:buFontTx/>
              <a:buChar char="-"/>
            </a:pPr>
            <a:r>
              <a:rPr lang="en-GB" dirty="0" smtClean="0">
                <a:solidFill>
                  <a:schemeClr val="bg1"/>
                </a:solidFill>
              </a:rPr>
              <a:t>Pressure to compete with the USA e.g. ‘Star Wars’</a:t>
            </a:r>
          </a:p>
        </p:txBody>
      </p:sp>
      <p:sp>
        <p:nvSpPr>
          <p:cNvPr id="12" name="TextBox 11"/>
          <p:cNvSpPr txBox="1"/>
          <p:nvPr/>
        </p:nvSpPr>
        <p:spPr>
          <a:xfrm>
            <a:off x="8040129" y="1900668"/>
            <a:ext cx="3756454" cy="1477328"/>
          </a:xfrm>
          <a:prstGeom prst="rect">
            <a:avLst/>
          </a:prstGeom>
        </p:spPr>
        <p:style>
          <a:lnRef idx="0">
            <a:scrgbClr r="0" g="0" b="0"/>
          </a:lnRef>
          <a:fillRef idx="1002">
            <a:schemeClr val="lt1"/>
          </a:fillRef>
          <a:effectRef idx="0">
            <a:scrgbClr r="0" g="0" b="0"/>
          </a:effectRef>
          <a:fontRef idx="major"/>
        </p:style>
        <p:txBody>
          <a:bodyPr wrap="square" rtlCol="0">
            <a:spAutoFit/>
          </a:bodyPr>
          <a:lstStyle/>
          <a:p>
            <a:r>
              <a:rPr lang="en-GB" b="1" i="1" dirty="0" smtClean="0">
                <a:solidFill>
                  <a:schemeClr val="bg1"/>
                </a:solidFill>
              </a:rPr>
              <a:t>Domestic social problems:</a:t>
            </a:r>
          </a:p>
          <a:p>
            <a:pPr marL="285750" indent="-285750">
              <a:buFontTx/>
              <a:buChar char="-"/>
            </a:pPr>
            <a:r>
              <a:rPr lang="en-GB" dirty="0" smtClean="0">
                <a:solidFill>
                  <a:schemeClr val="bg1"/>
                </a:solidFill>
              </a:rPr>
              <a:t>Low standard of living</a:t>
            </a:r>
          </a:p>
          <a:p>
            <a:pPr marL="285750" indent="-285750">
              <a:buFontTx/>
              <a:buChar char="-"/>
            </a:pPr>
            <a:r>
              <a:rPr lang="en-GB" dirty="0" smtClean="0">
                <a:solidFill>
                  <a:schemeClr val="bg1"/>
                </a:solidFill>
              </a:rPr>
              <a:t>High levels of alcoholism</a:t>
            </a:r>
          </a:p>
          <a:p>
            <a:pPr marL="285750" indent="-285750">
              <a:buFontTx/>
              <a:buChar char="-"/>
            </a:pPr>
            <a:r>
              <a:rPr lang="en-GB" dirty="0" smtClean="0">
                <a:solidFill>
                  <a:schemeClr val="bg1"/>
                </a:solidFill>
              </a:rPr>
              <a:t>Growing discontent with communism</a:t>
            </a:r>
            <a:endParaRPr lang="en-GB" dirty="0">
              <a:solidFill>
                <a:schemeClr val="bg1"/>
              </a:solidFill>
            </a:endParaRPr>
          </a:p>
        </p:txBody>
      </p:sp>
      <p:sp>
        <p:nvSpPr>
          <p:cNvPr id="13" name="TextBox 12"/>
          <p:cNvSpPr txBox="1"/>
          <p:nvPr/>
        </p:nvSpPr>
        <p:spPr>
          <a:xfrm>
            <a:off x="8040129" y="3618678"/>
            <a:ext cx="3756454" cy="1754326"/>
          </a:xfrm>
          <a:prstGeom prst="rect">
            <a:avLst/>
          </a:prstGeom>
        </p:spPr>
        <p:style>
          <a:lnRef idx="0">
            <a:scrgbClr r="0" g="0" b="0"/>
          </a:lnRef>
          <a:fillRef idx="1002">
            <a:schemeClr val="lt1"/>
          </a:fillRef>
          <a:effectRef idx="0">
            <a:scrgbClr r="0" g="0" b="0"/>
          </a:effectRef>
          <a:fontRef idx="major"/>
        </p:style>
        <p:txBody>
          <a:bodyPr wrap="square" rtlCol="0">
            <a:spAutoFit/>
          </a:bodyPr>
          <a:lstStyle/>
          <a:p>
            <a:r>
              <a:rPr lang="en-GB" b="1" i="1" dirty="0" smtClean="0">
                <a:solidFill>
                  <a:schemeClr val="bg1"/>
                </a:solidFill>
              </a:rPr>
              <a:t>Eastern Europe:</a:t>
            </a:r>
          </a:p>
          <a:p>
            <a:pPr marL="285750" indent="-285750">
              <a:buFontTx/>
              <a:buChar char="-"/>
            </a:pPr>
            <a:r>
              <a:rPr lang="en-GB" dirty="0" smtClean="0">
                <a:solidFill>
                  <a:schemeClr val="bg1"/>
                </a:solidFill>
              </a:rPr>
              <a:t>Huge cost of maintaining a sphere of influence</a:t>
            </a:r>
          </a:p>
          <a:p>
            <a:pPr marL="285750" indent="-285750">
              <a:buFontTx/>
              <a:buChar char="-"/>
            </a:pPr>
            <a:r>
              <a:rPr lang="en-GB" dirty="0" smtClean="0">
                <a:solidFill>
                  <a:schemeClr val="bg1"/>
                </a:solidFill>
              </a:rPr>
              <a:t>Growth in opposition movements e.g. Solidarity in Poland</a:t>
            </a:r>
          </a:p>
        </p:txBody>
      </p:sp>
      <p:sp>
        <p:nvSpPr>
          <p:cNvPr id="14" name="TextBox 13"/>
          <p:cNvSpPr txBox="1"/>
          <p:nvPr/>
        </p:nvSpPr>
        <p:spPr>
          <a:xfrm>
            <a:off x="8040129" y="5613686"/>
            <a:ext cx="3756454" cy="1200329"/>
          </a:xfrm>
          <a:prstGeom prst="rect">
            <a:avLst/>
          </a:prstGeom>
        </p:spPr>
        <p:style>
          <a:lnRef idx="0">
            <a:scrgbClr r="0" g="0" b="0"/>
          </a:lnRef>
          <a:fillRef idx="1002">
            <a:schemeClr val="lt1"/>
          </a:fillRef>
          <a:effectRef idx="0">
            <a:scrgbClr r="0" g="0" b="0"/>
          </a:effectRef>
          <a:fontRef idx="major"/>
        </p:style>
        <p:txBody>
          <a:bodyPr wrap="square" rtlCol="0">
            <a:spAutoFit/>
          </a:bodyPr>
          <a:lstStyle/>
          <a:p>
            <a:r>
              <a:rPr lang="en-GB" b="1" i="1" dirty="0" smtClean="0">
                <a:solidFill>
                  <a:schemeClr val="bg1"/>
                </a:solidFill>
              </a:rPr>
              <a:t>War in Afghanistan:</a:t>
            </a:r>
          </a:p>
          <a:p>
            <a:pPr marL="285750" indent="-285750">
              <a:buFontTx/>
              <a:buChar char="-"/>
            </a:pPr>
            <a:r>
              <a:rPr lang="en-GB" dirty="0" smtClean="0">
                <a:solidFill>
                  <a:schemeClr val="bg1"/>
                </a:solidFill>
              </a:rPr>
              <a:t>Started in 1979</a:t>
            </a:r>
          </a:p>
          <a:p>
            <a:pPr marL="285750" indent="-285750">
              <a:buFontTx/>
              <a:buChar char="-"/>
            </a:pPr>
            <a:r>
              <a:rPr lang="en-GB" dirty="0" smtClean="0">
                <a:solidFill>
                  <a:schemeClr val="bg1"/>
                </a:solidFill>
              </a:rPr>
              <a:t>Additional drain on the Soviet economy</a:t>
            </a:r>
          </a:p>
        </p:txBody>
      </p:sp>
    </p:spTree>
    <p:extLst>
      <p:ext uri="{BB962C8B-B14F-4D97-AF65-F5344CB8AC3E}">
        <p14:creationId xmlns:p14="http://schemas.microsoft.com/office/powerpoint/2010/main" val="1513203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03652" y="194602"/>
            <a:ext cx="11392931" cy="635861"/>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lnSpcReduction="10000"/>
          </a:bodyPr>
          <a:lstStyle>
            <a:lvl1pPr algn="l" defTabSz="457200" rtl="0" eaLnBrk="1" latinLnBrk="0" hangingPunct="1">
              <a:spcBef>
                <a:spcPct val="0"/>
              </a:spcBef>
              <a:buNone/>
              <a:defRPr sz="3600" kern="1200" cap="all">
                <a:ln w="3175" cmpd="sng">
                  <a:noFill/>
                </a:ln>
                <a:solidFill>
                  <a:schemeClr val="dk1"/>
                </a:solidFill>
                <a:effectLst/>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algn="ctr"/>
            <a:r>
              <a:rPr lang="en-GB" dirty="0" smtClean="0">
                <a:solidFill>
                  <a:schemeClr val="bg1"/>
                </a:solidFill>
              </a:rPr>
              <a:t>Mikhail Gorbachev </a:t>
            </a:r>
            <a:endParaRPr lang="en-GB" dirty="0">
              <a:solidFill>
                <a:schemeClr val="bg1"/>
              </a:solidFill>
            </a:endParaRPr>
          </a:p>
        </p:txBody>
      </p:sp>
      <p:pic>
        <p:nvPicPr>
          <p:cNvPr id="1028" name="Picture 4" descr="https://s-media-cache-ak0.pinimg.com/736x/a2/2f/bb/a22fbb3cb018d1f4acf61bc0303b521b--s-mar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879" y="1010572"/>
            <a:ext cx="2502394" cy="317899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1026" name="Picture 2" descr="http://weird-websites.info/Top-100/images/Images-Of-Mikhail-Gorbachev.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99564" y="2914673"/>
            <a:ext cx="2477680" cy="361485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619625" y="1114425"/>
            <a:ext cx="7258050" cy="5324535"/>
          </a:xfrm>
          <a:prstGeom prst="rect">
            <a:avLst/>
          </a:prstGeom>
          <a:noFill/>
        </p:spPr>
        <p:txBody>
          <a:bodyPr wrap="square" rtlCol="0">
            <a:spAutoFit/>
          </a:bodyPr>
          <a:lstStyle/>
          <a:p>
            <a:r>
              <a:rPr lang="en-GB" sz="2000" dirty="0" smtClean="0">
                <a:solidFill>
                  <a:schemeClr val="bg1"/>
                </a:solidFill>
              </a:rPr>
              <a:t>In 1985 the youthful (54) Mikhail Gorbachev became General Secretary (leader) of the Soviet Union. Gorbachev was viewed as a reformer and a breath of fresh air for the USSR</a:t>
            </a:r>
          </a:p>
          <a:p>
            <a:endParaRPr lang="en-GB" sz="2000" dirty="0">
              <a:solidFill>
                <a:schemeClr val="bg1"/>
              </a:solidFill>
            </a:endParaRPr>
          </a:p>
          <a:p>
            <a:r>
              <a:rPr lang="en-GB" sz="2000" dirty="0" smtClean="0">
                <a:solidFill>
                  <a:schemeClr val="bg1"/>
                </a:solidFill>
              </a:rPr>
              <a:t>Margaret Thatcher declared after meeting him for the first time that he was a man with whom the west could ‘do business’.</a:t>
            </a:r>
          </a:p>
          <a:p>
            <a:endParaRPr lang="en-GB" sz="2000" dirty="0">
              <a:solidFill>
                <a:schemeClr val="bg1"/>
              </a:solidFill>
            </a:endParaRPr>
          </a:p>
          <a:p>
            <a:r>
              <a:rPr lang="en-GB" sz="2000" dirty="0" smtClean="0">
                <a:solidFill>
                  <a:schemeClr val="bg1"/>
                </a:solidFill>
              </a:rPr>
              <a:t>Gorbachev was determined to reform and modernise the USSR through his policies of </a:t>
            </a:r>
            <a:r>
              <a:rPr lang="en-GB" sz="2000" i="1" dirty="0" smtClean="0">
                <a:solidFill>
                  <a:schemeClr val="bg1"/>
                </a:solidFill>
              </a:rPr>
              <a:t>perestroika </a:t>
            </a:r>
            <a:r>
              <a:rPr lang="en-GB" sz="2000" dirty="0" smtClean="0">
                <a:solidFill>
                  <a:schemeClr val="bg1"/>
                </a:solidFill>
              </a:rPr>
              <a:t>(restructuring) and </a:t>
            </a:r>
            <a:r>
              <a:rPr lang="en-GB" sz="2000" i="1" dirty="0" smtClean="0">
                <a:solidFill>
                  <a:schemeClr val="bg1"/>
                </a:solidFill>
              </a:rPr>
              <a:t>glasnost</a:t>
            </a:r>
            <a:r>
              <a:rPr lang="en-GB" sz="2000" dirty="0" smtClean="0">
                <a:solidFill>
                  <a:schemeClr val="bg1"/>
                </a:solidFill>
              </a:rPr>
              <a:t> (openness)</a:t>
            </a:r>
          </a:p>
          <a:p>
            <a:endParaRPr lang="en-GB" sz="2000" dirty="0">
              <a:solidFill>
                <a:schemeClr val="bg1"/>
              </a:solidFill>
            </a:endParaRPr>
          </a:p>
          <a:p>
            <a:r>
              <a:rPr lang="en-GB" sz="2000" dirty="0" smtClean="0">
                <a:solidFill>
                  <a:schemeClr val="bg1"/>
                </a:solidFill>
              </a:rPr>
              <a:t>This created a new period of Soviet foreign policy referred to as Gorbachev’s ‘new thinking’. Some have argued that this led to a reduction in Cold War tension and was the primary cause of the Cold War’s end in 1989</a:t>
            </a:r>
            <a:endParaRPr lang="en-GB" sz="2000" dirty="0">
              <a:solidFill>
                <a:schemeClr val="bg1"/>
              </a:solidFill>
            </a:endParaRPr>
          </a:p>
        </p:txBody>
      </p:sp>
    </p:spTree>
    <p:extLst>
      <p:ext uri="{BB962C8B-B14F-4D97-AF65-F5344CB8AC3E}">
        <p14:creationId xmlns:p14="http://schemas.microsoft.com/office/powerpoint/2010/main" val="36579624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03652" y="194602"/>
            <a:ext cx="11392931" cy="635861"/>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lnSpcReduction="10000"/>
          </a:bodyPr>
          <a:lstStyle>
            <a:lvl1pPr algn="l" defTabSz="457200" rtl="0" eaLnBrk="1" latinLnBrk="0" hangingPunct="1">
              <a:spcBef>
                <a:spcPct val="0"/>
              </a:spcBef>
              <a:buNone/>
              <a:defRPr sz="3600" kern="1200" cap="all">
                <a:ln w="3175" cmpd="sng">
                  <a:noFill/>
                </a:ln>
                <a:solidFill>
                  <a:schemeClr val="dk1"/>
                </a:solidFill>
                <a:effectLst/>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algn="ctr"/>
            <a:r>
              <a:rPr lang="en-GB" dirty="0" smtClean="0">
                <a:solidFill>
                  <a:schemeClr val="bg1"/>
                </a:solidFill>
              </a:rPr>
              <a:t>TASK</a:t>
            </a:r>
            <a:endParaRPr lang="en-GB" dirty="0">
              <a:solidFill>
                <a:schemeClr val="bg1"/>
              </a:solidFill>
            </a:endParaRPr>
          </a:p>
        </p:txBody>
      </p:sp>
      <p:pic>
        <p:nvPicPr>
          <p:cNvPr id="1026" name="Picture 2" descr="http://weird-websites.info/Top-100/images/Images-Of-Mikhail-Gorbachev.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752" y="935435"/>
            <a:ext cx="1826108" cy="266423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600325" y="935435"/>
            <a:ext cx="9196258" cy="3293209"/>
          </a:xfrm>
          <a:prstGeom prst="rect">
            <a:avLst/>
          </a:prstGeom>
          <a:noFill/>
        </p:spPr>
        <p:txBody>
          <a:bodyPr wrap="square" rtlCol="0">
            <a:spAutoFit/>
          </a:bodyPr>
          <a:lstStyle/>
          <a:p>
            <a:r>
              <a:rPr lang="en-GB" sz="2600" dirty="0" smtClean="0">
                <a:solidFill>
                  <a:schemeClr val="bg1"/>
                </a:solidFill>
              </a:rPr>
              <a:t>Read the notes on p.59 of your Cold War booklet to gain a more detailed understanding of why the Cold War came to an end.</a:t>
            </a:r>
          </a:p>
          <a:p>
            <a:endParaRPr lang="en-GB" sz="2600" dirty="0">
              <a:solidFill>
                <a:schemeClr val="bg1"/>
              </a:solidFill>
            </a:endParaRPr>
          </a:p>
          <a:p>
            <a:r>
              <a:rPr lang="en-GB" sz="2600" dirty="0" smtClean="0">
                <a:solidFill>
                  <a:schemeClr val="bg1"/>
                </a:solidFill>
              </a:rPr>
              <a:t>Use this (and </a:t>
            </a:r>
            <a:r>
              <a:rPr lang="en-GB" sz="2600" dirty="0" err="1" smtClean="0">
                <a:solidFill>
                  <a:schemeClr val="bg1"/>
                </a:solidFill>
              </a:rPr>
              <a:t>powerpoint</a:t>
            </a:r>
            <a:r>
              <a:rPr lang="en-GB" sz="2600" dirty="0" smtClean="0">
                <a:solidFill>
                  <a:schemeClr val="bg1"/>
                </a:solidFill>
              </a:rPr>
              <a:t> slides) to complete the ‘pie chart’ on p.61 by giving each factor a portion of the chart depending on how important it was. Once you have done this, explain your answer.</a:t>
            </a:r>
          </a:p>
        </p:txBody>
      </p:sp>
      <p:pic>
        <p:nvPicPr>
          <p:cNvPr id="2050" name="Picture 2" descr="https://upload.wikimedia.org/wikipedia/commons/thumb/4/40/President_Reagan_during_a_meeting_with_members_of_Congress_1983.jpg/220px-President_Reagan_during_a_meeting_with_members_of_Congress_198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752" y="3776692"/>
            <a:ext cx="1826108" cy="272256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3679728" y="4630141"/>
            <a:ext cx="7037451" cy="132343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sz="2000" b="1" i="1" dirty="0" smtClean="0"/>
              <a:t>If you want to add more detail to this, read the extension article: The Cold War Endgame by Andrew Mitchell (on Godalming Online) before dividing up your pie chart</a:t>
            </a:r>
            <a:endParaRPr lang="en-GB" sz="2000" b="1" i="1" dirty="0"/>
          </a:p>
        </p:txBody>
      </p:sp>
    </p:spTree>
    <p:extLst>
      <p:ext uri="{BB962C8B-B14F-4D97-AF65-F5344CB8AC3E}">
        <p14:creationId xmlns:p14="http://schemas.microsoft.com/office/powerpoint/2010/main" val="2191212558"/>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389</TotalTime>
  <Words>697</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Century Gothic</vt:lpstr>
      <vt:lpstr>Wingdings 3</vt:lpstr>
      <vt:lpstr>Slice</vt:lpstr>
      <vt:lpstr>Q8: The end of the cold war</vt:lpstr>
      <vt:lpstr>PowerPoint Presentation</vt:lpstr>
      <vt:lpstr>PowerPoint Presentation</vt:lpstr>
      <vt:lpstr>PowerPoint Presentation</vt:lpstr>
      <vt:lpstr>PowerPoint Presentation</vt:lpstr>
      <vt:lpstr>PowerPoint Presentation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end of the cold war</dc:title>
  <dc:creator>Jonathan Sparshott</dc:creator>
  <cp:lastModifiedBy>Imogen St George</cp:lastModifiedBy>
  <cp:revision>29</cp:revision>
  <dcterms:created xsi:type="dcterms:W3CDTF">2017-06-21T15:13:09Z</dcterms:created>
  <dcterms:modified xsi:type="dcterms:W3CDTF">2020-08-26T11:21:32Z</dcterms:modified>
</cp:coreProperties>
</file>