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18"/>
  </p:notesMasterIdLst>
  <p:handoutMasterIdLst>
    <p:handoutMasterId r:id="rId19"/>
  </p:handoutMasterIdLst>
  <p:sldIdLst>
    <p:sldId id="256" r:id="rId5"/>
    <p:sldId id="285" r:id="rId6"/>
    <p:sldId id="286" r:id="rId7"/>
    <p:sldId id="287" r:id="rId8"/>
    <p:sldId id="288" r:id="rId9"/>
    <p:sldId id="289" r:id="rId10"/>
    <p:sldId id="297" r:id="rId11"/>
    <p:sldId id="290" r:id="rId12"/>
    <p:sldId id="291" r:id="rId13"/>
    <p:sldId id="292" r:id="rId14"/>
    <p:sldId id="293" r:id="rId15"/>
    <p:sldId id="294" r:id="rId16"/>
    <p:sldId id="295"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EB8"/>
    <a:srgbClr val="B8DADA"/>
    <a:srgbClr val="423D78"/>
    <a:srgbClr val="80417E"/>
    <a:srgbClr val="BD7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77" d="100"/>
          <a:sy n="77" d="100"/>
        </p:scale>
        <p:origin x="5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A53AEC0-11EC-4C3C-B583-976FA1C73921}" type="datetimeFigureOut">
              <a:rPr lang="en-GB" smtClean="0"/>
              <a:t>27/08/2020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039801F-F9F1-42ED-9B72-49BBFF72084C}" type="slidenum">
              <a:rPr lang="en-GB" smtClean="0"/>
              <a:t>‹#›</a:t>
            </a:fld>
            <a:endParaRPr lang="en-GB"/>
          </a:p>
        </p:txBody>
      </p:sp>
    </p:spTree>
    <p:extLst>
      <p:ext uri="{BB962C8B-B14F-4D97-AF65-F5344CB8AC3E}">
        <p14:creationId xmlns:p14="http://schemas.microsoft.com/office/powerpoint/2010/main" val="20592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BFDD81-F9FB-4083-871B-646EC7E0D5EE}" type="datetimeFigureOut">
              <a:rPr lang="en-GB" smtClean="0"/>
              <a:t>27/08/2020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7E6A8DE-7737-4B55-AEE0-72ACF4AED14B}" type="slidenum">
              <a:rPr lang="en-GB" smtClean="0"/>
              <a:t>‹#›</a:t>
            </a:fld>
            <a:endParaRPr lang="en-GB"/>
          </a:p>
        </p:txBody>
      </p:sp>
    </p:spTree>
    <p:extLst>
      <p:ext uri="{BB962C8B-B14F-4D97-AF65-F5344CB8AC3E}">
        <p14:creationId xmlns:p14="http://schemas.microsoft.com/office/powerpoint/2010/main" val="394028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E6A8DE-7737-4B55-AEE0-72ACF4AED14B}" type="slidenum">
              <a:rPr lang="en-GB" smtClean="0"/>
              <a:t>3</a:t>
            </a:fld>
            <a:endParaRPr lang="en-GB"/>
          </a:p>
        </p:txBody>
      </p:sp>
    </p:spTree>
    <p:extLst>
      <p:ext uri="{BB962C8B-B14F-4D97-AF65-F5344CB8AC3E}">
        <p14:creationId xmlns:p14="http://schemas.microsoft.com/office/powerpoint/2010/main" val="373508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772F06-118B-4F77-A200-BAD57575CEA5}" type="slidenum">
              <a:rPr lang="en-GB" smtClean="0"/>
              <a:t>13</a:t>
            </a:fld>
            <a:endParaRPr lang="en-GB"/>
          </a:p>
        </p:txBody>
      </p:sp>
    </p:spTree>
    <p:extLst>
      <p:ext uri="{BB962C8B-B14F-4D97-AF65-F5344CB8AC3E}">
        <p14:creationId xmlns:p14="http://schemas.microsoft.com/office/powerpoint/2010/main" val="15350937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879BAE7-EE61-48EB-BEEF-8FFB0AF98CB4}" type="datetimeFigureOut">
              <a:rPr lang="en-GB" smtClean="0"/>
              <a:pPr/>
              <a:t>27/08/2020</a:t>
            </a:fld>
            <a:endParaRPr lang="en-GB"/>
          </a:p>
        </p:txBody>
      </p:sp>
      <p:sp>
        <p:nvSpPr>
          <p:cNvPr id="5" name="Footer Placeholder 4"/>
          <p:cNvSpPr>
            <a:spLocks noGrp="1"/>
          </p:cNvSpPr>
          <p:nvPr>
            <p:ph type="ftr" sz="quarter" idx="11"/>
          </p:nvPr>
        </p:nvSpPr>
        <p:spPr>
          <a:xfrm>
            <a:off x="914400" y="4323846"/>
            <a:ext cx="4880610" cy="365125"/>
          </a:xfrm>
        </p:spPr>
        <p:txBody>
          <a:bodyPr/>
          <a:lstStyle/>
          <a:p>
            <a:endParaRPr lang="en-GB"/>
          </a:p>
        </p:txBody>
      </p:sp>
      <p:sp>
        <p:nvSpPr>
          <p:cNvPr id="6" name="Slide Number Placeholder 5"/>
          <p:cNvSpPr>
            <a:spLocks noGrp="1"/>
          </p:cNvSpPr>
          <p:nvPr>
            <p:ph type="sldNum" sz="quarter" idx="12"/>
          </p:nvPr>
        </p:nvSpPr>
        <p:spPr>
          <a:xfrm>
            <a:off x="6057900" y="1430867"/>
            <a:ext cx="217170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183654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145787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879BAE7-EE61-48EB-BEEF-8FFB0AF98CB4}" type="datetimeFigureOut">
              <a:rPr lang="en-GB" smtClean="0"/>
              <a:pPr/>
              <a:t>27/08/2020</a:t>
            </a:fld>
            <a:endParaRPr lang="en-GB"/>
          </a:p>
        </p:txBody>
      </p:sp>
      <p:sp>
        <p:nvSpPr>
          <p:cNvPr id="6" name="Footer Placeholder 5"/>
          <p:cNvSpPr>
            <a:spLocks noGrp="1"/>
          </p:cNvSpPr>
          <p:nvPr>
            <p:ph type="ftr" sz="quarter" idx="11"/>
          </p:nvPr>
        </p:nvSpPr>
        <p:spPr>
          <a:xfrm>
            <a:off x="594360" y="381001"/>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133191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879BAE7-EE61-48EB-BEEF-8FFB0AF98CB4}" type="datetimeFigureOut">
              <a:rPr lang="en-GB" smtClean="0"/>
              <a:pPr/>
              <a:t>27/08/2020</a:t>
            </a:fld>
            <a:endParaRPr lang="en-GB"/>
          </a:p>
        </p:txBody>
      </p:sp>
      <p:sp>
        <p:nvSpPr>
          <p:cNvPr id="6" name="Footer Placeholder 5"/>
          <p:cNvSpPr>
            <a:spLocks noGrp="1"/>
          </p:cNvSpPr>
          <p:nvPr>
            <p:ph type="ftr" sz="quarter" idx="11"/>
          </p:nvPr>
        </p:nvSpPr>
        <p:spPr>
          <a:xfrm>
            <a:off x="594360" y="379438"/>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a:prstGeom prst="rect">
            <a:avLst/>
          </a:prstGeom>
        </p:spPr>
        <p:txBody>
          <a:bodyPr/>
          <a:lstStyle/>
          <a:p>
            <a:fld id="{A00D2F04-F4D5-4ED4-BCCA-9FA3EC0CF0CD}" type="slidenum">
              <a:rPr lang="en-GB" smtClean="0"/>
              <a:pPr/>
              <a:t>‹#›</a:t>
            </a:fld>
            <a:endParaRPr lang="en-GB"/>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168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0879BAE7-EE61-48EB-BEEF-8FFB0AF98CB4}" type="datetimeFigureOut">
              <a:rPr lang="en-GB" smtClean="0"/>
              <a:pPr/>
              <a:t>27/08/2020</a:t>
            </a:fld>
            <a:endParaRPr lang="en-GB"/>
          </a:p>
        </p:txBody>
      </p:sp>
      <p:sp>
        <p:nvSpPr>
          <p:cNvPr id="6" name="Footer Placeholder 5"/>
          <p:cNvSpPr>
            <a:spLocks noGrp="1"/>
          </p:cNvSpPr>
          <p:nvPr>
            <p:ph type="ftr" sz="quarter" idx="11"/>
          </p:nvPr>
        </p:nvSpPr>
        <p:spPr>
          <a:xfrm>
            <a:off x="594360" y="378884"/>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276735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298875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90311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145739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879BAE7-EE61-48EB-BEEF-8FFB0AF98CB4}" type="datetimeFigureOut">
              <a:rPr lang="en-GB" smtClean="0"/>
              <a:pPr/>
              <a:t>27/08/2020</a:t>
            </a:fld>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4"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201480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700" y="404664"/>
            <a:ext cx="6377940" cy="129302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94360" y="1844824"/>
            <a:ext cx="7955280" cy="44188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3894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879BAE7-EE61-48EB-BEEF-8FFB0AF98CB4}" type="datetimeFigureOut">
              <a:rPr lang="en-GB" smtClean="0"/>
              <a:pPr/>
              <a:t>27/08/2020</a:t>
            </a:fld>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3"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266935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129037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428285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366370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65543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315699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79BAE7-EE61-48EB-BEEF-8FFB0AF98CB4}" type="datetimeFigureOut">
              <a:rPr lang="en-GB" smtClean="0"/>
              <a:pPr/>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72250" y="381001"/>
            <a:ext cx="1977390" cy="365125"/>
          </a:xfrm>
          <a:prstGeom prst="rect">
            <a:avLst/>
          </a:prstGeom>
        </p:spPr>
        <p:txBody>
          <a:bodyPr/>
          <a:lstStyle/>
          <a:p>
            <a:fld id="{A00D2F04-F4D5-4ED4-BCCA-9FA3EC0CF0CD}" type="slidenum">
              <a:rPr lang="en-GB" smtClean="0"/>
              <a:pPr/>
              <a:t>‹#›</a:t>
            </a:fld>
            <a:endParaRPr lang="en-GB"/>
          </a:p>
        </p:txBody>
      </p:sp>
    </p:spTree>
    <p:extLst>
      <p:ext uri="{BB962C8B-B14F-4D97-AF65-F5344CB8AC3E}">
        <p14:creationId xmlns:p14="http://schemas.microsoft.com/office/powerpoint/2010/main" val="310748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userDrawn="1"/>
        </p:nvPicPr>
        <p:blipFill>
          <a:blip r:embed="rId19">
            <a:extLst>
              <a:ext uri="{BEBA8EAE-BF5A-486C-A8C5-ECC9F3942E4B}">
                <a14:imgProps xmlns:a14="http://schemas.microsoft.com/office/drawing/2010/main">
                  <a14:imgLayer r:embed="rId20">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344796"/>
            <a:ext cx="6377940" cy="12930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4360" y="1844824"/>
            <a:ext cx="7955280" cy="44188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79BAE7-EE61-48EB-BEEF-8FFB0AF98CB4}" type="datetimeFigureOut">
              <a:rPr lang="en-GB" smtClean="0"/>
              <a:pPr/>
              <a:t>27/08/2020</a:t>
            </a:fld>
            <a:endParaRPr lang="en-GB"/>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Tree>
    <p:extLst>
      <p:ext uri="{BB962C8B-B14F-4D97-AF65-F5344CB8AC3E}">
        <p14:creationId xmlns:p14="http://schemas.microsoft.com/office/powerpoint/2010/main" val="33171174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playlist?list=PLm6BhMZgdGbBGcK-GI2IGeXXVS8n4g4b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68760"/>
            <a:ext cx="7315200" cy="936104"/>
          </a:xfrm>
        </p:spPr>
        <p:txBody>
          <a:bodyPr anchor="t">
            <a:normAutofit/>
          </a:bodyPr>
          <a:lstStyle/>
          <a:p>
            <a:r>
              <a:rPr lang="en-GB" sz="5400" b="1" dirty="0" smtClean="0"/>
              <a:t>Narrative</a:t>
            </a:r>
            <a:endParaRPr lang="en-GB" sz="5400" b="1" dirty="0"/>
          </a:p>
        </p:txBody>
      </p:sp>
      <p:sp>
        <p:nvSpPr>
          <p:cNvPr id="3" name="Subtitle 2"/>
          <p:cNvSpPr>
            <a:spLocks noGrp="1"/>
          </p:cNvSpPr>
          <p:nvPr>
            <p:ph type="subTitle" idx="1"/>
          </p:nvPr>
        </p:nvSpPr>
        <p:spPr>
          <a:xfrm>
            <a:off x="914400" y="2420888"/>
            <a:ext cx="7315200" cy="1584176"/>
          </a:xfrm>
        </p:spPr>
        <p:txBody>
          <a:bodyPr/>
          <a:lstStyle/>
          <a:p>
            <a:pPr marL="342900" indent="-342900">
              <a:buFont typeface="Arial" panose="020B0604020202020204" pitchFamily="34" charset="0"/>
              <a:buChar char="•"/>
            </a:pPr>
            <a:r>
              <a:rPr lang="en-GB" sz="2800" dirty="0" smtClean="0"/>
              <a:t>Definitions</a:t>
            </a:r>
          </a:p>
          <a:p>
            <a:pPr marL="342900" indent="-342900">
              <a:buFont typeface="Arial" panose="020B0604020202020204" pitchFamily="34" charset="0"/>
              <a:buChar char="•"/>
            </a:pPr>
            <a:r>
              <a:rPr lang="en-GB" sz="2800" dirty="0" smtClean="0"/>
              <a:t>Theories</a:t>
            </a:r>
          </a:p>
          <a:p>
            <a:pPr marL="342900" indent="-342900">
              <a:buFont typeface="Arial" panose="020B0604020202020204" pitchFamily="34" charset="0"/>
              <a:buChar char="•"/>
            </a:pPr>
            <a:r>
              <a:rPr lang="en-GB" sz="2800" dirty="0" smtClean="0"/>
              <a:t>Applications</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marL="838200" indent="-838200" eaLnBrk="1" hangingPunct="1"/>
            <a:r>
              <a:rPr lang="en-GB" altLang="en-US" sz="3800" dirty="0">
                <a:solidFill>
                  <a:srgbClr val="7B9899"/>
                </a:solidFill>
              </a:rPr>
              <a:t>ACTION CODE (</a:t>
            </a:r>
            <a:r>
              <a:rPr lang="en-GB" altLang="en-US" sz="3800" dirty="0" err="1">
                <a:solidFill>
                  <a:srgbClr val="7B9899"/>
                </a:solidFill>
              </a:rPr>
              <a:t>Proairetic</a:t>
            </a:r>
            <a:r>
              <a:rPr lang="en-GB" altLang="en-US" sz="3800" dirty="0">
                <a:solidFill>
                  <a:srgbClr val="7B9899"/>
                </a:solidFill>
              </a:rPr>
              <a:t>)</a:t>
            </a:r>
          </a:p>
        </p:txBody>
      </p:sp>
      <p:sp>
        <p:nvSpPr>
          <p:cNvPr id="3075" name="Rectangle 3"/>
          <p:cNvSpPr>
            <a:spLocks noGrp="1" noChangeArrowheads="1"/>
          </p:cNvSpPr>
          <p:nvPr>
            <p:ph sz="quarter" idx="1"/>
          </p:nvPr>
        </p:nvSpPr>
        <p:spPr>
          <a:xfrm>
            <a:off x="301625" y="1527175"/>
            <a:ext cx="8504238" cy="4572000"/>
          </a:xfrm>
        </p:spPr>
        <p:txBody>
          <a:bodyPr>
            <a:normAutofit/>
          </a:bodyPr>
          <a:lstStyle/>
          <a:p>
            <a:pPr>
              <a:lnSpc>
                <a:spcPct val="150000"/>
              </a:lnSpc>
              <a:spcAft>
                <a:spcPts val="800"/>
              </a:spcAft>
            </a:pPr>
            <a:r>
              <a:rPr lang="en-GB" sz="2400" dirty="0"/>
              <a:t>Contains sequential elements of action in the text to add suspense and tension.  </a:t>
            </a:r>
            <a:endParaRPr lang="en-GB" sz="2400" dirty="0" smtClean="0"/>
          </a:p>
          <a:p>
            <a:pPr>
              <a:lnSpc>
                <a:spcPct val="150000"/>
              </a:lnSpc>
              <a:spcAft>
                <a:spcPts val="800"/>
              </a:spcAft>
            </a:pPr>
            <a:r>
              <a:rPr lang="en-GB" sz="2400" dirty="0" smtClean="0"/>
              <a:t>The </a:t>
            </a:r>
            <a:r>
              <a:rPr lang="en-GB" sz="2400" dirty="0"/>
              <a:t>enigma and action codes work as a pair to develop the story's tensions and keep the </a:t>
            </a:r>
            <a:r>
              <a:rPr lang="en-GB" sz="2400" dirty="0" smtClean="0"/>
              <a:t>audience engaged</a:t>
            </a:r>
            <a:r>
              <a:rPr lang="en-GB" sz="2400" dirty="0" smtClean="0"/>
              <a:t>.</a:t>
            </a:r>
            <a:endParaRPr lang="en-GB"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5082873"/>
            <a:ext cx="2857500" cy="160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5" y="5062382"/>
            <a:ext cx="2470175" cy="16230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077" y="5082873"/>
            <a:ext cx="2857500" cy="1600200"/>
          </a:xfrm>
          <a:prstGeom prst="rect">
            <a:avLst/>
          </a:prstGeom>
        </p:spPr>
      </p:pic>
    </p:spTree>
    <p:extLst>
      <p:ext uri="{BB962C8B-B14F-4D97-AF65-F5344CB8AC3E}">
        <p14:creationId xmlns:p14="http://schemas.microsoft.com/office/powerpoint/2010/main" val="175574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dirty="0">
                <a:solidFill>
                  <a:srgbClr val="7B9899"/>
                </a:solidFill>
              </a:rPr>
              <a:t>Referential </a:t>
            </a:r>
            <a:r>
              <a:rPr lang="en-GB" altLang="en-US" dirty="0" smtClean="0">
                <a:solidFill>
                  <a:srgbClr val="7B9899"/>
                </a:solidFill>
              </a:rPr>
              <a:t>Code</a:t>
            </a:r>
            <a:endParaRPr lang="en-GB" altLang="en-US" dirty="0">
              <a:solidFill>
                <a:srgbClr val="7B9899"/>
              </a:solidFill>
            </a:endParaRPr>
          </a:p>
        </p:txBody>
      </p:sp>
      <p:sp>
        <p:nvSpPr>
          <p:cNvPr id="6147" name="Rectangle 3"/>
          <p:cNvSpPr>
            <a:spLocks noGrp="1" noChangeArrowheads="1"/>
          </p:cNvSpPr>
          <p:nvPr>
            <p:ph sz="quarter" idx="1"/>
          </p:nvPr>
        </p:nvSpPr>
        <p:spPr>
          <a:xfrm>
            <a:off x="301625" y="1527175"/>
            <a:ext cx="8504238" cy="4572000"/>
          </a:xfrm>
        </p:spPr>
        <p:txBody>
          <a:bodyPr>
            <a:normAutofit/>
          </a:bodyPr>
          <a:lstStyle/>
          <a:p>
            <a:pPr marL="274320" indent="-274320" eaLnBrk="1" fontAlgn="auto" hangingPunct="1">
              <a:lnSpc>
                <a:spcPct val="150000"/>
              </a:lnSpc>
              <a:spcAft>
                <a:spcPts val="0"/>
              </a:spcAft>
              <a:buFont typeface="Wingdings 2"/>
              <a:buChar char=""/>
              <a:defRPr/>
            </a:pPr>
            <a:r>
              <a:rPr lang="en-GB" dirty="0"/>
              <a:t>References to knowledge of the </a:t>
            </a:r>
            <a:r>
              <a:rPr lang="en-GB" dirty="0">
                <a:solidFill>
                  <a:schemeClr val="accent1">
                    <a:lumMod val="75000"/>
                  </a:schemeClr>
                </a:solidFill>
              </a:rPr>
              <a:t>time and period</a:t>
            </a:r>
          </a:p>
          <a:p>
            <a:pPr marL="274320" indent="-274320" eaLnBrk="1" fontAlgn="auto" hangingPunct="1">
              <a:lnSpc>
                <a:spcPct val="150000"/>
              </a:lnSpc>
              <a:spcAft>
                <a:spcPts val="0"/>
              </a:spcAft>
              <a:buFont typeface="Wingdings 2"/>
              <a:buChar char=""/>
              <a:defRPr/>
            </a:pPr>
            <a:r>
              <a:rPr lang="en-GB" dirty="0"/>
              <a:t>E.g. science, medicine, history, literature, art, mass media, architecture, geography, events, to other texts/</a:t>
            </a:r>
            <a:r>
              <a:rPr lang="en-GB" dirty="0">
                <a:solidFill>
                  <a:schemeClr val="accent1">
                    <a:lumMod val="75000"/>
                  </a:schemeClr>
                </a:solidFill>
              </a:rPr>
              <a:t>intertextuality</a:t>
            </a:r>
            <a:r>
              <a:rPr lang="en-GB" dirty="0"/>
              <a:t>.</a:t>
            </a:r>
          </a:p>
          <a:p>
            <a:pPr marL="274320" indent="-274320" eaLnBrk="1" fontAlgn="auto" hangingPunct="1">
              <a:lnSpc>
                <a:spcPct val="150000"/>
              </a:lnSpc>
              <a:spcAft>
                <a:spcPts val="0"/>
              </a:spcAft>
              <a:buFont typeface="Wingdings 2"/>
              <a:buChar char=""/>
              <a:defRPr/>
            </a:pPr>
            <a:r>
              <a:rPr lang="en-GB" dirty="0"/>
              <a:t>Codes that are defined by the </a:t>
            </a:r>
            <a:r>
              <a:rPr lang="en-GB" dirty="0">
                <a:solidFill>
                  <a:schemeClr val="accent1">
                    <a:lumMod val="75000"/>
                  </a:schemeClr>
                </a:solidFill>
              </a:rPr>
              <a:t>world outside </a:t>
            </a:r>
            <a:r>
              <a:rPr lang="en-GB" dirty="0"/>
              <a:t>the </a:t>
            </a:r>
            <a:r>
              <a:rPr lang="en-GB" dirty="0" smtClean="0"/>
              <a:t>narrative, </a:t>
            </a:r>
            <a:r>
              <a:rPr lang="en-GB" dirty="0"/>
              <a:t>which are understood through our interaction with the world.</a:t>
            </a:r>
          </a:p>
          <a:p>
            <a:pPr marL="274320" indent="-274320" eaLnBrk="1" fontAlgn="auto" hangingPunct="1">
              <a:lnSpc>
                <a:spcPct val="90000"/>
              </a:lnSpc>
              <a:spcAft>
                <a:spcPts val="0"/>
              </a:spcAft>
              <a:buFont typeface="Wingdings 2"/>
              <a:buChar char=""/>
              <a:defRPr/>
            </a:pPr>
            <a:endParaRPr lang="en-GB"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5245100"/>
            <a:ext cx="1973263"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254204"/>
            <a:ext cx="2997385"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277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a:solidFill>
                  <a:srgbClr val="7B9899"/>
                </a:solidFill>
              </a:rPr>
              <a:t>Symbolic Code </a:t>
            </a:r>
          </a:p>
        </p:txBody>
      </p:sp>
      <p:sp>
        <p:nvSpPr>
          <p:cNvPr id="7171" name="Rectangle 3"/>
          <p:cNvSpPr>
            <a:spLocks noGrp="1" noChangeArrowheads="1"/>
          </p:cNvSpPr>
          <p:nvPr>
            <p:ph sz="quarter" idx="1"/>
          </p:nvPr>
        </p:nvSpPr>
        <p:spPr>
          <a:xfrm>
            <a:off x="301625" y="1527175"/>
            <a:ext cx="8504238" cy="4572000"/>
          </a:xfrm>
        </p:spPr>
        <p:txBody>
          <a:bodyPr>
            <a:normAutofit/>
          </a:bodyPr>
          <a:lstStyle/>
          <a:p>
            <a:pPr marL="274320" indent="-274320" eaLnBrk="1" fontAlgn="auto" hangingPunct="1">
              <a:lnSpc>
                <a:spcPct val="150000"/>
              </a:lnSpc>
              <a:spcAft>
                <a:spcPts val="0"/>
              </a:spcAft>
              <a:buFont typeface="Wingdings 2"/>
              <a:buChar char=""/>
              <a:defRPr/>
            </a:pPr>
            <a:r>
              <a:rPr lang="en-GB" dirty="0"/>
              <a:t>This provides the major structuring </a:t>
            </a:r>
            <a:r>
              <a:rPr lang="en-GB" dirty="0">
                <a:solidFill>
                  <a:schemeClr val="accent1">
                    <a:lumMod val="75000"/>
                  </a:schemeClr>
                </a:solidFill>
              </a:rPr>
              <a:t>themes</a:t>
            </a:r>
            <a:r>
              <a:rPr lang="en-GB" dirty="0"/>
              <a:t> in the text and can often be described in </a:t>
            </a:r>
            <a:r>
              <a:rPr lang="en-GB" dirty="0">
                <a:solidFill>
                  <a:schemeClr val="accent1">
                    <a:lumMod val="75000"/>
                  </a:schemeClr>
                </a:solidFill>
              </a:rPr>
              <a:t>binary oppositions</a:t>
            </a:r>
          </a:p>
          <a:p>
            <a:pPr marL="274320" indent="-274320" eaLnBrk="1" fontAlgn="auto" hangingPunct="1">
              <a:lnSpc>
                <a:spcPct val="150000"/>
              </a:lnSpc>
              <a:spcAft>
                <a:spcPts val="0"/>
              </a:spcAft>
              <a:buFont typeface="Wingdings 2"/>
              <a:buChar char=""/>
              <a:defRPr/>
            </a:pPr>
            <a:r>
              <a:rPr lang="en-GB" dirty="0"/>
              <a:t>E.g. in the Western – desert v garden, savagery v civilisation, </a:t>
            </a:r>
            <a:r>
              <a:rPr lang="en-GB" dirty="0">
                <a:solidFill>
                  <a:schemeClr val="accent1">
                    <a:lumMod val="75000"/>
                  </a:schemeClr>
                </a:solidFill>
              </a:rPr>
              <a:t>domestic v independent</a:t>
            </a:r>
            <a:r>
              <a:rPr lang="en-GB" dirty="0"/>
              <a:t>.</a:t>
            </a:r>
          </a:p>
          <a:p>
            <a:pPr marL="274320" indent="-274320" eaLnBrk="1" fontAlgn="auto" hangingPunct="1">
              <a:lnSpc>
                <a:spcPct val="150000"/>
              </a:lnSpc>
              <a:spcAft>
                <a:spcPts val="0"/>
              </a:spcAft>
              <a:buFont typeface="Wingdings 2"/>
              <a:buChar char=""/>
              <a:defRPr/>
            </a:pPr>
            <a:r>
              <a:rPr lang="en-GB" dirty="0"/>
              <a:t>Oppositions can be expressed across actions, characters, settings style etc.</a:t>
            </a:r>
          </a:p>
          <a:p>
            <a:pPr marL="274320" indent="-274320" eaLnBrk="1" fontAlgn="auto" hangingPunct="1">
              <a:lnSpc>
                <a:spcPct val="90000"/>
              </a:lnSpc>
              <a:spcAft>
                <a:spcPts val="0"/>
              </a:spcAft>
              <a:buFont typeface="Wingdings 2"/>
              <a:buChar char=""/>
              <a:defRPr/>
            </a:pPr>
            <a:endParaRPr lang="en-GB"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653136"/>
            <a:ext cx="3572520" cy="200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5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377940" cy="1293028"/>
          </a:xfrm>
        </p:spPr>
        <p:txBody>
          <a:bodyPr/>
          <a:lstStyle/>
          <a:p>
            <a:r>
              <a:rPr lang="en-GB" i="1" dirty="0"/>
              <a:t>Summary</a:t>
            </a:r>
          </a:p>
        </p:txBody>
      </p:sp>
      <p:sp>
        <p:nvSpPr>
          <p:cNvPr id="3" name="Content Placeholder 2"/>
          <p:cNvSpPr>
            <a:spLocks noGrp="1"/>
          </p:cNvSpPr>
          <p:nvPr>
            <p:ph sz="quarter" idx="1"/>
          </p:nvPr>
        </p:nvSpPr>
        <p:spPr>
          <a:xfrm>
            <a:off x="423292" y="1081344"/>
            <a:ext cx="8153400" cy="835488"/>
          </a:xfrm>
        </p:spPr>
        <p:txBody>
          <a:bodyPr>
            <a:normAutofit/>
          </a:bodyPr>
          <a:lstStyle/>
          <a:p>
            <a:r>
              <a:rPr lang="en-GB" sz="1800" dirty="0" smtClean="0"/>
              <a:t>The </a:t>
            </a:r>
            <a:r>
              <a:rPr lang="en-GB" sz="1800" b="1" dirty="0" smtClean="0"/>
              <a:t>'story</a:t>
            </a:r>
            <a:r>
              <a:rPr lang="en-GB" sz="1800" dirty="0" smtClean="0"/>
              <a:t>' that is told by the media text</a:t>
            </a:r>
          </a:p>
          <a:p>
            <a:r>
              <a:rPr lang="en-GB" sz="1800" dirty="0" smtClean="0"/>
              <a:t>We </a:t>
            </a:r>
            <a:r>
              <a:rPr lang="en-GB" sz="1800" dirty="0"/>
              <a:t>use narrative </a:t>
            </a:r>
            <a:r>
              <a:rPr lang="en-GB" sz="1800" dirty="0" smtClean="0"/>
              <a:t>theories to </a:t>
            </a:r>
            <a:r>
              <a:rPr lang="en-GB" sz="1800" b="1" dirty="0"/>
              <a:t>analyse</a:t>
            </a:r>
            <a:r>
              <a:rPr lang="en-GB" sz="1800" dirty="0"/>
              <a:t> </a:t>
            </a:r>
            <a:r>
              <a:rPr lang="en-GB" sz="1800" dirty="0" smtClean="0"/>
              <a:t>and </a:t>
            </a:r>
            <a:r>
              <a:rPr lang="en-GB" sz="1800" b="1" dirty="0" smtClean="0"/>
              <a:t>understand</a:t>
            </a:r>
            <a:r>
              <a:rPr lang="en-GB" sz="1800" dirty="0" smtClean="0"/>
              <a:t> media texts</a:t>
            </a:r>
          </a:p>
          <a:p>
            <a:endParaRPr lang="en-GB" sz="1800" dirty="0"/>
          </a:p>
          <a:p>
            <a:endParaRPr lang="en-GB" sz="1800" dirty="0" smtClean="0"/>
          </a:p>
          <a:p>
            <a:endParaRPr lang="en-GB" sz="1800" dirty="0"/>
          </a:p>
          <a:p>
            <a:endParaRPr lang="en-GB" sz="1800" dirty="0" smtClean="0"/>
          </a:p>
          <a:p>
            <a:pPr marL="0" indent="0">
              <a:buNone/>
            </a:pPr>
            <a:endParaRPr lang="en-GB" sz="1800" dirty="0"/>
          </a:p>
        </p:txBody>
      </p:sp>
      <p:graphicFrame>
        <p:nvGraphicFramePr>
          <p:cNvPr id="6" name="Table 5"/>
          <p:cNvGraphicFramePr>
            <a:graphicFrameLocks noGrp="1"/>
          </p:cNvGraphicFramePr>
          <p:nvPr>
            <p:extLst>
              <p:ext uri="{D42A27DB-BD31-4B8C-83A1-F6EECF244321}">
                <p14:modId xmlns:p14="http://schemas.microsoft.com/office/powerpoint/2010/main" val="1747324717"/>
              </p:ext>
            </p:extLst>
          </p:nvPr>
        </p:nvGraphicFramePr>
        <p:xfrm>
          <a:off x="611560" y="1844824"/>
          <a:ext cx="7776864" cy="4087179"/>
        </p:xfrm>
        <a:graphic>
          <a:graphicData uri="http://schemas.openxmlformats.org/drawingml/2006/table">
            <a:tbl>
              <a:tblPr firstRow="1">
                <a:tableStyleId>{5C22544A-7EE6-4342-B048-85BDC9FD1C3A}</a:tableStyleId>
              </a:tblPr>
              <a:tblGrid>
                <a:gridCol w="792088">
                  <a:extLst>
                    <a:ext uri="{9D8B030D-6E8A-4147-A177-3AD203B41FA5}">
                      <a16:colId xmlns:a16="http://schemas.microsoft.com/office/drawing/2014/main" val="4226400886"/>
                    </a:ext>
                  </a:extLst>
                </a:gridCol>
                <a:gridCol w="1080120">
                  <a:extLst>
                    <a:ext uri="{9D8B030D-6E8A-4147-A177-3AD203B41FA5}">
                      <a16:colId xmlns:a16="http://schemas.microsoft.com/office/drawing/2014/main" val="3967135065"/>
                    </a:ext>
                  </a:extLst>
                </a:gridCol>
                <a:gridCol w="5904656">
                  <a:extLst>
                    <a:ext uri="{9D8B030D-6E8A-4147-A177-3AD203B41FA5}">
                      <a16:colId xmlns:a16="http://schemas.microsoft.com/office/drawing/2014/main" val="992848743"/>
                    </a:ext>
                  </a:extLst>
                </a:gridCol>
              </a:tblGrid>
              <a:tr h="83603">
                <a:tc>
                  <a:txBody>
                    <a:bodyPr/>
                    <a:lstStyle/>
                    <a:p>
                      <a:pPr algn="l">
                        <a:lnSpc>
                          <a:spcPct val="107000"/>
                        </a:lnSpc>
                        <a:spcAft>
                          <a:spcPts val="800"/>
                        </a:spcAft>
                      </a:pPr>
                      <a:r>
                        <a:rPr lang="en-GB" sz="1200" dirty="0">
                          <a:effectLst/>
                        </a:rPr>
                        <a:t>Theorist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lnB w="12700" cap="flat" cmpd="sng" algn="ctr">
                      <a:solidFill>
                        <a:schemeClr val="accent1"/>
                      </a:solidFill>
                      <a:prstDash val="solid"/>
                      <a:round/>
                      <a:headEnd type="none" w="med" len="med"/>
                      <a:tailEnd type="none" w="med" len="med"/>
                    </a:lnB>
                  </a:tcPr>
                </a:tc>
                <a:tc>
                  <a:txBody>
                    <a:bodyPr/>
                    <a:lstStyle/>
                    <a:p>
                      <a:pPr algn="l">
                        <a:lnSpc>
                          <a:spcPct val="107000"/>
                        </a:lnSpc>
                        <a:spcAft>
                          <a:spcPts val="800"/>
                        </a:spcAft>
                      </a:pPr>
                      <a:r>
                        <a:rPr lang="en-GB" sz="1200">
                          <a:effectLst/>
                        </a:rPr>
                        <a:t>Prompts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200">
                          <a:effectLst/>
                        </a:rPr>
                        <a:t>Theory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1821331"/>
                  </a:ext>
                </a:extLst>
              </a:tr>
              <a:tr h="1599085">
                <a:tc>
                  <a:txBody>
                    <a:bodyPr/>
                    <a:lstStyle/>
                    <a:p>
                      <a:pPr algn="l">
                        <a:lnSpc>
                          <a:spcPct val="107000"/>
                        </a:lnSpc>
                        <a:spcAft>
                          <a:spcPts val="800"/>
                        </a:spcAft>
                      </a:pPr>
                      <a:r>
                        <a:rPr lang="en-GB" sz="1200" b="1" dirty="0">
                          <a:effectLst/>
                        </a:rPr>
                        <a:t>Roland Barthes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07000"/>
                        </a:lnSpc>
                        <a:spcAft>
                          <a:spcPts val="800"/>
                        </a:spcAft>
                      </a:pPr>
                      <a:r>
                        <a:rPr lang="en-GB" sz="1200" b="1" dirty="0">
                          <a:effectLst/>
                        </a:rPr>
                        <a:t>The 5 Codes (SEARS)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07000"/>
                        </a:lnSpc>
                        <a:spcAft>
                          <a:spcPts val="800"/>
                        </a:spcAft>
                      </a:pPr>
                      <a:r>
                        <a:rPr lang="en-GB" sz="1200" dirty="0">
                          <a:effectLst/>
                        </a:rPr>
                        <a:t>The idea that texts communicate their meanings through a process of signification </a:t>
                      </a:r>
                      <a:br>
                        <a:rPr lang="en-GB" sz="1200" dirty="0">
                          <a:effectLst/>
                        </a:rPr>
                      </a:br>
                      <a:r>
                        <a:rPr lang="en-GB" sz="1200" dirty="0">
                          <a:effectLst/>
                        </a:rPr>
                        <a:t>The idea that signs can function at the level of denotation, which involves the ‘literal’ or common-sense meaning of the sign, and at the level of connotation</a:t>
                      </a:r>
                      <a:br>
                        <a:rPr lang="en-GB" sz="1200" dirty="0">
                          <a:effectLst/>
                        </a:rPr>
                      </a:br>
                      <a:endParaRPr lang="en-GB" sz="1200" dirty="0" smtClean="0">
                        <a:effectLst/>
                      </a:endParaRPr>
                    </a:p>
                    <a:p>
                      <a:pPr algn="l">
                        <a:lnSpc>
                          <a:spcPct val="107000"/>
                        </a:lnSpc>
                        <a:spcAft>
                          <a:spcPts val="800"/>
                        </a:spcAft>
                      </a:pPr>
                      <a:r>
                        <a:rPr lang="en-GB" sz="1200" b="1" dirty="0" smtClean="0">
                          <a:effectLst/>
                        </a:rPr>
                        <a:t>S</a:t>
                      </a:r>
                      <a:r>
                        <a:rPr lang="en-GB" sz="1200" dirty="0" smtClean="0">
                          <a:effectLst/>
                        </a:rPr>
                        <a:t>emantic </a:t>
                      </a:r>
                      <a:r>
                        <a:rPr lang="en-GB" sz="1200" dirty="0">
                          <a:effectLst/>
                        </a:rPr>
                        <a:t>–denotation, connotation </a:t>
                      </a:r>
                      <a:endParaRPr lang="en-GB" sz="1200" dirty="0" smtClean="0">
                        <a:effectLst/>
                      </a:endParaRPr>
                    </a:p>
                    <a:p>
                      <a:pPr algn="l">
                        <a:lnSpc>
                          <a:spcPct val="107000"/>
                        </a:lnSpc>
                        <a:spcAft>
                          <a:spcPts val="800"/>
                        </a:spcAft>
                      </a:pPr>
                      <a:r>
                        <a:rPr lang="en-GB" sz="1200" b="1" dirty="0" smtClean="0">
                          <a:effectLst/>
                        </a:rPr>
                        <a:t>E</a:t>
                      </a:r>
                      <a:r>
                        <a:rPr lang="en-GB" sz="1200" dirty="0" smtClean="0">
                          <a:effectLst/>
                        </a:rPr>
                        <a:t>nigma </a:t>
                      </a:r>
                      <a:r>
                        <a:rPr lang="en-GB" sz="1200" dirty="0">
                          <a:effectLst/>
                        </a:rPr>
                        <a:t>– refers to a mystery within the text, audience not aware</a:t>
                      </a:r>
                      <a:r>
                        <a:rPr lang="en-GB" sz="1200" dirty="0" smtClean="0">
                          <a:effectLst/>
                        </a:rPr>
                        <a:t>.</a:t>
                      </a:r>
                      <a:br>
                        <a:rPr lang="en-GB" sz="1200" dirty="0" smtClean="0">
                          <a:effectLst/>
                        </a:rPr>
                      </a:br>
                      <a:r>
                        <a:rPr lang="en-GB" sz="1200" dirty="0">
                          <a:effectLst/>
                        </a:rPr>
                        <a:t/>
                      </a:r>
                      <a:br>
                        <a:rPr lang="en-GB" sz="1200" dirty="0">
                          <a:effectLst/>
                        </a:rPr>
                      </a:br>
                      <a:r>
                        <a:rPr lang="en-GB" sz="1200" b="1" dirty="0">
                          <a:effectLst/>
                        </a:rPr>
                        <a:t>A</a:t>
                      </a:r>
                      <a:r>
                        <a:rPr lang="en-GB" sz="1200" dirty="0">
                          <a:effectLst/>
                        </a:rPr>
                        <a:t>ction – action to add suspense and develop story. </a:t>
                      </a:r>
                      <a:r>
                        <a:rPr lang="en-GB" sz="1200" dirty="0" smtClean="0">
                          <a:effectLst/>
                        </a:rPr>
                        <a:t/>
                      </a:r>
                      <a:br>
                        <a:rPr lang="en-GB" sz="1200" dirty="0" smtClean="0">
                          <a:effectLst/>
                        </a:rPr>
                      </a:br>
                      <a:r>
                        <a:rPr lang="en-GB" sz="1200" dirty="0">
                          <a:effectLst/>
                        </a:rPr>
                        <a:t/>
                      </a:r>
                      <a:br>
                        <a:rPr lang="en-GB" sz="1200" dirty="0">
                          <a:effectLst/>
                        </a:rPr>
                      </a:br>
                      <a:r>
                        <a:rPr lang="en-GB" sz="1200" b="1" dirty="0">
                          <a:effectLst/>
                        </a:rPr>
                        <a:t>R</a:t>
                      </a:r>
                      <a:r>
                        <a:rPr lang="en-GB" sz="1200" dirty="0">
                          <a:effectLst/>
                        </a:rPr>
                        <a:t>eferential – refers to an external body of knowledge. </a:t>
                      </a:r>
                      <a:r>
                        <a:rPr lang="en-GB" sz="1200" dirty="0" smtClean="0">
                          <a:effectLst/>
                        </a:rPr>
                        <a:t/>
                      </a:r>
                      <a:br>
                        <a:rPr lang="en-GB" sz="1200" dirty="0" smtClean="0">
                          <a:effectLst/>
                        </a:rPr>
                      </a:br>
                      <a:r>
                        <a:rPr lang="en-GB" sz="1200" dirty="0">
                          <a:effectLst/>
                        </a:rPr>
                        <a:t/>
                      </a:r>
                      <a:br>
                        <a:rPr lang="en-GB" sz="1200" dirty="0">
                          <a:effectLst/>
                        </a:rPr>
                      </a:br>
                      <a:r>
                        <a:rPr lang="en-GB" sz="1200" b="1" dirty="0">
                          <a:effectLst/>
                        </a:rPr>
                        <a:t>S</a:t>
                      </a:r>
                      <a:r>
                        <a:rPr lang="en-GB" sz="1200" dirty="0">
                          <a:effectLst/>
                        </a:rPr>
                        <a:t>ymbolic –shows contrast to create </a:t>
                      </a:r>
                      <a:r>
                        <a:rPr lang="en-GB" sz="1200" dirty="0" smtClean="0">
                          <a:effectLst/>
                        </a:rPr>
                        <a:t>tension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6665927"/>
                  </a:ext>
                </a:extLst>
              </a:tr>
              <a:tr h="752429">
                <a:tc>
                  <a:txBody>
                    <a:bodyPr/>
                    <a:lstStyle/>
                    <a:p>
                      <a:pPr algn="l">
                        <a:lnSpc>
                          <a:spcPct val="107000"/>
                        </a:lnSpc>
                        <a:spcAft>
                          <a:spcPts val="800"/>
                        </a:spcAft>
                      </a:pPr>
                      <a:r>
                        <a:rPr lang="en-GB" sz="1200" b="1" dirty="0">
                          <a:effectLst/>
                        </a:rPr>
                        <a:t>Levi Strauss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07000"/>
                        </a:lnSpc>
                        <a:spcAft>
                          <a:spcPts val="800"/>
                        </a:spcAft>
                      </a:pPr>
                      <a:r>
                        <a:rPr lang="en-GB" sz="1200" b="1" dirty="0" smtClean="0">
                          <a:effectLst/>
                        </a:rPr>
                        <a:t>Binary Oppositions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07000"/>
                        </a:lnSpc>
                        <a:spcAft>
                          <a:spcPts val="800"/>
                        </a:spcAft>
                      </a:pPr>
                      <a:r>
                        <a:rPr lang="en-GB" sz="1200" dirty="0">
                          <a:effectLst/>
                        </a:rPr>
                        <a:t>The idea that texts can best be understood through an examination of their underlying structure </a:t>
                      </a:r>
                      <a:br>
                        <a:rPr lang="en-GB" sz="1200" dirty="0">
                          <a:effectLst/>
                        </a:rPr>
                      </a:br>
                      <a:r>
                        <a:rPr lang="en-GB" sz="1200" dirty="0">
                          <a:effectLst/>
                        </a:rPr>
                        <a:t>The idea that meaning is dependent upon (and produced through) pairs of oppositions </a:t>
                      </a:r>
                      <a:br>
                        <a:rPr lang="en-GB" sz="1200" dirty="0">
                          <a:effectLst/>
                        </a:rPr>
                      </a:br>
                      <a:r>
                        <a:rPr lang="en-GB" sz="1200" dirty="0">
                          <a:effectLst/>
                        </a:rPr>
                        <a:t>The idea that the way in which these binary oppositions are resolved can have particular ideological significance.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9337199"/>
                  </a:ext>
                </a:extLst>
              </a:tr>
            </a:tbl>
          </a:graphicData>
        </a:graphic>
      </p:graphicFrame>
      <p:sp>
        <p:nvSpPr>
          <p:cNvPr id="8" name="TextBox 7"/>
          <p:cNvSpPr txBox="1"/>
          <p:nvPr/>
        </p:nvSpPr>
        <p:spPr>
          <a:xfrm>
            <a:off x="611560" y="6144628"/>
            <a:ext cx="7776864" cy="36933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Theory Videos: </a:t>
            </a:r>
            <a:r>
              <a:rPr lang="en-GB" dirty="0" smtClean="0">
                <a:hlinkClick r:id="rId3"/>
              </a:rPr>
              <a:t>Mrs Fisher</a:t>
            </a:r>
            <a:endParaRPr lang="en-GB" dirty="0"/>
          </a:p>
        </p:txBody>
      </p:sp>
    </p:spTree>
    <p:extLst>
      <p:ext uri="{BB962C8B-B14F-4D97-AF65-F5344CB8AC3E}">
        <p14:creationId xmlns:p14="http://schemas.microsoft.com/office/powerpoint/2010/main" val="2667881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760" y="314100"/>
            <a:ext cx="6377940" cy="1293028"/>
          </a:xfrm>
        </p:spPr>
        <p:txBody>
          <a:bodyPr/>
          <a:lstStyle/>
          <a:p>
            <a:r>
              <a:rPr lang="en-GB" dirty="0" smtClean="0"/>
              <a:t>Narrative definitions</a:t>
            </a:r>
            <a:endParaRPr lang="en-GB" dirty="0"/>
          </a:p>
        </p:txBody>
      </p:sp>
      <p:sp>
        <p:nvSpPr>
          <p:cNvPr id="5" name="Content Placeholder 4"/>
          <p:cNvSpPr>
            <a:spLocks noGrp="1"/>
          </p:cNvSpPr>
          <p:nvPr>
            <p:ph idx="1"/>
          </p:nvPr>
        </p:nvSpPr>
        <p:spPr>
          <a:xfrm>
            <a:off x="683568" y="1844824"/>
            <a:ext cx="7955280" cy="4346808"/>
          </a:xfrm>
        </p:spPr>
        <p:txBody>
          <a:bodyPr/>
          <a:lstStyle/>
          <a:p>
            <a:r>
              <a:rPr lang="en-GB" b="1" dirty="0"/>
              <a:t>T</a:t>
            </a:r>
            <a:r>
              <a:rPr lang="en-GB" b="1" dirty="0" smtClean="0"/>
              <a:t>he </a:t>
            </a:r>
            <a:r>
              <a:rPr lang="en-GB" b="1" dirty="0"/>
              <a:t>'story' that is told by the media </a:t>
            </a:r>
            <a:r>
              <a:rPr lang="en-GB" b="1" dirty="0" smtClean="0"/>
              <a:t>text</a:t>
            </a:r>
          </a:p>
          <a:p>
            <a:pPr marL="0" indent="0">
              <a:buNone/>
            </a:pPr>
            <a:endParaRPr lang="en-GB" dirty="0" smtClean="0"/>
          </a:p>
          <a:p>
            <a:r>
              <a:rPr lang="en-GB" dirty="0" smtClean="0"/>
              <a:t>All </a:t>
            </a:r>
            <a:r>
              <a:rPr lang="en-GB" dirty="0"/>
              <a:t>media texts, not just fictional </a:t>
            </a:r>
            <a:r>
              <a:rPr lang="en-GB" dirty="0" smtClean="0"/>
              <a:t>texts, have </a:t>
            </a:r>
            <a:r>
              <a:rPr lang="en-GB" dirty="0"/>
              <a:t>a narrative. For example, magazines have a clear beginning, middle, and end. </a:t>
            </a:r>
            <a:endParaRPr lang="en-GB" dirty="0" smtClean="0"/>
          </a:p>
          <a:p>
            <a:endParaRPr lang="en-GB" dirty="0"/>
          </a:p>
          <a:p>
            <a:r>
              <a:rPr lang="en-GB" dirty="0" smtClean="0"/>
              <a:t>We use narrative to </a:t>
            </a:r>
            <a:r>
              <a:rPr lang="en-GB" b="1" dirty="0" smtClean="0"/>
              <a:t>analyse</a:t>
            </a:r>
            <a:r>
              <a:rPr lang="en-GB" dirty="0" smtClean="0"/>
              <a:t> media texts</a:t>
            </a:r>
          </a:p>
          <a:p>
            <a:endParaRPr lang="en-GB" dirty="0" smtClean="0"/>
          </a:p>
          <a:p>
            <a:r>
              <a:rPr lang="en-GB" dirty="0" smtClean="0"/>
              <a:t>By applying narrative theories we can </a:t>
            </a:r>
            <a:r>
              <a:rPr lang="en-GB" b="1" dirty="0"/>
              <a:t>understand</a:t>
            </a:r>
            <a:r>
              <a:rPr lang="en-GB" dirty="0"/>
              <a:t> </a:t>
            </a:r>
            <a:r>
              <a:rPr lang="en-GB" dirty="0" smtClean="0"/>
              <a:t>a media text in more detail</a:t>
            </a:r>
            <a:endParaRPr lang="en-GB" dirty="0"/>
          </a:p>
        </p:txBody>
      </p:sp>
    </p:spTree>
    <p:extLst>
      <p:ext uri="{BB962C8B-B14F-4D97-AF65-F5344CB8AC3E}">
        <p14:creationId xmlns:p14="http://schemas.microsoft.com/office/powerpoint/2010/main" val="107139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theorists</a:t>
            </a:r>
            <a:endParaRPr lang="en-GB" dirty="0"/>
          </a:p>
        </p:txBody>
      </p:sp>
      <p:sp>
        <p:nvSpPr>
          <p:cNvPr id="3" name="Content Placeholder 2"/>
          <p:cNvSpPr>
            <a:spLocks noGrp="1"/>
          </p:cNvSpPr>
          <p:nvPr>
            <p:ph idx="1"/>
          </p:nvPr>
        </p:nvSpPr>
        <p:spPr>
          <a:xfrm>
            <a:off x="598928" y="1697692"/>
            <a:ext cx="7955280" cy="4418816"/>
          </a:xfrm>
        </p:spPr>
        <p:txBody>
          <a:bodyPr/>
          <a:lstStyle/>
          <a:p>
            <a:r>
              <a:rPr lang="en-GB" dirty="0" smtClean="0"/>
              <a:t>Need to learn </a:t>
            </a:r>
            <a:r>
              <a:rPr lang="en-GB" dirty="0" smtClean="0"/>
              <a:t>two </a:t>
            </a:r>
            <a:r>
              <a:rPr lang="en-GB" dirty="0" smtClean="0"/>
              <a:t>theorists for the </a:t>
            </a:r>
            <a:r>
              <a:rPr lang="en-GB" dirty="0" smtClean="0"/>
              <a:t>first</a:t>
            </a:r>
            <a:r>
              <a:rPr lang="en-GB" dirty="0" smtClean="0"/>
              <a:t> </a:t>
            </a:r>
            <a:r>
              <a:rPr lang="en-GB" dirty="0" smtClean="0"/>
              <a:t>year…</a:t>
            </a:r>
            <a:endParaRPr lang="en-GB" dirty="0"/>
          </a:p>
        </p:txBody>
      </p:sp>
      <p:graphicFrame>
        <p:nvGraphicFramePr>
          <p:cNvPr id="4" name="Content Placeholder 5"/>
          <p:cNvGraphicFramePr>
            <a:graphicFrameLocks/>
          </p:cNvGraphicFramePr>
          <p:nvPr>
            <p:extLst>
              <p:ext uri="{D42A27DB-BD31-4B8C-83A1-F6EECF244321}">
                <p14:modId xmlns:p14="http://schemas.microsoft.com/office/powerpoint/2010/main" val="3085166120"/>
              </p:ext>
            </p:extLst>
          </p:nvPr>
        </p:nvGraphicFramePr>
        <p:xfrm>
          <a:off x="827584" y="2431363"/>
          <a:ext cx="7632848" cy="3145855"/>
        </p:xfrm>
        <a:graphic>
          <a:graphicData uri="http://schemas.openxmlformats.org/drawingml/2006/table">
            <a:tbl>
              <a:tblPr firstRow="1">
                <a:tableStyleId>{5C22544A-7EE6-4342-B048-85BDC9FD1C3A}</a:tableStyleId>
              </a:tblPr>
              <a:tblGrid>
                <a:gridCol w="3528392">
                  <a:extLst>
                    <a:ext uri="{9D8B030D-6E8A-4147-A177-3AD203B41FA5}">
                      <a16:colId xmlns:a16="http://schemas.microsoft.com/office/drawing/2014/main" val="1302972403"/>
                    </a:ext>
                  </a:extLst>
                </a:gridCol>
                <a:gridCol w="4104456">
                  <a:extLst>
                    <a:ext uri="{9D8B030D-6E8A-4147-A177-3AD203B41FA5}">
                      <a16:colId xmlns:a16="http://schemas.microsoft.com/office/drawing/2014/main" val="762081590"/>
                    </a:ext>
                  </a:extLst>
                </a:gridCol>
              </a:tblGrid>
              <a:tr h="109537">
                <a:tc>
                  <a:txBody>
                    <a:bodyPr/>
                    <a:lstStyle/>
                    <a:p>
                      <a:pPr algn="l">
                        <a:lnSpc>
                          <a:spcPct val="107000"/>
                        </a:lnSpc>
                        <a:spcAft>
                          <a:spcPts val="800"/>
                        </a:spcAft>
                      </a:pPr>
                      <a:r>
                        <a:rPr lang="en-GB" sz="2400" dirty="0">
                          <a:effectLst/>
                        </a:rPr>
                        <a:t>Theorist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tc>
                <a:tc>
                  <a:txBody>
                    <a:bodyPr/>
                    <a:lstStyle/>
                    <a:p>
                      <a:pPr algn="l">
                        <a:lnSpc>
                          <a:spcPct val="107000"/>
                        </a:lnSpc>
                        <a:spcAft>
                          <a:spcPts val="800"/>
                        </a:spcAft>
                      </a:pPr>
                      <a:r>
                        <a:rPr lang="en-GB" sz="2400">
                          <a:effectLst/>
                        </a:rPr>
                        <a:t>Prompts</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tc>
                <a:extLst>
                  <a:ext uri="{0D108BD9-81ED-4DB2-BD59-A6C34878D82A}">
                    <a16:rowId xmlns:a16="http://schemas.microsoft.com/office/drawing/2014/main" val="2122169220"/>
                  </a:ext>
                </a:extLst>
              </a:tr>
              <a:tr h="835653">
                <a:tc>
                  <a:txBody>
                    <a:bodyPr/>
                    <a:lstStyle/>
                    <a:p>
                      <a:pPr algn="l">
                        <a:lnSpc>
                          <a:spcPct val="107000"/>
                        </a:lnSpc>
                        <a:spcAft>
                          <a:spcPts val="800"/>
                        </a:spcAft>
                      </a:pPr>
                      <a:r>
                        <a:rPr lang="en-GB" sz="2400" dirty="0" smtClean="0">
                          <a:effectLst/>
                        </a:rPr>
                        <a:t>Claude Levi-Strauss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tc>
                <a:tc>
                  <a:txBody>
                    <a:bodyPr/>
                    <a:lstStyle/>
                    <a:p>
                      <a:pPr algn="l">
                        <a:lnSpc>
                          <a:spcPct val="107000"/>
                        </a:lnSpc>
                        <a:spcAft>
                          <a:spcPts val="800"/>
                        </a:spcAft>
                      </a:pPr>
                      <a:endParaRPr lang="en-GB" sz="2400" dirty="0" smtClean="0">
                        <a:effectLst/>
                      </a:endParaRPr>
                    </a:p>
                    <a:p>
                      <a:pPr algn="l">
                        <a:lnSpc>
                          <a:spcPct val="107000"/>
                        </a:lnSpc>
                        <a:spcAft>
                          <a:spcPts val="800"/>
                        </a:spcAft>
                      </a:pPr>
                      <a:r>
                        <a:rPr lang="en-GB" sz="2400" dirty="0" smtClean="0">
                          <a:effectLst/>
                        </a:rPr>
                        <a:t>Binary Opposition</a:t>
                      </a:r>
                      <a:endParaRPr lang="en-GB"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7000"/>
                        </a:lnSpc>
                        <a:spcAft>
                          <a:spcPts val="8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tc>
                <a:extLst>
                  <a:ext uri="{0D108BD9-81ED-4DB2-BD59-A6C34878D82A}">
                    <a16:rowId xmlns:a16="http://schemas.microsoft.com/office/drawing/2014/main" val="2157928897"/>
                  </a:ext>
                </a:extLst>
              </a:tr>
              <a:tr h="835653">
                <a:tc>
                  <a:txBody>
                    <a:bodyPr/>
                    <a:lstStyle/>
                    <a:p>
                      <a:pPr algn="l">
                        <a:lnSpc>
                          <a:spcPct val="107000"/>
                        </a:lnSpc>
                        <a:spcAft>
                          <a:spcPts val="800"/>
                        </a:spcAft>
                      </a:pPr>
                      <a:r>
                        <a:rPr lang="en-GB" sz="2400" dirty="0">
                          <a:effectLst/>
                        </a:rPr>
                        <a:t>Roland Barthes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tc>
                <a:tc>
                  <a:txBody>
                    <a:bodyPr/>
                    <a:lstStyle/>
                    <a:p>
                      <a:pPr algn="l">
                        <a:lnSpc>
                          <a:spcPct val="107000"/>
                        </a:lnSpc>
                        <a:spcAft>
                          <a:spcPts val="800"/>
                        </a:spcAft>
                      </a:pPr>
                      <a:endParaRPr lang="en-GB" sz="2400" dirty="0" smtClean="0">
                        <a:effectLst/>
                      </a:endParaRPr>
                    </a:p>
                    <a:p>
                      <a:pPr algn="l">
                        <a:lnSpc>
                          <a:spcPct val="107000"/>
                        </a:lnSpc>
                        <a:spcAft>
                          <a:spcPts val="800"/>
                        </a:spcAft>
                      </a:pPr>
                      <a:r>
                        <a:rPr lang="en-GB" sz="2400" dirty="0" smtClean="0">
                          <a:effectLst/>
                        </a:rPr>
                        <a:t>The </a:t>
                      </a:r>
                      <a:r>
                        <a:rPr lang="en-GB" sz="2400" dirty="0">
                          <a:effectLst/>
                        </a:rPr>
                        <a:t>5 Codes (SEARS</a:t>
                      </a:r>
                      <a:r>
                        <a:rPr lang="en-GB" sz="2400" dirty="0" smtClean="0">
                          <a:effectLst/>
                        </a:rPr>
                        <a:t>)</a:t>
                      </a:r>
                      <a:endParaRPr lang="en-GB"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7000"/>
                        </a:lnSpc>
                        <a:spcAft>
                          <a:spcPts val="8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6" marR="52206" marT="0" marB="0" anchor="ctr"/>
                </a:tc>
                <a:extLst>
                  <a:ext uri="{0D108BD9-81ED-4DB2-BD59-A6C34878D82A}">
                    <a16:rowId xmlns:a16="http://schemas.microsoft.com/office/drawing/2014/main" val="1402254933"/>
                  </a:ext>
                </a:extLst>
              </a:tr>
            </a:tbl>
          </a:graphicData>
        </a:graphic>
      </p:graphicFrame>
    </p:spTree>
    <p:extLst>
      <p:ext uri="{BB962C8B-B14F-4D97-AF65-F5344CB8AC3E}">
        <p14:creationId xmlns:p14="http://schemas.microsoft.com/office/powerpoint/2010/main" val="4267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03994"/>
            <a:ext cx="7772400" cy="1092200"/>
          </a:xfrm>
        </p:spPr>
        <p:txBody>
          <a:bodyPr>
            <a:normAutofit fontScale="90000"/>
          </a:bodyPr>
          <a:lstStyle/>
          <a:p>
            <a:r>
              <a:rPr lang="en-GB" dirty="0" smtClean="0"/>
              <a:t>Levi Strauss: Binary opposition</a:t>
            </a:r>
            <a:endParaRPr lang="en-GB" dirty="0"/>
          </a:p>
        </p:txBody>
      </p:sp>
      <p:sp>
        <p:nvSpPr>
          <p:cNvPr id="3" name="Content Placeholder 2"/>
          <p:cNvSpPr>
            <a:spLocks noGrp="1"/>
          </p:cNvSpPr>
          <p:nvPr>
            <p:ph sz="quarter" idx="1"/>
          </p:nvPr>
        </p:nvSpPr>
        <p:spPr>
          <a:xfrm>
            <a:off x="363354" y="1844824"/>
            <a:ext cx="3967856" cy="3528392"/>
          </a:xfrm>
        </p:spPr>
        <p:txBody>
          <a:bodyPr anchor="t">
            <a:noAutofit/>
          </a:bodyPr>
          <a:lstStyle/>
          <a:p>
            <a:r>
              <a:rPr lang="en-GB" dirty="0" smtClean="0"/>
              <a:t>‘</a:t>
            </a:r>
            <a:r>
              <a:rPr lang="en-GB" b="1" dirty="0">
                <a:solidFill>
                  <a:schemeClr val="accent1"/>
                </a:solidFill>
              </a:rPr>
              <a:t>Binary oppositions</a:t>
            </a:r>
            <a:r>
              <a:rPr lang="en-GB" dirty="0"/>
              <a:t>’ are concepts that appear </a:t>
            </a:r>
            <a:r>
              <a:rPr lang="en-GB" b="1" dirty="0">
                <a:solidFill>
                  <a:schemeClr val="accent1"/>
                </a:solidFill>
              </a:rPr>
              <a:t>opposite</a:t>
            </a:r>
            <a:r>
              <a:rPr lang="en-GB" dirty="0"/>
              <a:t> but actually need each other to define their meaning. </a:t>
            </a:r>
            <a:endParaRPr lang="en-GB" dirty="0" smtClean="0"/>
          </a:p>
          <a:p>
            <a:endParaRPr lang="en-GB" dirty="0"/>
          </a:p>
          <a:p>
            <a:r>
              <a:rPr lang="en-GB" dirty="0"/>
              <a:t>Binary oppositions are often used in </a:t>
            </a:r>
            <a:r>
              <a:rPr lang="en-GB" dirty="0" smtClean="0"/>
              <a:t>media to </a:t>
            </a:r>
            <a:r>
              <a:rPr lang="en-GB" dirty="0"/>
              <a:t>achieve a </a:t>
            </a:r>
            <a:r>
              <a:rPr lang="en-GB" dirty="0" smtClean="0"/>
              <a:t>narrative tension.</a:t>
            </a:r>
            <a:endParaRPr lang="en-GB" dirty="0"/>
          </a:p>
        </p:txBody>
      </p:sp>
      <p:sp>
        <p:nvSpPr>
          <p:cNvPr id="6" name="TextBox 5"/>
          <p:cNvSpPr txBox="1"/>
          <p:nvPr/>
        </p:nvSpPr>
        <p:spPr>
          <a:xfrm>
            <a:off x="5147245" y="3991912"/>
            <a:ext cx="1079282" cy="769441"/>
          </a:xfrm>
          <a:prstGeom prst="rect">
            <a:avLst/>
          </a:prstGeom>
          <a:noFill/>
        </p:spPr>
        <p:txBody>
          <a:bodyPr wrap="square" rtlCol="0">
            <a:spAutoFit/>
          </a:bodyPr>
          <a:lstStyle/>
          <a:p>
            <a:pPr algn="ctr"/>
            <a:r>
              <a:rPr lang="en-GB" dirty="0" smtClean="0"/>
              <a:t>HERO</a:t>
            </a:r>
          </a:p>
          <a:p>
            <a:pPr algn="ctr"/>
            <a:endParaRPr lang="en-GB" sz="800" dirty="0" smtClean="0"/>
          </a:p>
          <a:p>
            <a:pPr algn="ctr"/>
            <a:r>
              <a:rPr lang="en-GB" dirty="0" smtClean="0"/>
              <a:t>GOOD</a:t>
            </a:r>
            <a:endParaRPr lang="en-GB" dirty="0"/>
          </a:p>
        </p:txBody>
      </p:sp>
      <p:sp>
        <p:nvSpPr>
          <p:cNvPr id="7" name="TextBox 6"/>
          <p:cNvSpPr txBox="1"/>
          <p:nvPr/>
        </p:nvSpPr>
        <p:spPr>
          <a:xfrm>
            <a:off x="7348666" y="3991912"/>
            <a:ext cx="1082614" cy="769441"/>
          </a:xfrm>
          <a:prstGeom prst="rect">
            <a:avLst/>
          </a:prstGeom>
          <a:noFill/>
        </p:spPr>
        <p:txBody>
          <a:bodyPr wrap="square" rtlCol="0">
            <a:spAutoFit/>
          </a:bodyPr>
          <a:lstStyle/>
          <a:p>
            <a:r>
              <a:rPr lang="en-GB" dirty="0" smtClean="0"/>
              <a:t>VILLAIN</a:t>
            </a:r>
            <a:endParaRPr lang="en-GB" dirty="0" smtClean="0"/>
          </a:p>
          <a:p>
            <a:endParaRPr lang="en-GB" sz="800" dirty="0" smtClean="0"/>
          </a:p>
          <a:p>
            <a:pPr algn="ctr"/>
            <a:r>
              <a:rPr lang="en-GB" dirty="0" smtClean="0"/>
              <a:t>EVIL</a:t>
            </a:r>
            <a:endParaRPr lang="en-GB" dirty="0"/>
          </a:p>
        </p:txBody>
      </p:sp>
      <p:sp>
        <p:nvSpPr>
          <p:cNvPr id="4" name="TextBox 3"/>
          <p:cNvSpPr txBox="1"/>
          <p:nvPr/>
        </p:nvSpPr>
        <p:spPr>
          <a:xfrm>
            <a:off x="667391" y="5583090"/>
            <a:ext cx="7928467"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000" b="1" dirty="0">
                <a:solidFill>
                  <a:schemeClr val="tx1"/>
                </a:solidFill>
              </a:rPr>
              <a:t>What other binary oppositions can you </a:t>
            </a:r>
            <a:r>
              <a:rPr lang="en-GB" sz="2000" b="1" dirty="0" smtClean="0">
                <a:solidFill>
                  <a:schemeClr val="tx1"/>
                </a:solidFill>
              </a:rPr>
              <a:t/>
            </a:r>
            <a:br>
              <a:rPr lang="en-GB" sz="2000" b="1" dirty="0" smtClean="0">
                <a:solidFill>
                  <a:schemeClr val="tx1"/>
                </a:solidFill>
              </a:rPr>
            </a:br>
            <a:r>
              <a:rPr lang="en-GB" sz="2000" b="1" dirty="0" smtClean="0">
                <a:solidFill>
                  <a:schemeClr val="tx1"/>
                </a:solidFill>
              </a:rPr>
              <a:t>think </a:t>
            </a:r>
            <a:r>
              <a:rPr lang="en-GB" sz="2000" b="1" dirty="0">
                <a:solidFill>
                  <a:schemeClr val="tx1"/>
                </a:solidFill>
              </a:rPr>
              <a:t>of </a:t>
            </a:r>
            <a:r>
              <a:rPr lang="en-GB" sz="2000" b="1" dirty="0" smtClean="0">
                <a:solidFill>
                  <a:schemeClr val="tx1"/>
                </a:solidFill>
              </a:rPr>
              <a:t>that </a:t>
            </a:r>
            <a:r>
              <a:rPr lang="en-GB" sz="2000" b="1" dirty="0">
                <a:solidFill>
                  <a:schemeClr val="tx1"/>
                </a:solidFill>
              </a:rPr>
              <a:t>appear in </a:t>
            </a:r>
            <a:r>
              <a:rPr lang="en-GB" sz="2000" b="1" dirty="0" smtClean="0">
                <a:solidFill>
                  <a:schemeClr val="tx1"/>
                </a:solidFill>
              </a:rPr>
              <a:t>TV/films ?</a:t>
            </a:r>
            <a:endParaRPr lang="en-GB" sz="2000" b="1" dirty="0">
              <a:solidFill>
                <a:schemeClr val="tx1"/>
              </a:solidFill>
            </a:endParaRPr>
          </a:p>
        </p:txBody>
      </p:sp>
      <p:sp>
        <p:nvSpPr>
          <p:cNvPr id="5" name="AutoShape 2" descr="Chris Evans as Captain America in Avengers Endgame. | Captain ..."/>
          <p:cNvSpPr>
            <a:spLocks noChangeAspect="1" noChangeArrowheads="1"/>
          </p:cNvSpPr>
          <p:nvPr/>
        </p:nvSpPr>
        <p:spPr bwMode="auto">
          <a:xfrm>
            <a:off x="4731931" y="2181141"/>
            <a:ext cx="1815612" cy="18156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478" t="2354" r="4444" b="10288"/>
          <a:stretch/>
        </p:blipFill>
        <p:spPr>
          <a:xfrm>
            <a:off x="4631625" y="2088595"/>
            <a:ext cx="1993410" cy="1851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260" r="12768"/>
          <a:stretch/>
        </p:blipFill>
        <p:spPr>
          <a:xfrm>
            <a:off x="6948264" y="2091769"/>
            <a:ext cx="18002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1768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404664"/>
            <a:ext cx="6648772" cy="1293028"/>
          </a:xfrm>
        </p:spPr>
        <p:txBody>
          <a:bodyPr/>
          <a:lstStyle/>
          <a:p>
            <a:r>
              <a:rPr lang="en-GB" altLang="en-US" dirty="0"/>
              <a:t>Roland </a:t>
            </a:r>
            <a:r>
              <a:rPr lang="en-GB" altLang="en-US" dirty="0" smtClean="0"/>
              <a:t>Barthes: Codes</a:t>
            </a:r>
            <a:endParaRPr lang="en-GB" dirty="0"/>
          </a:p>
        </p:txBody>
      </p:sp>
      <p:sp>
        <p:nvSpPr>
          <p:cNvPr id="3" name="Content Placeholder 2">
            <a:extLst>
              <a:ext uri="{FF2B5EF4-FFF2-40B4-BE49-F238E27FC236}">
                <a16:creationId xmlns:a16="http://schemas.microsoft.com/office/drawing/2014/main" id="{A5E57166-9431-4741-9BB5-936E5AD20FCB}"/>
              </a:ext>
            </a:extLst>
          </p:cNvPr>
          <p:cNvSpPr>
            <a:spLocks noGrp="1"/>
          </p:cNvSpPr>
          <p:nvPr>
            <p:ph sz="quarter" idx="1"/>
          </p:nvPr>
        </p:nvSpPr>
        <p:spPr/>
        <p:txBody>
          <a:bodyPr>
            <a:normAutofit/>
          </a:bodyPr>
          <a:lstStyle/>
          <a:p>
            <a:pPr marL="0" indent="0">
              <a:buNone/>
            </a:pPr>
            <a:r>
              <a:rPr lang="en-US" dirty="0"/>
              <a:t>Roland Barthes was a French philosopher who </a:t>
            </a:r>
            <a:r>
              <a:rPr lang="en-US" dirty="0" smtClean="0"/>
              <a:t>suggested </a:t>
            </a:r>
            <a:r>
              <a:rPr lang="en-US" dirty="0"/>
              <a:t>that a media text can be: </a:t>
            </a:r>
          </a:p>
          <a:p>
            <a:pPr marL="0" indent="0">
              <a:buNone/>
            </a:pPr>
            <a:endParaRPr lang="en-GB" dirty="0"/>
          </a:p>
          <a:p>
            <a:pPr lvl="0"/>
            <a:r>
              <a:rPr lang="en-US" b="1" dirty="0"/>
              <a:t>'Open'</a:t>
            </a:r>
            <a:r>
              <a:rPr lang="en-US" dirty="0"/>
              <a:t> - when lots </a:t>
            </a:r>
            <a:r>
              <a:rPr lang="en-US" dirty="0" smtClean="0"/>
              <a:t>of, </a:t>
            </a:r>
            <a:r>
              <a:rPr lang="en-US" dirty="0"/>
              <a:t>or </a:t>
            </a:r>
            <a:r>
              <a:rPr lang="en-US" dirty="0" smtClean="0"/>
              <a:t>all, </a:t>
            </a:r>
            <a:r>
              <a:rPr lang="en-US" dirty="0"/>
              <a:t>the narrative codes are used making the story </a:t>
            </a:r>
            <a:r>
              <a:rPr lang="en-US" b="1" i="1" dirty="0"/>
              <a:t>complex</a:t>
            </a:r>
            <a:r>
              <a:rPr lang="en-US" dirty="0"/>
              <a:t>. For example the film </a:t>
            </a:r>
            <a:r>
              <a:rPr lang="en-US" i="1" dirty="0"/>
              <a:t>'Inception' </a:t>
            </a:r>
            <a:r>
              <a:rPr lang="en-US" dirty="0"/>
              <a:t>is an </a:t>
            </a:r>
            <a:r>
              <a:rPr lang="en-US" b="1" i="1" dirty="0"/>
              <a:t>open</a:t>
            </a:r>
            <a:r>
              <a:rPr lang="en-US" dirty="0"/>
              <a:t> media text, as it has embedded complex storylines.</a:t>
            </a:r>
            <a:br>
              <a:rPr lang="en-US" dirty="0"/>
            </a:br>
            <a:endParaRPr lang="en-GB" dirty="0"/>
          </a:p>
          <a:p>
            <a:pPr lvl="0"/>
            <a:r>
              <a:rPr lang="en-US" b="1" dirty="0"/>
              <a:t>'Closed' </a:t>
            </a:r>
            <a:r>
              <a:rPr lang="en-US" dirty="0"/>
              <a:t>- is when a </a:t>
            </a:r>
            <a:r>
              <a:rPr lang="en-US" b="1" i="1" dirty="0"/>
              <a:t>single</a:t>
            </a:r>
            <a:r>
              <a:rPr lang="en-US" dirty="0"/>
              <a:t> narrative code is used, therefore the </a:t>
            </a:r>
            <a:r>
              <a:rPr lang="en-US" b="1" i="1" dirty="0"/>
              <a:t>story is simple.</a:t>
            </a:r>
            <a:r>
              <a:rPr lang="en-US" dirty="0"/>
              <a:t> For example fairy tales are often a closed texts as the stories they tell are simple. </a:t>
            </a:r>
            <a:endParaRPr lang="en-GB" dirty="0"/>
          </a:p>
          <a:p>
            <a:pPr marL="0" indent="0">
              <a:buNone/>
            </a:pPr>
            <a:endParaRPr lang="en-GB" dirty="0"/>
          </a:p>
        </p:txBody>
      </p:sp>
    </p:spTree>
    <p:extLst>
      <p:ext uri="{BB962C8B-B14F-4D97-AF65-F5344CB8AC3E}">
        <p14:creationId xmlns:p14="http://schemas.microsoft.com/office/powerpoint/2010/main" val="315110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6206-90D5-904E-96EB-729515AF1C24}"/>
              </a:ext>
            </a:extLst>
          </p:cNvPr>
          <p:cNvSpPr>
            <a:spLocks noGrp="1"/>
          </p:cNvSpPr>
          <p:nvPr>
            <p:ph type="title"/>
          </p:nvPr>
        </p:nvSpPr>
        <p:spPr>
          <a:xfrm>
            <a:off x="2008940" y="604942"/>
            <a:ext cx="6794720" cy="1293028"/>
          </a:xfrm>
        </p:spPr>
        <p:txBody>
          <a:bodyPr>
            <a:normAutofit/>
          </a:bodyPr>
          <a:lstStyle/>
          <a:p>
            <a:r>
              <a:rPr lang="en-GB" altLang="en-US" dirty="0"/>
              <a:t>Roland Barthes Codes: SEARS</a:t>
            </a:r>
            <a:endParaRPr lang="en-GB" dirty="0"/>
          </a:p>
        </p:txBody>
      </p:sp>
      <p:sp>
        <p:nvSpPr>
          <p:cNvPr id="5" name="Title 1">
            <a:extLst>
              <a:ext uri="{FF2B5EF4-FFF2-40B4-BE49-F238E27FC236}">
                <a16:creationId xmlns:a16="http://schemas.microsoft.com/office/drawing/2014/main" id="{5B861324-A7DD-8B4A-AA18-2DC9E07EB88E}"/>
              </a:ext>
            </a:extLst>
          </p:cNvPr>
          <p:cNvSpPr txBox="1">
            <a:spLocks/>
          </p:cNvSpPr>
          <p:nvPr/>
        </p:nvSpPr>
        <p:spPr>
          <a:xfrm>
            <a:off x="765048"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pPr>
            <a:endParaRPr lang="en-GB" dirty="0"/>
          </a:p>
        </p:txBody>
      </p:sp>
      <p:graphicFrame>
        <p:nvGraphicFramePr>
          <p:cNvPr id="6" name="Table 5">
            <a:extLst>
              <a:ext uri="{FF2B5EF4-FFF2-40B4-BE49-F238E27FC236}">
                <a16:creationId xmlns:a16="http://schemas.microsoft.com/office/drawing/2014/main" id="{6295BF1B-A12A-4040-81BE-05F69F9DE577}"/>
              </a:ext>
            </a:extLst>
          </p:cNvPr>
          <p:cNvGraphicFramePr>
            <a:graphicFrameLocks noGrp="1"/>
          </p:cNvGraphicFramePr>
          <p:nvPr>
            <p:extLst>
              <p:ext uri="{D42A27DB-BD31-4B8C-83A1-F6EECF244321}">
                <p14:modId xmlns:p14="http://schemas.microsoft.com/office/powerpoint/2010/main" val="70614713"/>
              </p:ext>
            </p:extLst>
          </p:nvPr>
        </p:nvGraphicFramePr>
        <p:xfrm>
          <a:off x="765048" y="3083431"/>
          <a:ext cx="3672408" cy="3432344"/>
        </p:xfrm>
        <a:graphic>
          <a:graphicData uri="http://schemas.openxmlformats.org/drawingml/2006/table">
            <a:tbl>
              <a:tblPr firstRow="1">
                <a:tableStyleId>{5C22544A-7EE6-4342-B048-85BDC9FD1C3A}</a:tableStyleId>
              </a:tblPr>
              <a:tblGrid>
                <a:gridCol w="3672408">
                  <a:extLst>
                    <a:ext uri="{9D8B030D-6E8A-4147-A177-3AD203B41FA5}">
                      <a16:colId xmlns:a16="http://schemas.microsoft.com/office/drawing/2014/main" val="4113588288"/>
                    </a:ext>
                  </a:extLst>
                </a:gridCol>
              </a:tblGrid>
              <a:tr h="0">
                <a:tc>
                  <a:txBody>
                    <a:bodyPr/>
                    <a:lstStyle/>
                    <a:p>
                      <a:pPr>
                        <a:lnSpc>
                          <a:spcPct val="150000"/>
                        </a:lnSpc>
                        <a:spcAft>
                          <a:spcPts val="800"/>
                        </a:spcAft>
                      </a:pPr>
                      <a:r>
                        <a:rPr lang="en-GB" sz="2400" dirty="0">
                          <a:solidFill>
                            <a:schemeClr val="bg1"/>
                          </a:solidFill>
                          <a:effectLst/>
                        </a:rPr>
                        <a:t>Code (SEARS)</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2019186"/>
                  </a:ext>
                </a:extLst>
              </a:tr>
              <a:tr h="689144">
                <a:tc>
                  <a:txBody>
                    <a:bodyPr/>
                    <a:lstStyle/>
                    <a:p>
                      <a:pPr>
                        <a:lnSpc>
                          <a:spcPct val="150000"/>
                        </a:lnSpc>
                        <a:spcAft>
                          <a:spcPts val="800"/>
                        </a:spcAft>
                      </a:pPr>
                      <a:r>
                        <a:rPr lang="en-US" sz="2400" b="1" u="sng" dirty="0">
                          <a:solidFill>
                            <a:schemeClr val="tx2"/>
                          </a:solidFill>
                          <a:effectLst/>
                        </a:rPr>
                        <a:t>S</a:t>
                      </a:r>
                      <a:r>
                        <a:rPr lang="en-US" sz="2400" dirty="0">
                          <a:solidFill>
                            <a:schemeClr val="tx2"/>
                          </a:solidFill>
                          <a:effectLst/>
                        </a:rPr>
                        <a:t>emantic </a:t>
                      </a:r>
                      <a:r>
                        <a:rPr lang="en-US" sz="2400" dirty="0" smtClean="0">
                          <a:solidFill>
                            <a:schemeClr val="tx2"/>
                          </a:solidFill>
                          <a:effectLst/>
                        </a:rPr>
                        <a:t>Code</a:t>
                      </a:r>
                      <a:endParaRPr lang="en-GB" sz="2400" dirty="0">
                        <a:solidFill>
                          <a:schemeClr val="tx2"/>
                        </a:solidFill>
                        <a:effectLst/>
                      </a:endParaRPr>
                    </a:p>
                  </a:txBody>
                  <a:tcPr marL="38034" marR="38034"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7824083"/>
                  </a:ext>
                </a:extLst>
              </a:tr>
              <a:tr h="478028">
                <a:tc>
                  <a:txBody>
                    <a:bodyPr/>
                    <a:lstStyle/>
                    <a:p>
                      <a:pPr>
                        <a:lnSpc>
                          <a:spcPct val="150000"/>
                        </a:lnSpc>
                        <a:spcAft>
                          <a:spcPts val="800"/>
                        </a:spcAft>
                      </a:pPr>
                      <a:r>
                        <a:rPr lang="en-US" sz="2400" b="1" u="sng" dirty="0">
                          <a:solidFill>
                            <a:schemeClr val="tx2"/>
                          </a:solidFill>
                          <a:effectLst/>
                        </a:rPr>
                        <a:t>E</a:t>
                      </a:r>
                      <a:r>
                        <a:rPr lang="en-US" sz="2400" dirty="0">
                          <a:solidFill>
                            <a:schemeClr val="tx2"/>
                          </a:solidFill>
                          <a:effectLst/>
                        </a:rPr>
                        <a:t>nigma Code</a:t>
                      </a:r>
                      <a:endPar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4502974"/>
                  </a:ext>
                </a:extLst>
              </a:tr>
              <a:tr h="530436">
                <a:tc>
                  <a:txBody>
                    <a:bodyPr/>
                    <a:lstStyle/>
                    <a:p>
                      <a:pPr>
                        <a:lnSpc>
                          <a:spcPct val="150000"/>
                        </a:lnSpc>
                        <a:spcAft>
                          <a:spcPts val="800"/>
                        </a:spcAft>
                      </a:pPr>
                      <a:r>
                        <a:rPr lang="en-US" sz="2400" b="1" u="sng" dirty="0">
                          <a:solidFill>
                            <a:schemeClr val="tx2"/>
                          </a:solidFill>
                          <a:effectLst/>
                        </a:rPr>
                        <a:t>A</a:t>
                      </a:r>
                      <a:r>
                        <a:rPr lang="en-US" sz="2400" dirty="0">
                          <a:solidFill>
                            <a:schemeClr val="tx2"/>
                          </a:solidFill>
                          <a:effectLst/>
                        </a:rPr>
                        <a:t>ction </a:t>
                      </a:r>
                      <a:r>
                        <a:rPr lang="en-US" sz="2400" dirty="0" smtClean="0">
                          <a:solidFill>
                            <a:schemeClr val="tx2"/>
                          </a:solidFill>
                          <a:effectLst/>
                        </a:rPr>
                        <a:t>Code</a:t>
                      </a:r>
                      <a:endParaRPr lang="en-GB" sz="2400" dirty="0">
                        <a:solidFill>
                          <a:schemeClr val="tx2"/>
                        </a:solidFill>
                        <a:effectLst/>
                      </a:endParaRPr>
                    </a:p>
                  </a:txBody>
                  <a:tcPr marL="38034" marR="38034"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233187"/>
                  </a:ext>
                </a:extLst>
              </a:tr>
              <a:tr h="542894">
                <a:tc>
                  <a:txBody>
                    <a:bodyPr/>
                    <a:lstStyle/>
                    <a:p>
                      <a:pPr>
                        <a:lnSpc>
                          <a:spcPct val="150000"/>
                        </a:lnSpc>
                        <a:spcAft>
                          <a:spcPts val="800"/>
                        </a:spcAft>
                      </a:pPr>
                      <a:r>
                        <a:rPr lang="en-US" sz="2400" b="1" u="sng" dirty="0">
                          <a:solidFill>
                            <a:schemeClr val="tx2"/>
                          </a:solidFill>
                          <a:effectLst/>
                        </a:rPr>
                        <a:t>R</a:t>
                      </a:r>
                      <a:r>
                        <a:rPr lang="en-US" sz="2400" dirty="0">
                          <a:solidFill>
                            <a:schemeClr val="tx2"/>
                          </a:solidFill>
                          <a:effectLst/>
                        </a:rPr>
                        <a:t>eferential </a:t>
                      </a:r>
                      <a:r>
                        <a:rPr lang="en-US" sz="2400" dirty="0" smtClean="0">
                          <a:solidFill>
                            <a:schemeClr val="tx2"/>
                          </a:solidFill>
                          <a:effectLst/>
                        </a:rPr>
                        <a:t>Code</a:t>
                      </a:r>
                      <a:endParaRPr lang="en-GB" sz="2400" dirty="0">
                        <a:solidFill>
                          <a:schemeClr val="tx2"/>
                        </a:solidFill>
                        <a:effectLst/>
                      </a:endParaRPr>
                    </a:p>
                  </a:txBody>
                  <a:tcPr marL="38034" marR="38034"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474648"/>
                  </a:ext>
                </a:extLst>
              </a:tr>
              <a:tr h="478028">
                <a:tc>
                  <a:txBody>
                    <a:bodyPr/>
                    <a:lstStyle/>
                    <a:p>
                      <a:pPr>
                        <a:lnSpc>
                          <a:spcPct val="150000"/>
                        </a:lnSpc>
                        <a:spcAft>
                          <a:spcPts val="800"/>
                        </a:spcAft>
                      </a:pPr>
                      <a:r>
                        <a:rPr lang="en-US" sz="2400" b="1" u="sng" dirty="0">
                          <a:solidFill>
                            <a:schemeClr val="tx2"/>
                          </a:solidFill>
                          <a:effectLst/>
                        </a:rPr>
                        <a:t>S</a:t>
                      </a:r>
                      <a:r>
                        <a:rPr lang="en-US" sz="2400" dirty="0">
                          <a:solidFill>
                            <a:schemeClr val="tx2"/>
                          </a:solidFill>
                          <a:effectLst/>
                        </a:rPr>
                        <a:t>ymbolic Code</a:t>
                      </a:r>
                      <a:endPar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3442"/>
                  </a:ext>
                </a:extLst>
              </a:tr>
            </a:tbl>
          </a:graphicData>
        </a:graphic>
      </p:graphicFrame>
      <p:sp>
        <p:nvSpPr>
          <p:cNvPr id="3" name="Rectangle 2"/>
          <p:cNvSpPr/>
          <p:nvPr/>
        </p:nvSpPr>
        <p:spPr>
          <a:xfrm>
            <a:off x="739856" y="1882730"/>
            <a:ext cx="8046668" cy="707886"/>
          </a:xfrm>
          <a:prstGeom prst="rect">
            <a:avLst/>
          </a:prstGeom>
        </p:spPr>
        <p:txBody>
          <a:bodyPr wrap="square">
            <a:spAutoFit/>
          </a:bodyPr>
          <a:lstStyle/>
          <a:p>
            <a:r>
              <a:rPr lang="en-US" sz="2000" dirty="0"/>
              <a:t>Roland </a:t>
            </a:r>
            <a:r>
              <a:rPr lang="en-US" sz="2000" dirty="0" smtClean="0"/>
              <a:t>Barthes’ five </a:t>
            </a:r>
            <a:r>
              <a:rPr lang="en-US" sz="2000" dirty="0"/>
              <a:t>codes that can explain the way a story is </a:t>
            </a:r>
            <a:r>
              <a:rPr lang="en-US" sz="2000" dirty="0" smtClean="0"/>
              <a:t>told: </a:t>
            </a:r>
            <a:endParaRPr lang="en-GB" sz="2000" dirty="0"/>
          </a:p>
        </p:txBody>
      </p:sp>
    </p:spTree>
    <p:extLst>
      <p:ext uri="{BB962C8B-B14F-4D97-AF65-F5344CB8AC3E}">
        <p14:creationId xmlns:p14="http://schemas.microsoft.com/office/powerpoint/2010/main" val="365139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6206-90D5-904E-96EB-729515AF1C24}"/>
              </a:ext>
            </a:extLst>
          </p:cNvPr>
          <p:cNvSpPr>
            <a:spLocks noGrp="1"/>
          </p:cNvSpPr>
          <p:nvPr>
            <p:ph type="title"/>
          </p:nvPr>
        </p:nvSpPr>
        <p:spPr>
          <a:xfrm>
            <a:off x="2060488" y="476672"/>
            <a:ext cx="6857960" cy="1293028"/>
          </a:xfrm>
        </p:spPr>
        <p:txBody>
          <a:bodyPr>
            <a:normAutofit/>
          </a:bodyPr>
          <a:lstStyle/>
          <a:p>
            <a:r>
              <a:rPr lang="en-GB" altLang="en-US" dirty="0"/>
              <a:t>Roland Barthes Codes: SEARS</a:t>
            </a:r>
            <a:endParaRPr lang="en-GB" dirty="0"/>
          </a:p>
        </p:txBody>
      </p:sp>
      <p:sp>
        <p:nvSpPr>
          <p:cNvPr id="5" name="Title 1">
            <a:extLst>
              <a:ext uri="{FF2B5EF4-FFF2-40B4-BE49-F238E27FC236}">
                <a16:creationId xmlns:a16="http://schemas.microsoft.com/office/drawing/2014/main" id="{5B861324-A7DD-8B4A-AA18-2DC9E07EB88E}"/>
              </a:ext>
            </a:extLst>
          </p:cNvPr>
          <p:cNvSpPr txBox="1">
            <a:spLocks/>
          </p:cNvSpPr>
          <p:nvPr/>
        </p:nvSpPr>
        <p:spPr>
          <a:xfrm>
            <a:off x="765048"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pPr>
            <a:endParaRPr lang="en-GB" dirty="0"/>
          </a:p>
        </p:txBody>
      </p:sp>
      <p:graphicFrame>
        <p:nvGraphicFramePr>
          <p:cNvPr id="6" name="Table 5">
            <a:extLst>
              <a:ext uri="{FF2B5EF4-FFF2-40B4-BE49-F238E27FC236}">
                <a16:creationId xmlns:a16="http://schemas.microsoft.com/office/drawing/2014/main" id="{6295BF1B-A12A-4040-81BE-05F69F9DE577}"/>
              </a:ext>
            </a:extLst>
          </p:cNvPr>
          <p:cNvGraphicFramePr>
            <a:graphicFrameLocks noGrp="1"/>
          </p:cNvGraphicFramePr>
          <p:nvPr>
            <p:extLst/>
          </p:nvPr>
        </p:nvGraphicFramePr>
        <p:xfrm>
          <a:off x="179512" y="1628800"/>
          <a:ext cx="8738936" cy="5135105"/>
        </p:xfrm>
        <a:graphic>
          <a:graphicData uri="http://schemas.openxmlformats.org/drawingml/2006/table">
            <a:tbl>
              <a:tblPr firstRow="1" firstCol="1">
                <a:tableStyleId>{5C22544A-7EE6-4342-B048-85BDC9FD1C3A}</a:tableStyleId>
              </a:tblPr>
              <a:tblGrid>
                <a:gridCol w="1152128">
                  <a:extLst>
                    <a:ext uri="{9D8B030D-6E8A-4147-A177-3AD203B41FA5}">
                      <a16:colId xmlns:a16="http://schemas.microsoft.com/office/drawing/2014/main" val="4113588288"/>
                    </a:ext>
                  </a:extLst>
                </a:gridCol>
                <a:gridCol w="7586808">
                  <a:extLst>
                    <a:ext uri="{9D8B030D-6E8A-4147-A177-3AD203B41FA5}">
                      <a16:colId xmlns:a16="http://schemas.microsoft.com/office/drawing/2014/main" val="448024212"/>
                    </a:ext>
                  </a:extLst>
                </a:gridCol>
              </a:tblGrid>
              <a:tr h="261142">
                <a:tc>
                  <a:txBody>
                    <a:bodyPr/>
                    <a:lstStyle/>
                    <a:p>
                      <a:pPr>
                        <a:lnSpc>
                          <a:spcPct val="150000"/>
                        </a:lnSpc>
                        <a:spcAft>
                          <a:spcPts val="800"/>
                        </a:spcAft>
                      </a:pPr>
                      <a:r>
                        <a:rPr lang="en-GB" sz="1250" dirty="0">
                          <a:effectLst/>
                        </a:rPr>
                        <a:t>Code (SEARS)</a:t>
                      </a:r>
                      <a:endParaRPr lang="en-GB"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tc>
                  <a:txBody>
                    <a:bodyPr/>
                    <a:lstStyle/>
                    <a:p>
                      <a:pPr>
                        <a:lnSpc>
                          <a:spcPct val="150000"/>
                        </a:lnSpc>
                        <a:spcAft>
                          <a:spcPts val="800"/>
                        </a:spcAft>
                      </a:pPr>
                      <a:r>
                        <a:rPr lang="en-GB" sz="1250">
                          <a:effectLst/>
                        </a:rPr>
                        <a:t>Description</a:t>
                      </a:r>
                      <a:endParaRPr lang="en-GB" sz="125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extLst>
                  <a:ext uri="{0D108BD9-81ED-4DB2-BD59-A6C34878D82A}">
                    <a16:rowId xmlns:a16="http://schemas.microsoft.com/office/drawing/2014/main" val="2052019186"/>
                  </a:ext>
                </a:extLst>
              </a:tr>
              <a:tr h="1217155">
                <a:tc>
                  <a:txBody>
                    <a:bodyPr/>
                    <a:lstStyle/>
                    <a:p>
                      <a:pPr>
                        <a:lnSpc>
                          <a:spcPct val="150000"/>
                        </a:lnSpc>
                        <a:spcAft>
                          <a:spcPts val="800"/>
                        </a:spcAft>
                      </a:pPr>
                      <a:r>
                        <a:rPr lang="en-US" sz="1250" dirty="0">
                          <a:effectLst/>
                        </a:rPr>
                        <a:t>Semantic Code</a:t>
                      </a:r>
                      <a:endParaRPr lang="en-GB" sz="1250" dirty="0">
                        <a:effectLst/>
                      </a:endParaRPr>
                    </a:p>
                    <a:p>
                      <a:pPr>
                        <a:lnSpc>
                          <a:spcPct val="150000"/>
                        </a:lnSpc>
                        <a:spcAft>
                          <a:spcPts val="800"/>
                        </a:spcAft>
                      </a:pPr>
                      <a:r>
                        <a:rPr lang="en-GB" sz="1250" dirty="0">
                          <a:effectLst/>
                        </a:rPr>
                        <a:t> </a:t>
                      </a:r>
                      <a:endParaRPr lang="en-GB"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tc>
                  <a:txBody>
                    <a:bodyPr/>
                    <a:lstStyle/>
                    <a:p>
                      <a:pPr>
                        <a:lnSpc>
                          <a:spcPct val="150000"/>
                        </a:lnSpc>
                        <a:spcAft>
                          <a:spcPts val="800"/>
                        </a:spcAft>
                      </a:pPr>
                      <a:r>
                        <a:rPr lang="en-GB" sz="1250" dirty="0">
                          <a:effectLst/>
                        </a:rPr>
                        <a:t>Refers to the connotations found within the text that gives additional meaning over the basic denotative meaning. These </a:t>
                      </a:r>
                      <a:r>
                        <a:rPr lang="en-US" sz="1250" dirty="0">
                          <a:effectLst/>
                        </a:rPr>
                        <a:t>additional meanings are usually dependent on how the audience read the image. Semantic codes can be tightly connected to genre and the audience’s association with generic signifiers. </a:t>
                      </a:r>
                      <a:endParaRPr lang="en-GB"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extLst>
                  <a:ext uri="{0D108BD9-81ED-4DB2-BD59-A6C34878D82A}">
                    <a16:rowId xmlns:a16="http://schemas.microsoft.com/office/drawing/2014/main" val="1247824083"/>
                  </a:ext>
                </a:extLst>
              </a:tr>
              <a:tr h="844285">
                <a:tc>
                  <a:txBody>
                    <a:bodyPr/>
                    <a:lstStyle/>
                    <a:p>
                      <a:pPr>
                        <a:lnSpc>
                          <a:spcPct val="150000"/>
                        </a:lnSpc>
                        <a:spcAft>
                          <a:spcPts val="800"/>
                        </a:spcAft>
                      </a:pPr>
                      <a:r>
                        <a:rPr lang="en-US" sz="1250">
                          <a:effectLst/>
                        </a:rPr>
                        <a:t>Enigma Code</a:t>
                      </a:r>
                      <a:endParaRPr lang="en-GB" sz="125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tc>
                  <a:txBody>
                    <a:bodyPr/>
                    <a:lstStyle/>
                    <a:p>
                      <a:pPr>
                        <a:lnSpc>
                          <a:spcPct val="150000"/>
                        </a:lnSpc>
                        <a:spcAft>
                          <a:spcPts val="800"/>
                        </a:spcAft>
                      </a:pPr>
                      <a:r>
                        <a:rPr lang="en-GB" sz="1250" dirty="0">
                          <a:effectLst/>
                        </a:rPr>
                        <a:t>Refers to the mystery within a text, where clues are dropped but there are no clear answers given to the audience. Enigmas within the narrative make the audiences want to know more, but unanswered enigmas tend to frustrate audiences as most audiences prefer closed endings </a:t>
                      </a:r>
                      <a:endParaRPr lang="en-GB"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extLst>
                  <a:ext uri="{0D108BD9-81ED-4DB2-BD59-A6C34878D82A}">
                    <a16:rowId xmlns:a16="http://schemas.microsoft.com/office/drawing/2014/main" val="954502974"/>
                  </a:ext>
                </a:extLst>
              </a:tr>
              <a:tr h="936847">
                <a:tc>
                  <a:txBody>
                    <a:bodyPr/>
                    <a:lstStyle/>
                    <a:p>
                      <a:pPr>
                        <a:lnSpc>
                          <a:spcPct val="150000"/>
                        </a:lnSpc>
                        <a:spcAft>
                          <a:spcPts val="800"/>
                        </a:spcAft>
                      </a:pPr>
                      <a:r>
                        <a:rPr lang="en-US" sz="1250">
                          <a:effectLst/>
                        </a:rPr>
                        <a:t>Action Code</a:t>
                      </a:r>
                      <a:endParaRPr lang="en-GB" sz="1250">
                        <a:effectLst/>
                      </a:endParaRPr>
                    </a:p>
                    <a:p>
                      <a:pPr>
                        <a:lnSpc>
                          <a:spcPct val="150000"/>
                        </a:lnSpc>
                        <a:spcAft>
                          <a:spcPts val="800"/>
                        </a:spcAft>
                      </a:pPr>
                      <a:r>
                        <a:rPr lang="en-GB" sz="1250">
                          <a:effectLst/>
                        </a:rPr>
                        <a:t> </a:t>
                      </a:r>
                      <a:endParaRPr lang="en-GB" sz="125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tc>
                  <a:txBody>
                    <a:bodyPr/>
                    <a:lstStyle/>
                    <a:p>
                      <a:pPr>
                        <a:lnSpc>
                          <a:spcPct val="150000"/>
                        </a:lnSpc>
                        <a:spcAft>
                          <a:spcPts val="800"/>
                        </a:spcAft>
                      </a:pPr>
                      <a:r>
                        <a:rPr lang="en-GB" sz="1250" dirty="0">
                          <a:effectLst/>
                        </a:rPr>
                        <a:t>Contains sequential elements of action in the text to add suspense and tension.  The enigma and action codes work as a pair to develop the story's tensions and keep the reader interested.</a:t>
                      </a:r>
                    </a:p>
                    <a:p>
                      <a:pPr>
                        <a:lnSpc>
                          <a:spcPct val="150000"/>
                        </a:lnSpc>
                        <a:spcAft>
                          <a:spcPts val="800"/>
                        </a:spcAft>
                      </a:pPr>
                      <a:r>
                        <a:rPr lang="en-GB" sz="1250" dirty="0">
                          <a:effectLst/>
                        </a:rPr>
                        <a:t> </a:t>
                      </a:r>
                      <a:endParaRPr lang="en-GB"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extLst>
                  <a:ext uri="{0D108BD9-81ED-4DB2-BD59-A6C34878D82A}">
                    <a16:rowId xmlns:a16="http://schemas.microsoft.com/office/drawing/2014/main" val="1702233187"/>
                  </a:ext>
                </a:extLst>
              </a:tr>
              <a:tr h="936847">
                <a:tc>
                  <a:txBody>
                    <a:bodyPr/>
                    <a:lstStyle/>
                    <a:p>
                      <a:pPr>
                        <a:lnSpc>
                          <a:spcPct val="150000"/>
                        </a:lnSpc>
                        <a:spcAft>
                          <a:spcPts val="800"/>
                        </a:spcAft>
                      </a:pPr>
                      <a:r>
                        <a:rPr lang="en-US" sz="1250">
                          <a:effectLst/>
                        </a:rPr>
                        <a:t>Referential Code</a:t>
                      </a:r>
                      <a:endParaRPr lang="en-GB" sz="1250">
                        <a:effectLst/>
                      </a:endParaRPr>
                    </a:p>
                    <a:p>
                      <a:pPr>
                        <a:lnSpc>
                          <a:spcPct val="150000"/>
                        </a:lnSpc>
                        <a:spcAft>
                          <a:spcPts val="800"/>
                        </a:spcAft>
                      </a:pPr>
                      <a:r>
                        <a:rPr lang="en-US" sz="1250">
                          <a:effectLst/>
                        </a:rPr>
                        <a:t> </a:t>
                      </a:r>
                      <a:endParaRPr lang="en-GB" sz="125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tc>
                  <a:txBody>
                    <a:bodyPr/>
                    <a:lstStyle/>
                    <a:p>
                      <a:pPr>
                        <a:lnSpc>
                          <a:spcPct val="150000"/>
                        </a:lnSpc>
                        <a:spcAft>
                          <a:spcPts val="800"/>
                        </a:spcAft>
                      </a:pPr>
                      <a:r>
                        <a:rPr lang="en-US" sz="1250" dirty="0">
                          <a:effectLst/>
                        </a:rPr>
                        <a:t>Refers to anything in the text which may refer to an external body of knowledge such as scientific, historical, cultural knowledge. The referential code makes the audience understand or expect stories from what we already know…because we are smart, informed spectators!</a:t>
                      </a:r>
                      <a:endParaRPr lang="en-GB"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extLst>
                  <a:ext uri="{0D108BD9-81ED-4DB2-BD59-A6C34878D82A}">
                    <a16:rowId xmlns:a16="http://schemas.microsoft.com/office/drawing/2014/main" val="2007474648"/>
                  </a:ext>
                </a:extLst>
              </a:tr>
              <a:tr h="844285">
                <a:tc>
                  <a:txBody>
                    <a:bodyPr/>
                    <a:lstStyle/>
                    <a:p>
                      <a:pPr>
                        <a:lnSpc>
                          <a:spcPct val="150000"/>
                        </a:lnSpc>
                        <a:spcAft>
                          <a:spcPts val="800"/>
                        </a:spcAft>
                      </a:pPr>
                      <a:r>
                        <a:rPr lang="en-US" sz="1250">
                          <a:effectLst/>
                        </a:rPr>
                        <a:t>Symbolic Code</a:t>
                      </a:r>
                      <a:endParaRPr lang="en-GB" sz="125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tc>
                  <a:txBody>
                    <a:bodyPr/>
                    <a:lstStyle/>
                    <a:p>
                      <a:pPr>
                        <a:lnSpc>
                          <a:spcPct val="150000"/>
                        </a:lnSpc>
                        <a:spcAft>
                          <a:spcPts val="800"/>
                        </a:spcAft>
                      </a:pPr>
                      <a:r>
                        <a:rPr lang="en-US" sz="1250" dirty="0">
                          <a:effectLst/>
                        </a:rPr>
                        <a:t>Refers to symbolism within the text which </a:t>
                      </a:r>
                      <a:r>
                        <a:rPr lang="en-US" sz="1250" dirty="0" err="1">
                          <a:effectLst/>
                        </a:rPr>
                        <a:t>emphasises</a:t>
                      </a:r>
                      <a:r>
                        <a:rPr lang="en-US" sz="1250" dirty="0">
                          <a:effectLst/>
                        </a:rPr>
                        <a:t> opposites to show contrast and create greater meaning creating tension, drama and character development. So it could be the symbolism of two opposing character types.</a:t>
                      </a:r>
                      <a:endParaRPr lang="en-GB"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8034" marR="38034" marT="0" marB="0"/>
                </a:tc>
                <a:extLst>
                  <a:ext uri="{0D108BD9-81ED-4DB2-BD59-A6C34878D82A}">
                    <a16:rowId xmlns:a16="http://schemas.microsoft.com/office/drawing/2014/main" val="13623442"/>
                  </a:ext>
                </a:extLst>
              </a:tr>
            </a:tbl>
          </a:graphicData>
        </a:graphic>
      </p:graphicFrame>
    </p:spTree>
    <p:extLst>
      <p:ext uri="{BB962C8B-B14F-4D97-AF65-F5344CB8AC3E}">
        <p14:creationId xmlns:p14="http://schemas.microsoft.com/office/powerpoint/2010/main" val="2026633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a:solidFill>
                  <a:srgbClr val="7B9899"/>
                </a:solidFill>
              </a:rPr>
              <a:t>Semantic Code</a:t>
            </a:r>
          </a:p>
        </p:txBody>
      </p:sp>
      <p:sp>
        <p:nvSpPr>
          <p:cNvPr id="5123" name="Rectangle 3"/>
          <p:cNvSpPr>
            <a:spLocks noGrp="1" noChangeArrowheads="1"/>
          </p:cNvSpPr>
          <p:nvPr>
            <p:ph sz="quarter" idx="1"/>
          </p:nvPr>
        </p:nvSpPr>
        <p:spPr>
          <a:xfrm>
            <a:off x="301625" y="1527175"/>
            <a:ext cx="8504238" cy="4572000"/>
          </a:xfrm>
        </p:spPr>
        <p:txBody>
          <a:bodyPr>
            <a:normAutofit/>
          </a:bodyPr>
          <a:lstStyle/>
          <a:p>
            <a:pPr marL="274320" indent="-274320">
              <a:lnSpc>
                <a:spcPct val="150000"/>
              </a:lnSpc>
              <a:buFont typeface="Wingdings 2"/>
              <a:buChar char=""/>
              <a:defRPr/>
            </a:pPr>
            <a:r>
              <a:rPr lang="en-US" dirty="0"/>
              <a:t>The </a:t>
            </a:r>
            <a:r>
              <a:rPr lang="en-US" b="1" i="1" dirty="0"/>
              <a:t>semantic</a:t>
            </a:r>
            <a:r>
              <a:rPr lang="en-US" dirty="0"/>
              <a:t> </a:t>
            </a:r>
            <a:r>
              <a:rPr lang="en-GB" dirty="0"/>
              <a:t>code refers to the </a:t>
            </a:r>
            <a:r>
              <a:rPr lang="en-GB" b="1" i="1" dirty="0"/>
              <a:t>connotation</a:t>
            </a:r>
            <a:r>
              <a:rPr lang="en-GB" b="1" dirty="0"/>
              <a:t>s</a:t>
            </a:r>
            <a:r>
              <a:rPr lang="en-GB" dirty="0"/>
              <a:t> found within the text that gives additional meaning over the basic </a:t>
            </a:r>
            <a:r>
              <a:rPr lang="en-GB" b="1" i="1" dirty="0"/>
              <a:t>denotative</a:t>
            </a:r>
            <a:r>
              <a:rPr lang="en-GB" dirty="0"/>
              <a:t> meaning. </a:t>
            </a:r>
            <a:endParaRPr lang="en-GB" dirty="0" smtClean="0"/>
          </a:p>
          <a:p>
            <a:pPr marL="274320" indent="-274320">
              <a:lnSpc>
                <a:spcPct val="150000"/>
              </a:lnSpc>
              <a:buFont typeface="Wingdings 2"/>
              <a:buChar char=""/>
              <a:defRPr/>
            </a:pPr>
            <a:r>
              <a:rPr lang="en-GB" dirty="0" smtClean="0"/>
              <a:t>These </a:t>
            </a:r>
            <a:r>
              <a:rPr lang="en-US" dirty="0"/>
              <a:t>additional meanings are usually dependent on how the audience read the image.</a:t>
            </a:r>
            <a:endParaRPr lang="en-GB"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697" y="4005064"/>
            <a:ext cx="3221343" cy="2433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131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67744" y="259948"/>
            <a:ext cx="6377940" cy="1293028"/>
          </a:xfrm>
        </p:spPr>
        <p:txBody>
          <a:bodyPr/>
          <a:lstStyle/>
          <a:p>
            <a:pPr eaLnBrk="1" hangingPunct="1"/>
            <a:r>
              <a:rPr lang="en-GB" altLang="en-US" dirty="0">
                <a:solidFill>
                  <a:srgbClr val="7B9899"/>
                </a:solidFill>
              </a:rPr>
              <a:t>Enigma Code (Hermeneutic)</a:t>
            </a:r>
          </a:p>
        </p:txBody>
      </p:sp>
      <p:sp>
        <p:nvSpPr>
          <p:cNvPr id="4099" name="Rectangle 3"/>
          <p:cNvSpPr>
            <a:spLocks noGrp="1" noChangeArrowheads="1"/>
          </p:cNvSpPr>
          <p:nvPr>
            <p:ph sz="quarter" idx="1"/>
          </p:nvPr>
        </p:nvSpPr>
        <p:spPr>
          <a:xfrm>
            <a:off x="301625" y="1527175"/>
            <a:ext cx="8504238" cy="4572000"/>
          </a:xfrm>
        </p:spPr>
        <p:txBody>
          <a:bodyPr>
            <a:normAutofit fontScale="62500" lnSpcReduction="20000"/>
          </a:bodyPr>
          <a:lstStyle/>
          <a:p>
            <a:pPr marL="274320" indent="-274320" eaLnBrk="1" fontAlgn="auto" hangingPunct="1">
              <a:lnSpc>
                <a:spcPct val="150000"/>
              </a:lnSpc>
              <a:spcAft>
                <a:spcPts val="0"/>
              </a:spcAft>
              <a:buFont typeface="Wingdings 2"/>
              <a:buChar char=""/>
              <a:defRPr/>
            </a:pPr>
            <a:r>
              <a:rPr lang="en-GB" sz="2800" dirty="0"/>
              <a:t>Anything that sets </a:t>
            </a:r>
            <a:r>
              <a:rPr lang="en-GB" sz="2800" dirty="0" smtClean="0"/>
              <a:t>up </a:t>
            </a:r>
            <a:r>
              <a:rPr lang="en-GB" sz="2800" dirty="0">
                <a:solidFill>
                  <a:schemeClr val="accent1">
                    <a:lumMod val="75000"/>
                  </a:schemeClr>
                </a:solidFill>
              </a:rPr>
              <a:t>questions </a:t>
            </a:r>
            <a:r>
              <a:rPr lang="en-GB" sz="2800" dirty="0"/>
              <a:t> in the </a:t>
            </a:r>
            <a:r>
              <a:rPr lang="en-GB" sz="2800" dirty="0" smtClean="0"/>
              <a:t>narrative, </a:t>
            </a:r>
            <a:r>
              <a:rPr lang="en-GB" sz="2800" dirty="0"/>
              <a:t>or </a:t>
            </a:r>
            <a:r>
              <a:rPr lang="en-GB" sz="2800" dirty="0" smtClean="0">
                <a:solidFill>
                  <a:schemeClr val="accent1">
                    <a:lumMod val="75000"/>
                  </a:schemeClr>
                </a:solidFill>
              </a:rPr>
              <a:t>delays</a:t>
            </a:r>
            <a:r>
              <a:rPr lang="en-GB" sz="2800" dirty="0" smtClean="0"/>
              <a:t> </a:t>
            </a:r>
            <a:r>
              <a:rPr lang="en-GB" sz="2800" dirty="0"/>
              <a:t>the provision of an answer</a:t>
            </a:r>
          </a:p>
          <a:p>
            <a:pPr marL="274320" indent="-274320" eaLnBrk="1" fontAlgn="auto" hangingPunct="1">
              <a:lnSpc>
                <a:spcPct val="150000"/>
              </a:lnSpc>
              <a:spcAft>
                <a:spcPts val="0"/>
              </a:spcAft>
              <a:buFont typeface="Wingdings 2"/>
              <a:buChar char=""/>
              <a:defRPr/>
            </a:pPr>
            <a:r>
              <a:rPr lang="en-GB" sz="2800" dirty="0"/>
              <a:t>Structures the plot by setting a series of major and minor questions </a:t>
            </a:r>
          </a:p>
          <a:p>
            <a:pPr marL="274320" indent="-274320" eaLnBrk="1" fontAlgn="auto" hangingPunct="1">
              <a:lnSpc>
                <a:spcPct val="150000"/>
              </a:lnSpc>
              <a:spcAft>
                <a:spcPts val="0"/>
              </a:spcAft>
              <a:buFont typeface="Wingdings 2"/>
              <a:buChar char=""/>
              <a:defRPr/>
            </a:pPr>
            <a:r>
              <a:rPr lang="en-GB" sz="2800" dirty="0"/>
              <a:t>Keeps the viewer’s </a:t>
            </a:r>
            <a:r>
              <a:rPr lang="en-GB" sz="2800" dirty="0">
                <a:solidFill>
                  <a:schemeClr val="accent1">
                    <a:lumMod val="75000"/>
                  </a:schemeClr>
                </a:solidFill>
              </a:rPr>
              <a:t>interest </a:t>
            </a:r>
          </a:p>
          <a:p>
            <a:pPr marL="274320" indent="-274320" eaLnBrk="1" fontAlgn="auto" hangingPunct="1">
              <a:lnSpc>
                <a:spcPct val="150000"/>
              </a:lnSpc>
              <a:spcAft>
                <a:spcPts val="0"/>
              </a:spcAft>
              <a:buFont typeface="Wingdings 2"/>
              <a:buChar char=""/>
              <a:defRPr/>
            </a:pPr>
            <a:r>
              <a:rPr lang="en-GB" sz="2800" dirty="0"/>
              <a:t>Governs a sense of </a:t>
            </a:r>
            <a:r>
              <a:rPr lang="en-GB" sz="2800" dirty="0">
                <a:solidFill>
                  <a:schemeClr val="accent1">
                    <a:lumMod val="75000"/>
                  </a:schemeClr>
                </a:solidFill>
              </a:rPr>
              <a:t>mystery</a:t>
            </a:r>
            <a:r>
              <a:rPr lang="en-GB" sz="2800" dirty="0"/>
              <a:t> and </a:t>
            </a:r>
            <a:r>
              <a:rPr lang="en-GB" sz="2800" dirty="0">
                <a:solidFill>
                  <a:schemeClr val="accent1">
                    <a:lumMod val="75000"/>
                  </a:schemeClr>
                </a:solidFill>
              </a:rPr>
              <a:t>suspense</a:t>
            </a:r>
          </a:p>
          <a:p>
            <a:pPr marL="274320" indent="-274320" eaLnBrk="1" fontAlgn="auto" hangingPunct="1">
              <a:lnSpc>
                <a:spcPct val="150000"/>
              </a:lnSpc>
              <a:spcAft>
                <a:spcPts val="0"/>
              </a:spcAft>
              <a:buFont typeface="Wingdings 2"/>
              <a:buChar char=""/>
              <a:defRPr/>
            </a:pPr>
            <a:r>
              <a:rPr lang="en-GB" sz="2800" dirty="0">
                <a:solidFill>
                  <a:schemeClr val="accent1">
                    <a:lumMod val="75000"/>
                  </a:schemeClr>
                </a:solidFill>
              </a:rPr>
              <a:t>False leads </a:t>
            </a:r>
            <a:r>
              <a:rPr lang="en-GB" sz="2800" dirty="0"/>
              <a:t>and delays to answering major questions</a:t>
            </a:r>
          </a:p>
          <a:p>
            <a:pPr marL="274320" indent="-274320" eaLnBrk="1" fontAlgn="auto" hangingPunct="1">
              <a:lnSpc>
                <a:spcPct val="150000"/>
              </a:lnSpc>
              <a:spcAft>
                <a:spcPts val="0"/>
              </a:spcAft>
              <a:buFont typeface="Wingdings 2"/>
              <a:buChar char=""/>
              <a:defRPr/>
            </a:pPr>
            <a:r>
              <a:rPr lang="en-GB" sz="2800" dirty="0"/>
              <a:t>Ending usually provides closure and </a:t>
            </a:r>
            <a:r>
              <a:rPr lang="en-GB" sz="2800" dirty="0" smtClean="0"/>
              <a:t/>
            </a:r>
            <a:br>
              <a:rPr lang="en-GB" sz="2800" dirty="0" smtClean="0"/>
            </a:br>
            <a:r>
              <a:rPr lang="en-GB" sz="2800" dirty="0" smtClean="0"/>
              <a:t>answers </a:t>
            </a:r>
            <a:r>
              <a:rPr lang="en-GB" sz="2800" dirty="0"/>
              <a:t>at least some of the </a:t>
            </a:r>
            <a:r>
              <a:rPr lang="en-GB" sz="2800" dirty="0" smtClean="0"/>
              <a:t>questions</a:t>
            </a:r>
          </a:p>
          <a:p>
            <a:pPr marL="274320" indent="-274320" eaLnBrk="1" fontAlgn="auto" hangingPunct="1">
              <a:lnSpc>
                <a:spcPct val="150000"/>
              </a:lnSpc>
              <a:spcAft>
                <a:spcPts val="0"/>
              </a:spcAft>
              <a:buFont typeface="Wingdings 2"/>
              <a:buChar char=""/>
              <a:defRPr/>
            </a:pPr>
            <a:r>
              <a:rPr lang="en-GB" sz="2800" dirty="0" smtClean="0"/>
              <a:t>Enigmas can also be used in written texts</a:t>
            </a:r>
            <a:endParaRPr lang="en-GB" sz="2800"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013176"/>
            <a:ext cx="32194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924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Custom 36">
      <a:dk1>
        <a:sysClr val="windowText" lastClr="000000"/>
      </a:dk1>
      <a:lt1>
        <a:sysClr val="window" lastClr="FFFFFF"/>
      </a:lt1>
      <a:dk2>
        <a:srgbClr val="454545"/>
      </a:dk2>
      <a:lt2>
        <a:srgbClr val="DADADA"/>
      </a:lt2>
      <a:accent1>
        <a:srgbClr val="77AEB8"/>
      </a:accent1>
      <a:accent2>
        <a:srgbClr val="B8DADA"/>
      </a:accent2>
      <a:accent3>
        <a:srgbClr val="423D78"/>
      </a:accent3>
      <a:accent4>
        <a:srgbClr val="BD7BBB"/>
      </a:accent4>
      <a:accent5>
        <a:srgbClr val="80417E"/>
      </a:accent5>
      <a:accent6>
        <a:srgbClr val="127CA4"/>
      </a:accent6>
      <a:hlink>
        <a:srgbClr val="80417E"/>
      </a:hlink>
      <a:folHlink>
        <a:srgbClr val="BD7BBB"/>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83424c299bace60cbda42a1ae755681">
  <xsd:schema xmlns:xsd="http://www.w3.org/2001/XMLSchema" xmlns:xs="http://www.w3.org/2001/XMLSchema" xmlns:p="http://schemas.microsoft.com/office/2006/metadata/properties" xmlns:ns2="506ac514-9468-4ce6-abae-8e7a4c758df2" targetNamespace="http://schemas.microsoft.com/office/2006/metadata/properties" ma:root="true" ma:fieldsID="dd449f7635a6256aab08824a31efb8fc"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805AC9-0354-4BAE-B3DC-CFB4B3F74059}">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infopath/2007/PartnerControls"/>
    <ds:schemaRef ds:uri="506ac514-9468-4ce6-abae-8e7a4c758df2"/>
    <ds:schemaRef ds:uri="http://schemas.microsoft.com/office/2006/metadata/properties"/>
  </ds:schemaRefs>
</ds:datastoreItem>
</file>

<file path=customXml/itemProps2.xml><?xml version="1.0" encoding="utf-8"?>
<ds:datastoreItem xmlns:ds="http://schemas.openxmlformats.org/officeDocument/2006/customXml" ds:itemID="{4713692B-FD62-4ACC-A5AF-89BCD635B725}">
  <ds:schemaRefs>
    <ds:schemaRef ds:uri="http://schemas.microsoft.com/sharepoint/v3/contenttype/forms"/>
  </ds:schemaRefs>
</ds:datastoreItem>
</file>

<file path=customXml/itemProps3.xml><?xml version="1.0" encoding="utf-8"?>
<ds:datastoreItem xmlns:ds="http://schemas.openxmlformats.org/officeDocument/2006/customXml" ds:itemID="{B2B31A74-0B70-4F7E-8886-3A83B9265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Template>
  <TotalTime>914</TotalTime>
  <Words>953</Words>
  <Application>Microsoft Office PowerPoint</Application>
  <PresentationFormat>On-screen Show (4:3)</PresentationFormat>
  <Paragraphs>105</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2</vt:lpstr>
      <vt:lpstr>Vapor Trail</vt:lpstr>
      <vt:lpstr>Narrative</vt:lpstr>
      <vt:lpstr>Narrative definitions</vt:lpstr>
      <vt:lpstr>theorists</vt:lpstr>
      <vt:lpstr>Levi Strauss: Binary opposition</vt:lpstr>
      <vt:lpstr>Roland Barthes: Codes</vt:lpstr>
      <vt:lpstr>Roland Barthes Codes: SEARS</vt:lpstr>
      <vt:lpstr>Roland Barthes Codes: SEARS</vt:lpstr>
      <vt:lpstr>Semantic Code</vt:lpstr>
      <vt:lpstr>Enigma Code (Hermeneutic)</vt:lpstr>
      <vt:lpstr>ACTION CODE (Proairetic)</vt:lpstr>
      <vt:lpstr>Referential Code</vt:lpstr>
      <vt:lpstr>Symbolic Code </vt:lpstr>
      <vt:lpstr>Summary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of Current Events</dc:title>
  <dc:creator>mark piper</dc:creator>
  <cp:lastModifiedBy>Tina Donnelly</cp:lastModifiedBy>
  <cp:revision>99</cp:revision>
  <cp:lastPrinted>2020-08-27T13:58:07Z</cp:lastPrinted>
  <dcterms:created xsi:type="dcterms:W3CDTF">2011-01-11T09:48:41Z</dcterms:created>
  <dcterms:modified xsi:type="dcterms:W3CDTF">2020-08-27T13:58:15Z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