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425C996-B015-4F46-B8D2-C51854AC29D3}" type="datetimeFigureOut">
              <a:rPr lang="en-GB" smtClean="0"/>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428315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25C996-B015-4F46-B8D2-C51854AC29D3}" type="datetimeFigureOut">
              <a:rPr lang="en-GB" smtClean="0"/>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3506691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25C996-B015-4F46-B8D2-C51854AC29D3}" type="datetimeFigureOut">
              <a:rPr lang="en-GB" smtClean="0"/>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2146321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425C996-B015-4F46-B8D2-C51854AC29D3}" type="datetimeFigureOut">
              <a:rPr lang="en-GB" smtClean="0"/>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1219319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25C996-B015-4F46-B8D2-C51854AC29D3}" type="datetimeFigureOut">
              <a:rPr lang="en-GB" smtClean="0"/>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3605366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425C996-B015-4F46-B8D2-C51854AC29D3}" type="datetimeFigureOut">
              <a:rPr lang="en-GB" smtClean="0"/>
              <a:t>21/11/2019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1349978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425C996-B015-4F46-B8D2-C51854AC29D3}" type="datetimeFigureOut">
              <a:rPr lang="en-GB" smtClean="0"/>
              <a:t>21/11/2019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3305474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425C996-B015-4F46-B8D2-C51854AC29D3}" type="datetimeFigureOut">
              <a:rPr lang="en-GB" smtClean="0"/>
              <a:t>21/11/2019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381828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5C996-B015-4F46-B8D2-C51854AC29D3}" type="datetimeFigureOut">
              <a:rPr lang="en-GB" smtClean="0"/>
              <a:t>21/11/2019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1251099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25C996-B015-4F46-B8D2-C51854AC29D3}" type="datetimeFigureOut">
              <a:rPr lang="en-GB" smtClean="0"/>
              <a:t>21/11/2019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302737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25C996-B015-4F46-B8D2-C51854AC29D3}" type="datetimeFigureOut">
              <a:rPr lang="en-GB" smtClean="0"/>
              <a:t>21/11/2019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D8975D6-9BE5-4BC7-AAAB-100D285C7A44}" type="slidenum">
              <a:rPr lang="en-GB" smtClean="0"/>
              <a:t>‹#›</a:t>
            </a:fld>
            <a:endParaRPr lang="en-GB"/>
          </a:p>
        </p:txBody>
      </p:sp>
    </p:spTree>
    <p:extLst>
      <p:ext uri="{BB962C8B-B14F-4D97-AF65-F5344CB8AC3E}">
        <p14:creationId xmlns:p14="http://schemas.microsoft.com/office/powerpoint/2010/main" val="500522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5C996-B015-4F46-B8D2-C51854AC29D3}" type="datetimeFigureOut">
              <a:rPr lang="en-GB" smtClean="0"/>
              <a:t>21/11/2019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8975D6-9BE5-4BC7-AAAB-100D285C7A44}" type="slidenum">
              <a:rPr lang="en-GB" smtClean="0"/>
              <a:t>‹#›</a:t>
            </a:fld>
            <a:endParaRPr lang="en-GB"/>
          </a:p>
        </p:txBody>
      </p:sp>
    </p:spTree>
    <p:extLst>
      <p:ext uri="{BB962C8B-B14F-4D97-AF65-F5344CB8AC3E}">
        <p14:creationId xmlns:p14="http://schemas.microsoft.com/office/powerpoint/2010/main" val="4125152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utor2u.net/_legacy/blog/files/Improving_Evaluation_Skills.pdf" TargetMode="External"/><Relationship Id="rId2" Type="http://schemas.openxmlformats.org/officeDocument/2006/relationships/hyperlink" Target="https://www.tutor2u.net/economics/collections/chains-of-reasoning" TargetMode="External"/><Relationship Id="rId1" Type="http://schemas.openxmlformats.org/officeDocument/2006/relationships/slideLayout" Target="../slideLayouts/slideLayout2.xml"/><Relationship Id="rId6" Type="http://schemas.openxmlformats.org/officeDocument/2006/relationships/hyperlink" Target="https://www.tutor2u.net/economics/reference/meeting-exam-objectives-in-chunky-paragraphs" TargetMode="External"/><Relationship Id="rId5" Type="http://schemas.openxmlformats.org/officeDocument/2006/relationships/hyperlink" Target="https://www.tutor2u.net/economics/reference/exam-technique-building-chains-of-analysis" TargetMode="External"/><Relationship Id="rId4" Type="http://schemas.openxmlformats.org/officeDocument/2006/relationships/hyperlink" Target="https://www.tutor2u.net/economics/reference/chains-of-reasoning-and-analysis-mark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Feedback on Economics Benchmark</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8148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Use economic terminology (you are an A level student of Economics not just somebody we have asked at random) e.g. when talking about tax direct/indirect.  As a second year student you should be </a:t>
            </a:r>
            <a:r>
              <a:rPr lang="en-GB" dirty="0" smtClean="0"/>
              <a:t>referring </a:t>
            </a:r>
            <a:r>
              <a:rPr lang="en-GB" dirty="0" smtClean="0"/>
              <a:t>to fiscal austerity </a:t>
            </a:r>
          </a:p>
          <a:p>
            <a:r>
              <a:rPr lang="en-GB" dirty="0" smtClean="0"/>
              <a:t>Get application by showing you know what %GDP  current budget deficit is and also what direction it has been going in recently (you sat this question the day after a budget!!)</a:t>
            </a:r>
          </a:p>
          <a:p>
            <a:r>
              <a:rPr lang="en-GB" dirty="0" smtClean="0"/>
              <a:t>Don’t be a lazy macroeconomist one danger for A level students in Macro essays is they default to first year content this will result in weaker essays</a:t>
            </a:r>
          </a:p>
          <a:p>
            <a:r>
              <a:rPr lang="en-GB" dirty="0" smtClean="0"/>
              <a:t>In this essay second year content you could have drawn on cyclical/structural budget deficits, </a:t>
            </a:r>
            <a:r>
              <a:rPr lang="en-GB" smtClean="0"/>
              <a:t>crowding </a:t>
            </a:r>
            <a:r>
              <a:rPr lang="en-GB" smtClean="0"/>
              <a:t>out/loanable </a:t>
            </a:r>
            <a:r>
              <a:rPr lang="en-GB" dirty="0" smtClean="0"/>
              <a:t>funds </a:t>
            </a:r>
            <a:r>
              <a:rPr lang="en-GB" dirty="0" err="1" smtClean="0"/>
              <a:t>diagram,debt</a:t>
            </a:r>
            <a:r>
              <a:rPr lang="en-GB" dirty="0" smtClean="0"/>
              <a:t> </a:t>
            </a:r>
            <a:r>
              <a:rPr lang="en-GB" dirty="0" err="1" smtClean="0"/>
              <a:t>interest,equity</a:t>
            </a:r>
            <a:r>
              <a:rPr lang="en-GB" dirty="0" smtClean="0"/>
              <a:t> issues </a:t>
            </a:r>
          </a:p>
          <a:p>
            <a:endParaRPr lang="en-GB" dirty="0"/>
          </a:p>
        </p:txBody>
      </p:sp>
    </p:spTree>
    <p:extLst>
      <p:ext uri="{BB962C8B-B14F-4D97-AF65-F5344CB8AC3E}">
        <p14:creationId xmlns:p14="http://schemas.microsoft.com/office/powerpoint/2010/main" val="360577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Ensure you answer the question you have been asked (this is about deficit reduction programme not BOP while it does require you to comment on policies be careful it is not asking which policies are best to tackle the budget deficit)</a:t>
            </a:r>
          </a:p>
          <a:p>
            <a:r>
              <a:rPr lang="en-GB" dirty="0" smtClean="0"/>
              <a:t>Explain your points using clear chains of analysis.  If I have to ask how/why at the end of a point/sentence then you have not explained it fully.  Don’t expect the examiner to fill in the gaps(imagine stepping stones across a pond)</a:t>
            </a:r>
          </a:p>
          <a:p>
            <a:r>
              <a:rPr lang="en-GB" dirty="0" smtClean="0"/>
              <a:t>Intro is opportunity to define key terms, set out what the essay will discuss, I should see clearly what question is being answered by reading the intro</a:t>
            </a:r>
          </a:p>
        </p:txBody>
      </p:sp>
    </p:spTree>
    <p:extLst>
      <p:ext uri="{BB962C8B-B14F-4D97-AF65-F5344CB8AC3E}">
        <p14:creationId xmlns:p14="http://schemas.microsoft.com/office/powerpoint/2010/main" val="312023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Diagrams must be properly labelled in this case with correct axes labels for macro, they should be clearly relevant and integrated into your lines of argument</a:t>
            </a:r>
          </a:p>
          <a:p>
            <a:r>
              <a:rPr lang="en-GB" dirty="0" smtClean="0"/>
              <a:t>Telegraph your points.  E.g. Long term economic prospects may be damaged if deficit reduction programme involves government spending cuts which lead to rising unemployment. (you could then go on to develop point consider what implications would be of cuts to education particularly in relation to quality and quantity of future </a:t>
            </a:r>
            <a:r>
              <a:rPr lang="en-GB" dirty="0" err="1" smtClean="0"/>
              <a:t>labourforce</a:t>
            </a:r>
            <a:r>
              <a:rPr lang="en-GB" dirty="0"/>
              <a:t>)</a:t>
            </a:r>
          </a:p>
        </p:txBody>
      </p:sp>
    </p:spTree>
    <p:extLst>
      <p:ext uri="{BB962C8B-B14F-4D97-AF65-F5344CB8AC3E}">
        <p14:creationId xmlns:p14="http://schemas.microsoft.com/office/powerpoint/2010/main" val="1389631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Your conclusion should not just repeat the points you have made earlier this is where you must show judgement as to the most significant line of argument in support of your stance in relation to the question</a:t>
            </a:r>
          </a:p>
          <a:p>
            <a:r>
              <a:rPr lang="en-GB" dirty="0" smtClean="0"/>
              <a:t>Can I read your essay backwards – I should see the question in it</a:t>
            </a:r>
          </a:p>
          <a:p>
            <a:r>
              <a:rPr lang="en-GB" dirty="0" smtClean="0"/>
              <a:t>Contextualise your answer – </a:t>
            </a:r>
            <a:r>
              <a:rPr lang="en-GB" dirty="0" err="1" smtClean="0"/>
              <a:t>eg</a:t>
            </a:r>
            <a:r>
              <a:rPr lang="en-GB" dirty="0" smtClean="0"/>
              <a:t>. Extent to which deficit reduction programme may affect long term prospects may depend on nature of the deficit cyclical vs structural, how severe the deficit reduction programme actually is</a:t>
            </a:r>
          </a:p>
          <a:p>
            <a:r>
              <a:rPr lang="en-GB" dirty="0" smtClean="0"/>
              <a:t>Will it affect some of the macro objectives more than others,</a:t>
            </a:r>
          </a:p>
          <a:p>
            <a:endParaRPr lang="en-GB" dirty="0"/>
          </a:p>
        </p:txBody>
      </p:sp>
    </p:spTree>
    <p:extLst>
      <p:ext uri="{BB962C8B-B14F-4D97-AF65-F5344CB8AC3E}">
        <p14:creationId xmlns:p14="http://schemas.microsoft.com/office/powerpoint/2010/main" val="394272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useful acronyms for making sure you demonstrate your skills</a:t>
            </a:r>
            <a:endParaRPr lang="en-GB" dirty="0"/>
          </a:p>
        </p:txBody>
      </p:sp>
      <p:sp>
        <p:nvSpPr>
          <p:cNvPr id="3" name="Content Placeholder 2"/>
          <p:cNvSpPr>
            <a:spLocks noGrp="1"/>
          </p:cNvSpPr>
          <p:nvPr>
            <p:ph idx="1"/>
          </p:nvPr>
        </p:nvSpPr>
        <p:spPr/>
        <p:txBody>
          <a:bodyPr/>
          <a:lstStyle/>
          <a:p>
            <a:r>
              <a:rPr lang="en-GB" dirty="0" smtClean="0"/>
              <a:t>PEE (point, </a:t>
            </a:r>
            <a:r>
              <a:rPr lang="en-GB" dirty="0" err="1" smtClean="0"/>
              <a:t>explain,evaluate</a:t>
            </a:r>
            <a:r>
              <a:rPr lang="en-GB" dirty="0" smtClean="0"/>
              <a:t>)</a:t>
            </a:r>
          </a:p>
          <a:p>
            <a:r>
              <a:rPr lang="en-GB" dirty="0" smtClean="0"/>
              <a:t>BLT (because, leads to, therefore)</a:t>
            </a:r>
          </a:p>
          <a:p>
            <a:r>
              <a:rPr lang="en-GB" dirty="0" smtClean="0"/>
              <a:t>PEEL (point, explain, evaluate make link back to question)</a:t>
            </a:r>
          </a:p>
          <a:p>
            <a:r>
              <a:rPr lang="en-GB" dirty="0" smtClean="0"/>
              <a:t>WEESTEPS</a:t>
            </a:r>
            <a:endParaRPr lang="en-GB" dirty="0"/>
          </a:p>
        </p:txBody>
      </p:sp>
    </p:spTree>
    <p:extLst>
      <p:ext uri="{BB962C8B-B14F-4D97-AF65-F5344CB8AC3E}">
        <p14:creationId xmlns:p14="http://schemas.microsoft.com/office/powerpoint/2010/main" val="3276879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Resources for improving your exam technique</a:t>
            </a:r>
            <a:endParaRPr lang="en-GB" dirty="0"/>
          </a:p>
        </p:txBody>
      </p:sp>
      <p:sp>
        <p:nvSpPr>
          <p:cNvPr id="3" name="Content Placeholder 2"/>
          <p:cNvSpPr>
            <a:spLocks noGrp="1"/>
          </p:cNvSpPr>
          <p:nvPr>
            <p:ph idx="1"/>
          </p:nvPr>
        </p:nvSpPr>
        <p:spPr/>
        <p:txBody>
          <a:bodyPr>
            <a:normAutofit fontScale="92500" lnSpcReduction="20000"/>
          </a:bodyPr>
          <a:lstStyle/>
          <a:p>
            <a:r>
              <a:rPr lang="en-GB" dirty="0">
                <a:hlinkClick r:id="rId2"/>
              </a:rPr>
              <a:t>https://</a:t>
            </a:r>
            <a:r>
              <a:rPr lang="en-GB" dirty="0" smtClean="0">
                <a:hlinkClick r:id="rId2"/>
              </a:rPr>
              <a:t>www.tutor2u.net/economics/collections/chains-of-reasoning</a:t>
            </a:r>
            <a:endParaRPr lang="en-GB" dirty="0" smtClean="0"/>
          </a:p>
          <a:p>
            <a:r>
              <a:rPr lang="en-GB" dirty="0">
                <a:hlinkClick r:id="rId3"/>
              </a:rPr>
              <a:t>https://www.tutor2u.net/_legacy/blog/files//</a:t>
            </a:r>
            <a:r>
              <a:rPr lang="en-GB" dirty="0" smtClean="0">
                <a:hlinkClick r:id="rId3"/>
              </a:rPr>
              <a:t>Improving_Evaluation_Skills.pdf</a:t>
            </a:r>
            <a:r>
              <a:rPr lang="en-GB" dirty="0" smtClean="0"/>
              <a:t> </a:t>
            </a:r>
          </a:p>
          <a:p>
            <a:r>
              <a:rPr lang="en-GB" dirty="0">
                <a:hlinkClick r:id="rId4"/>
              </a:rPr>
              <a:t>https://</a:t>
            </a:r>
            <a:r>
              <a:rPr lang="en-GB" dirty="0" smtClean="0">
                <a:hlinkClick r:id="rId4"/>
              </a:rPr>
              <a:t>www.tutor2u.net/economics/reference/chains-of-reasoning-and-analysis-marks</a:t>
            </a:r>
            <a:r>
              <a:rPr lang="en-GB" dirty="0" smtClean="0"/>
              <a:t> </a:t>
            </a:r>
          </a:p>
          <a:p>
            <a:r>
              <a:rPr lang="en-GB" dirty="0">
                <a:hlinkClick r:id="rId5"/>
              </a:rPr>
              <a:t>https://</a:t>
            </a:r>
            <a:r>
              <a:rPr lang="en-GB" dirty="0" smtClean="0">
                <a:hlinkClick r:id="rId5"/>
              </a:rPr>
              <a:t>www.tutor2u.net/economics/reference/exam-technique-building-chains-of-analysis</a:t>
            </a:r>
            <a:r>
              <a:rPr lang="en-GB" dirty="0" smtClean="0"/>
              <a:t> </a:t>
            </a:r>
          </a:p>
          <a:p>
            <a:r>
              <a:rPr lang="en-GB" dirty="0">
                <a:hlinkClick r:id="rId6"/>
              </a:rPr>
              <a:t>https://</a:t>
            </a:r>
            <a:r>
              <a:rPr lang="en-GB" dirty="0" smtClean="0">
                <a:hlinkClick r:id="rId6"/>
              </a:rPr>
              <a:t>www.tutor2u.net/economics/reference/meeting-exam-objectives-in-chunky-paragraphs</a:t>
            </a:r>
            <a:r>
              <a:rPr lang="en-GB" dirty="0" smtClean="0"/>
              <a:t> </a:t>
            </a:r>
          </a:p>
          <a:p>
            <a:r>
              <a:rPr lang="en-GB" dirty="0" smtClean="0"/>
              <a:t>Back copies of economics today(yes they are in the library and you do need to look for them) have practice questions with sample answers and commentaries which are also a good way to practice and understand what makes a good answer</a:t>
            </a:r>
          </a:p>
          <a:p>
            <a:endParaRPr lang="en-GB" dirty="0"/>
          </a:p>
        </p:txBody>
      </p:sp>
    </p:spTree>
    <p:extLst>
      <p:ext uri="{BB962C8B-B14F-4D97-AF65-F5344CB8AC3E}">
        <p14:creationId xmlns:p14="http://schemas.microsoft.com/office/powerpoint/2010/main" val="528859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most important thing</a:t>
            </a:r>
            <a:endParaRPr lang="en-GB" dirty="0"/>
          </a:p>
        </p:txBody>
      </p:sp>
      <p:sp>
        <p:nvSpPr>
          <p:cNvPr id="3" name="Content Placeholder 2"/>
          <p:cNvSpPr>
            <a:spLocks noGrp="1"/>
          </p:cNvSpPr>
          <p:nvPr>
            <p:ph idx="1"/>
          </p:nvPr>
        </p:nvSpPr>
        <p:spPr/>
        <p:txBody>
          <a:bodyPr/>
          <a:lstStyle/>
          <a:p>
            <a:r>
              <a:rPr lang="en-GB" dirty="0" smtClean="0"/>
              <a:t>The more you practise the better you will get</a:t>
            </a:r>
          </a:p>
          <a:p>
            <a:r>
              <a:rPr lang="en-GB" dirty="0" smtClean="0"/>
              <a:t>An essay is just a sequence of perfect paragraphs which are well linked</a:t>
            </a:r>
          </a:p>
          <a:p>
            <a:r>
              <a:rPr lang="en-GB" dirty="0" smtClean="0"/>
              <a:t>Don’t be afraid to challenge words in the question </a:t>
            </a:r>
            <a:r>
              <a:rPr lang="en-GB" dirty="0" err="1" smtClean="0"/>
              <a:t>e.g</a:t>
            </a:r>
            <a:r>
              <a:rPr lang="en-GB" dirty="0" smtClean="0"/>
              <a:t> if question says </a:t>
            </a:r>
            <a:r>
              <a:rPr lang="en-GB" smtClean="0"/>
              <a:t>will inevitably fall</a:t>
            </a:r>
            <a:endParaRPr lang="en-GB" dirty="0"/>
          </a:p>
        </p:txBody>
      </p:sp>
    </p:spTree>
    <p:extLst>
      <p:ext uri="{BB962C8B-B14F-4D97-AF65-F5344CB8AC3E}">
        <p14:creationId xmlns:p14="http://schemas.microsoft.com/office/powerpoint/2010/main" val="309833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To what extent should government borrowing be a cause for concern? </a:t>
            </a:r>
            <a:endParaRPr lang="en-GB" dirty="0" smtClean="0"/>
          </a:p>
          <a:p>
            <a:r>
              <a:rPr lang="en-GB" dirty="0"/>
              <a:t>To what extent do you agree that a persistent trade deficit is more damaging to the </a:t>
            </a:r>
            <a:r>
              <a:rPr lang="en-GB" dirty="0" smtClean="0"/>
              <a:t>UK’s macroeconomic </a:t>
            </a:r>
            <a:r>
              <a:rPr lang="en-GB" dirty="0"/>
              <a:t>performance than a persistent budget deficit? </a:t>
            </a:r>
            <a:endParaRPr lang="en-GB" dirty="0" smtClean="0"/>
          </a:p>
          <a:p>
            <a:r>
              <a:rPr lang="en-GB" dirty="0"/>
              <a:t>Discuss the possible contribution of supply-side reforms to achieving an improvement </a:t>
            </a:r>
            <a:r>
              <a:rPr lang="en-GB" dirty="0" smtClean="0"/>
              <a:t>in the </a:t>
            </a:r>
            <a:r>
              <a:rPr lang="en-GB" dirty="0"/>
              <a:t>UK balance of trade in goods</a:t>
            </a:r>
            <a:r>
              <a:rPr lang="en-GB" dirty="0" smtClean="0"/>
              <a:t>.</a:t>
            </a:r>
          </a:p>
          <a:p>
            <a:r>
              <a:rPr lang="en-GB" dirty="0"/>
              <a:t>Evaluate government policies which might bring about a reduction in the UK </a:t>
            </a:r>
            <a:r>
              <a:rPr lang="en-GB" dirty="0" smtClean="0"/>
              <a:t>budget deficit</a:t>
            </a:r>
          </a:p>
          <a:p>
            <a:r>
              <a:rPr lang="en-GB" dirty="0" smtClean="0"/>
              <a:t>Achieving a balanced budget should be a priority</a:t>
            </a:r>
            <a:endParaRPr lang="en-GB" dirty="0"/>
          </a:p>
        </p:txBody>
      </p:sp>
    </p:spTree>
    <p:extLst>
      <p:ext uri="{BB962C8B-B14F-4D97-AF65-F5344CB8AC3E}">
        <p14:creationId xmlns:p14="http://schemas.microsoft.com/office/powerpoint/2010/main" val="4005289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652</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Feedback on Economics Benchmark</vt:lpstr>
      <vt:lpstr>PowerPoint Presentation</vt:lpstr>
      <vt:lpstr>PowerPoint Presentation</vt:lpstr>
      <vt:lpstr>PowerPoint Presentation</vt:lpstr>
      <vt:lpstr>PowerPoint Presentation</vt:lpstr>
      <vt:lpstr>Some useful acronyms for making sure you demonstrate your skills</vt:lpstr>
      <vt:lpstr>Resources for improving your exam technique</vt:lpstr>
      <vt:lpstr>The most important thing</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on Economics Benchmark</dc:title>
  <dc:creator>Jane Scott</dc:creator>
  <cp:lastModifiedBy>Jane Scott</cp:lastModifiedBy>
  <cp:revision>8</cp:revision>
  <dcterms:created xsi:type="dcterms:W3CDTF">2018-11-07T16:16:07Z</dcterms:created>
  <dcterms:modified xsi:type="dcterms:W3CDTF">2019-11-21T08:25:52Z</dcterms:modified>
</cp:coreProperties>
</file>