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4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E1A59-E560-4C2E-84AE-9C77D23C89FE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EBF3D-AEFE-45CB-9E89-6DE357FA1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89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9A26C-1DFF-416B-BE3C-4AFD3A2A07E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398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33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2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32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56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7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9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68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3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5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10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7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BDFB5-EB3D-4073-B3FD-556AA426C54F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12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24283" y="4762877"/>
            <a:ext cx="1805904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GOVERNMENT FAILURE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5514" y="4215027"/>
            <a:ext cx="10548130" cy="3038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72711" y="91782"/>
            <a:ext cx="0" cy="676621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07012" y="61233"/>
            <a:ext cx="4181336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rgbClr val="FFFF00"/>
                </a:solidFill>
              </a:rPr>
              <a:t>MICROECONOMICS OVERVIEW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THE BASIC ECONOMIC PROBLEM</a:t>
            </a:r>
          </a:p>
          <a:p>
            <a:pPr algn="ctr"/>
            <a:r>
              <a:rPr lang="en-US" sz="700" b="1" dirty="0">
                <a:solidFill>
                  <a:schemeClr val="bg1"/>
                </a:solidFill>
              </a:rPr>
              <a:t>Scarcity (resources), unlimited wants forces a </a:t>
            </a:r>
            <a:r>
              <a:rPr lang="en-US" sz="700" b="1" dirty="0" smtClean="0">
                <a:solidFill>
                  <a:schemeClr val="bg1"/>
                </a:solidFill>
              </a:rPr>
              <a:t>choice (PPF MODELS) </a:t>
            </a:r>
            <a:r>
              <a:rPr lang="en-US" sz="700" b="1" dirty="0">
                <a:solidFill>
                  <a:schemeClr val="bg1"/>
                </a:solidFill>
              </a:rPr>
              <a:t>which involves an opportunity cost. There is not enough for everyone so how best to distribute our scarce resources to meet </a:t>
            </a:r>
            <a:r>
              <a:rPr lang="en-US" sz="700" b="1" dirty="0" err="1">
                <a:solidFill>
                  <a:schemeClr val="bg1"/>
                </a:solidFill>
              </a:rPr>
              <a:t>everyones</a:t>
            </a:r>
            <a:r>
              <a:rPr lang="en-US" sz="700" b="1" dirty="0">
                <a:solidFill>
                  <a:schemeClr val="bg1"/>
                </a:solidFill>
              </a:rPr>
              <a:t> wants.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3783" y="4579581"/>
            <a:ext cx="1773397" cy="79252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Regulatory capture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Crowding </a:t>
            </a:r>
            <a:r>
              <a:rPr lang="en-US" sz="700" dirty="0" smtClean="0"/>
              <a:t>Out through </a:t>
            </a:r>
            <a:r>
              <a:rPr lang="en-US" sz="700" dirty="0" err="1" smtClean="0"/>
              <a:t>Nationalisation</a:t>
            </a:r>
            <a:endParaRPr lang="en-US" sz="700" dirty="0"/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Cost to Government (including opportunity cost)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Moral hazard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6964" y="4471136"/>
            <a:ext cx="1069669" cy="149271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700" u="sng" dirty="0" smtClean="0"/>
              <a:t>Unintended effects: </a:t>
            </a:r>
            <a:r>
              <a:rPr lang="en-US" sz="700" dirty="0" smtClean="0"/>
              <a:t>Shortages/surpluses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Political conflicts</a:t>
            </a:r>
            <a:r>
              <a:rPr lang="en-US" sz="700" dirty="0" smtClean="0"/>
              <a:t>: Public choice theory and corruption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Admin Errors/Costs: </a:t>
            </a:r>
            <a:r>
              <a:rPr lang="en-US" sz="700" dirty="0" err="1" smtClean="0"/>
              <a:t>Bureaucractic</a:t>
            </a:r>
            <a:r>
              <a:rPr lang="en-US" sz="700" dirty="0" smtClean="0"/>
              <a:t> costs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Imperfect info: </a:t>
            </a:r>
            <a:r>
              <a:rPr lang="en-US" sz="700" dirty="0" smtClean="0"/>
              <a:t>unable to put a value on externalities</a:t>
            </a:r>
            <a:endParaRPr lang="en-US" sz="700" dirty="0"/>
          </a:p>
        </p:txBody>
      </p:sp>
      <p:cxnSp>
        <p:nvCxnSpPr>
          <p:cNvPr id="29" name="Elbow Connector 28"/>
          <p:cNvCxnSpPr/>
          <p:nvPr/>
        </p:nvCxnSpPr>
        <p:spPr>
          <a:xfrm rot="5400000">
            <a:off x="3062766" y="343883"/>
            <a:ext cx="1289786" cy="785586"/>
          </a:xfrm>
          <a:prstGeom prst="bentConnector3">
            <a:avLst>
              <a:gd name="adj1" fmla="val 1082"/>
            </a:avLst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2810774" y="634638"/>
            <a:ext cx="1008184" cy="30777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SOCIALISM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39628" y="1401946"/>
            <a:ext cx="1798167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GOVERNMENT INTERVENTION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16875" y="1424659"/>
            <a:ext cx="129663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 SUCCESS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67836" y="4627235"/>
            <a:ext cx="129663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 FAILURE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02865" y="1093245"/>
            <a:ext cx="1517135" cy="303929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Demand &amp; Supply Curves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Factors affecting demand curve (P IT OF POG</a:t>
            </a:r>
            <a:r>
              <a:rPr lang="en-US" sz="700" dirty="0" smtClean="0"/>
              <a:t>).  Also utility </a:t>
            </a:r>
            <a:r>
              <a:rPr lang="en-US" sz="700" dirty="0"/>
              <a:t>for consumers, rationality and diminishing marginal </a:t>
            </a:r>
            <a:r>
              <a:rPr lang="en-US" sz="700" dirty="0" smtClean="0"/>
              <a:t>utility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Factors affecting supply curve (P COP OF POG)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Inter</a:t>
            </a:r>
            <a:r>
              <a:rPr lang="en-US" sz="700" dirty="0"/>
              <a:t>-relationships between markets: joint demand, competitive </a:t>
            </a:r>
            <a:r>
              <a:rPr lang="en-US" sz="700" dirty="0" smtClean="0"/>
              <a:t>demand, composite demand, derived demand and joint supply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Elasticity </a:t>
            </a:r>
            <a:r>
              <a:rPr lang="en-US" sz="700" dirty="0"/>
              <a:t>- calculating PED, PES, XED and YED plus drawing graphs for PED and </a:t>
            </a:r>
            <a:r>
              <a:rPr lang="en-US" sz="700" dirty="0" smtClean="0"/>
              <a:t>PESI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 smtClean="0"/>
              <a:t>Equilibrium</a:t>
            </a:r>
            <a:endParaRPr lang="en-US" sz="900" u="sng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The </a:t>
            </a:r>
            <a:r>
              <a:rPr lang="en-US" sz="700" dirty="0"/>
              <a:t>role of </a:t>
            </a:r>
            <a:r>
              <a:rPr lang="en-US" sz="700" dirty="0" smtClean="0"/>
              <a:t>prices (signals, incentives, ration)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Equilibrium .v. Disequilibrium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Efficiency and Welfare (consumer and producer surplus)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err="1" smtClean="0"/>
              <a:t>Coase’s</a:t>
            </a:r>
            <a:r>
              <a:rPr lang="en-US" sz="900" u="sng" dirty="0" smtClean="0"/>
              <a:t> </a:t>
            </a:r>
            <a:r>
              <a:rPr lang="en-US" sz="900" u="sng" dirty="0"/>
              <a:t>Theorem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013568" y="91782"/>
            <a:ext cx="2052594" cy="374717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Basics of the firm: 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/>
              <a:t>Types of firm (Sole Trader, Ltd and PLC)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/>
              <a:t>Objectives of firm (short term and long term profit, sales maximization, ethical, </a:t>
            </a:r>
            <a:r>
              <a:rPr lang="en-US" sz="700" dirty="0" err="1"/>
              <a:t>behavioural</a:t>
            </a:r>
            <a:r>
              <a:rPr lang="en-US" sz="700" dirty="0"/>
              <a:t> and managerial)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 smtClean="0"/>
              <a:t>Market </a:t>
            </a:r>
            <a:r>
              <a:rPr lang="en-US" sz="700" dirty="0"/>
              <a:t>structure and concentration ratio’s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Production theory – 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Revenue, </a:t>
            </a:r>
            <a:r>
              <a:rPr lang="en-US" sz="700" dirty="0" smtClean="0"/>
              <a:t>costs (fixed and variable) </a:t>
            </a:r>
            <a:r>
              <a:rPr lang="en-US" sz="700" dirty="0"/>
              <a:t>and </a:t>
            </a:r>
            <a:r>
              <a:rPr lang="en-US" sz="700" dirty="0" smtClean="0"/>
              <a:t>profit (abnormal and normal): marginal</a:t>
            </a:r>
            <a:r>
              <a:rPr lang="en-US" sz="700" dirty="0"/>
              <a:t>, average and </a:t>
            </a:r>
            <a:r>
              <a:rPr lang="en-US" sz="700" dirty="0" smtClean="0"/>
              <a:t>total </a:t>
            </a:r>
            <a:r>
              <a:rPr lang="en-US" sz="700" dirty="0"/>
              <a:t>- curves and </a:t>
            </a:r>
            <a:r>
              <a:rPr lang="en-US" sz="700" dirty="0" smtClean="0"/>
              <a:t>calculations – difference between SR and LR (diminishing marginal returns .v. economies of scale)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err="1"/>
              <a:t>Specialisation</a:t>
            </a:r>
            <a:r>
              <a:rPr lang="en-US" sz="700" dirty="0"/>
              <a:t>, division of </a:t>
            </a:r>
            <a:r>
              <a:rPr lang="en-US" sz="700" dirty="0" err="1"/>
              <a:t>labour</a:t>
            </a:r>
            <a:r>
              <a:rPr lang="en-US" sz="700" dirty="0"/>
              <a:t> and economies of </a:t>
            </a:r>
            <a:r>
              <a:rPr lang="en-US" sz="700" dirty="0" smtClean="0"/>
              <a:t>scale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Technological change – innovation and invention and contribution to competition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Competition Models: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Perfect competition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Competitive </a:t>
            </a:r>
            <a:r>
              <a:rPr lang="en-US" sz="700" dirty="0" smtClean="0"/>
              <a:t>Oligopoly (kinked </a:t>
            </a:r>
            <a:r>
              <a:rPr lang="en-US" sz="700" dirty="0"/>
              <a:t>demand </a:t>
            </a:r>
            <a:r>
              <a:rPr lang="en-US" sz="700" dirty="0" smtClean="0"/>
              <a:t>curve for non-price competition, </a:t>
            </a:r>
            <a:r>
              <a:rPr lang="en-US" sz="700" dirty="0"/>
              <a:t>price wars, price </a:t>
            </a:r>
            <a:r>
              <a:rPr lang="en-US" sz="700" dirty="0" smtClean="0"/>
              <a:t>stability</a:t>
            </a:r>
            <a:r>
              <a:rPr lang="en-US" sz="700" dirty="0"/>
              <a:t>, predatory and limit pricing)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Contestable </a:t>
            </a:r>
            <a:r>
              <a:rPr lang="en-US" sz="700" dirty="0" smtClean="0"/>
              <a:t>markets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Monopolistic Competition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Benefits of Monopoly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Natural monopoly and Economies of Scale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Dynamic efficiency from abnormal profits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Concepts of ‘Creative Destruction’ (i.e. monopolies will not last forever)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smtClean="0"/>
              <a:t>Efficiency</a:t>
            </a:r>
            <a:endParaRPr lang="en-US" sz="900" u="sng" dirty="0"/>
          </a:p>
          <a:p>
            <a:pPr marL="265113" lvl="1" indent="-92075">
              <a:buFont typeface="+mj-lt"/>
              <a:buAutoNum type="arabicPeriod"/>
            </a:pPr>
            <a:r>
              <a:rPr lang="en-US" sz="700" dirty="0"/>
              <a:t>static (productive and allocative)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dirty="0"/>
              <a:t>dynamic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186218" y="4471883"/>
            <a:ext cx="2545835" cy="10695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88900" indent="-88900">
              <a:buFont typeface="Arial"/>
              <a:buChar char="•"/>
            </a:pPr>
            <a:r>
              <a:rPr lang="en-US" sz="900" u="sng" dirty="0"/>
              <a:t>Monopoly: </a:t>
            </a:r>
            <a:endParaRPr lang="en-US" sz="900" u="sng" dirty="0" smtClean="0"/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Natural</a:t>
            </a:r>
            <a:r>
              <a:rPr lang="en-US" sz="700" dirty="0"/>
              <a:t>, Monopoly Power and </a:t>
            </a:r>
            <a:r>
              <a:rPr lang="en-US" sz="700" dirty="0" smtClean="0"/>
              <a:t>Monopoly.  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Price discrimination (1</a:t>
            </a:r>
            <a:r>
              <a:rPr lang="en-US" sz="700" baseline="30000" dirty="0" smtClean="0"/>
              <a:t>st</a:t>
            </a:r>
            <a:r>
              <a:rPr lang="en-US" sz="700" dirty="0" smtClean="0"/>
              <a:t>, 2</a:t>
            </a:r>
            <a:r>
              <a:rPr lang="en-US" sz="700" baseline="30000" dirty="0" smtClean="0"/>
              <a:t>nd</a:t>
            </a:r>
            <a:r>
              <a:rPr lang="en-US" sz="700" dirty="0" smtClean="0"/>
              <a:t> and 3</a:t>
            </a:r>
            <a:r>
              <a:rPr lang="en-US" sz="700" baseline="30000" dirty="0" smtClean="0"/>
              <a:t>rd</a:t>
            </a:r>
            <a:r>
              <a:rPr lang="en-US" sz="700" dirty="0" smtClean="0"/>
              <a:t>  degree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Inefficiency – static (x-inefficiency and underproduction)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Loss of consumer surplus (and gain of producer surplus)</a:t>
            </a:r>
            <a:endParaRPr lang="en-US" sz="700" dirty="0"/>
          </a:p>
          <a:p>
            <a:pPr marL="88900" indent="-88900">
              <a:buFont typeface="Arial"/>
              <a:buChar char="•"/>
            </a:pPr>
            <a:r>
              <a:rPr lang="en-US" sz="900" u="sng" dirty="0"/>
              <a:t>Collusive Oligopoly </a:t>
            </a:r>
            <a:r>
              <a:rPr lang="en-US" sz="700" dirty="0" smtClean="0"/>
              <a:t>Tacit </a:t>
            </a:r>
            <a:r>
              <a:rPr lang="en-US" sz="700" dirty="0"/>
              <a:t>(price leadership) and overt collusion (cartels)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20964" y="4311149"/>
            <a:ext cx="1766765" cy="24852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Externalities</a:t>
            </a:r>
            <a:r>
              <a:rPr lang="en-US" sz="900" dirty="0"/>
              <a:t> (positive &amp; negative) including diagrams (4 in total)</a:t>
            </a:r>
            <a:endParaRPr lang="en-US" sz="900" i="1" dirty="0">
              <a:solidFill>
                <a:srgbClr val="008000"/>
              </a:solidFill>
            </a:endParaRP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Consumption (split in MSB - merit and demerit goods) - under and over </a:t>
            </a:r>
            <a:r>
              <a:rPr lang="en-US" sz="700" dirty="0" smtClean="0"/>
              <a:t>consumption</a:t>
            </a:r>
            <a:endParaRPr lang="en-US" sz="700" dirty="0"/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Production Externalities (split in MSC) - under and over production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Public Goods </a:t>
            </a:r>
            <a:r>
              <a:rPr lang="en-US" sz="900" dirty="0"/>
              <a:t>(missing markets)</a:t>
            </a: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Pure (no production) and ‘free rider’ issue</a:t>
            </a: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Quasi (under production)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Absence of property </a:t>
            </a:r>
            <a:r>
              <a:rPr lang="en-US" sz="900" u="sng" dirty="0" smtClean="0"/>
              <a:t>rights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err="1" smtClean="0"/>
              <a:t>Behavioural</a:t>
            </a:r>
            <a:r>
              <a:rPr lang="en-US" sz="900" u="sng" dirty="0" smtClean="0"/>
              <a:t> Economics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Imperfect information (asymmetric info)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Bounded rationality</a:t>
            </a:r>
            <a:endParaRPr lang="en-US" sz="700" dirty="0"/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Biases in decision making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Paradox of altruism and fairness</a:t>
            </a:r>
            <a:endParaRPr lang="en-US" sz="700" dirty="0"/>
          </a:p>
        </p:txBody>
      </p:sp>
      <p:sp>
        <p:nvSpPr>
          <p:cNvPr id="45" name="TextBox 44"/>
          <p:cNvSpPr txBox="1"/>
          <p:nvPr/>
        </p:nvSpPr>
        <p:spPr>
          <a:xfrm>
            <a:off x="7976971" y="5748946"/>
            <a:ext cx="3803137" cy="10541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Absolute and Relative Poverty</a:t>
            </a:r>
            <a:r>
              <a:rPr lang="en-US" sz="900" dirty="0"/>
              <a:t>: </a:t>
            </a:r>
            <a:r>
              <a:rPr lang="en-US" sz="700" dirty="0"/>
              <a:t>Low wages and unemployment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Inequality and equity issues</a:t>
            </a:r>
            <a:r>
              <a:rPr lang="en-US" sz="900" dirty="0"/>
              <a:t>:</a:t>
            </a:r>
            <a:r>
              <a:rPr lang="en-US" sz="700" dirty="0"/>
              <a:t> GINI coefficient and history since 1979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Discrimination</a:t>
            </a:r>
            <a:r>
              <a:rPr lang="en-US" sz="900" dirty="0"/>
              <a:t> (gender, ethnicity etc.)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Imperfect competition in the market</a:t>
            </a:r>
            <a:r>
              <a:rPr lang="en-US" sz="900" dirty="0"/>
              <a:t>:</a:t>
            </a:r>
            <a:r>
              <a:rPr lang="en-US" sz="700" dirty="0"/>
              <a:t> e.g. trade union (or monopoly power), </a:t>
            </a:r>
            <a:r>
              <a:rPr lang="en-US" sz="700" dirty="0" err="1"/>
              <a:t>monoposony</a:t>
            </a:r>
            <a:r>
              <a:rPr lang="en-US" sz="700" dirty="0"/>
              <a:t> (buyers) power and bi-lateral monopoly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 err="1"/>
              <a:t>Labour</a:t>
            </a:r>
            <a:r>
              <a:rPr lang="en-US" sz="900" u="sng" dirty="0"/>
              <a:t> immobility</a:t>
            </a:r>
            <a:r>
              <a:rPr lang="en-US" sz="900" dirty="0"/>
              <a:t>: </a:t>
            </a:r>
            <a:r>
              <a:rPr lang="en-US" sz="700" dirty="0"/>
              <a:t>Occupational and geographical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570280" y="2461953"/>
            <a:ext cx="1477612" cy="16389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Wage determination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/>
              <a:t>MRP theory and </a:t>
            </a:r>
            <a:r>
              <a:rPr lang="en-US" sz="700" dirty="0" err="1"/>
              <a:t>Labour</a:t>
            </a:r>
            <a:r>
              <a:rPr lang="en-US" sz="700" dirty="0"/>
              <a:t> Demand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 err="1"/>
              <a:t>Labour</a:t>
            </a:r>
            <a:r>
              <a:rPr lang="en-US" sz="700" dirty="0"/>
              <a:t> Supply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 smtClean="0"/>
              <a:t>Elasticity of </a:t>
            </a:r>
            <a:r>
              <a:rPr lang="en-US" sz="700" dirty="0" err="1" smtClean="0"/>
              <a:t>Ld</a:t>
            </a:r>
            <a:r>
              <a:rPr lang="en-US" sz="700" dirty="0" smtClean="0"/>
              <a:t> and </a:t>
            </a:r>
            <a:r>
              <a:rPr lang="en-US" sz="700" dirty="0" err="1" smtClean="0"/>
              <a:t>Ls</a:t>
            </a:r>
            <a:endParaRPr lang="en-US" sz="700" dirty="0" smtClean="0"/>
          </a:p>
          <a:p>
            <a:pPr marL="228600" indent="-46038">
              <a:buFont typeface="+mj-lt"/>
              <a:buAutoNum type="arabicPeriod"/>
            </a:pPr>
            <a:r>
              <a:rPr lang="en-US" sz="700" dirty="0" smtClean="0"/>
              <a:t>Perfectly competitive </a:t>
            </a:r>
            <a:r>
              <a:rPr lang="en-US" sz="700" dirty="0" err="1" smtClean="0"/>
              <a:t>labour</a:t>
            </a:r>
            <a:r>
              <a:rPr lang="en-US" sz="700" dirty="0" smtClean="0"/>
              <a:t> markets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Flexible </a:t>
            </a:r>
            <a:r>
              <a:rPr lang="en-US" sz="900" u="sng" dirty="0" err="1"/>
              <a:t>Labour</a:t>
            </a:r>
            <a:r>
              <a:rPr lang="en-US" sz="900" u="sng" dirty="0"/>
              <a:t> Markets </a:t>
            </a:r>
            <a:r>
              <a:rPr lang="en-US" sz="700" dirty="0"/>
              <a:t>and Impact of </a:t>
            </a:r>
            <a:r>
              <a:rPr lang="en-US" sz="700" dirty="0" err="1"/>
              <a:t>Globalisation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dirty="0"/>
              <a:t>‘</a:t>
            </a:r>
            <a:r>
              <a:rPr lang="en-US" sz="900" u="sng" dirty="0"/>
              <a:t>Trickle Down Effect’ </a:t>
            </a:r>
            <a:r>
              <a:rPr lang="en-US" sz="700" dirty="0"/>
              <a:t>and other reasons why inequality is ‘good’!</a:t>
            </a:r>
          </a:p>
        </p:txBody>
      </p:sp>
      <p:cxnSp>
        <p:nvCxnSpPr>
          <p:cNvPr id="47" name="Elbow Connector 46"/>
          <p:cNvCxnSpPr/>
          <p:nvPr/>
        </p:nvCxnSpPr>
        <p:spPr>
          <a:xfrm rot="16200000" flipH="1">
            <a:off x="7903170" y="518136"/>
            <a:ext cx="1261124" cy="506498"/>
          </a:xfrm>
          <a:prstGeom prst="bentConnector3">
            <a:avLst>
              <a:gd name="adj1" fmla="val 695"/>
            </a:avLst>
          </a:prstGeom>
          <a:ln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rot="5400000">
            <a:off x="8227786" y="634637"/>
            <a:ext cx="1095147" cy="307777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CAPITALISM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12271" y="1099564"/>
            <a:ext cx="1185768" cy="30931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Price Mechanism 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Indirect taxation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Subsidies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Tradable pollution permits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Direct Controls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Legislation and regulation (incl. pollution permits)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Price controls - max and min prices and buffer stocks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Government provision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GB" sz="700" dirty="0"/>
              <a:t>Identifying property rights through patents and legislation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Persuasion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Govt. Guidance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Nudge </a:t>
            </a:r>
            <a:r>
              <a:rPr lang="en-US" sz="700" dirty="0" smtClean="0"/>
              <a:t>Theory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C</a:t>
            </a:r>
            <a:r>
              <a:rPr lang="en-US" sz="700" dirty="0" smtClean="0"/>
              <a:t>hoice architecture: default, restricted and mandated</a:t>
            </a:r>
            <a:endParaRPr lang="en-US" sz="700" dirty="0"/>
          </a:p>
        </p:txBody>
      </p:sp>
      <p:sp>
        <p:nvSpPr>
          <p:cNvPr id="32" name="TextBox 31"/>
          <p:cNvSpPr txBox="1"/>
          <p:nvPr/>
        </p:nvSpPr>
        <p:spPr>
          <a:xfrm>
            <a:off x="988540" y="340663"/>
            <a:ext cx="1607767" cy="276998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solidFill>
                  <a:srgbClr val="FF0000"/>
                </a:solidFill>
              </a:rPr>
              <a:t>Labour</a:t>
            </a:r>
            <a:r>
              <a:rPr lang="en-US" sz="1000" b="1" dirty="0">
                <a:solidFill>
                  <a:srgbClr val="FF0000"/>
                </a:solidFill>
              </a:rPr>
              <a:t> Markets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Redistribute income and wealth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Taxation (direct - income, corporation, inheritance, National Insurance and indirect - VAT and excise duties). 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Benefits (JSA, WTC, Pensions, Universal Credit debate, in kind)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Government Legislation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Trade Union power change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Minimum Wage (and the Living Wage</a:t>
            </a:r>
            <a:r>
              <a:rPr lang="en-US" sz="700" i="1" dirty="0" smtClean="0"/>
              <a:t>)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 smtClean="0"/>
              <a:t>Maximum wage cap?</a:t>
            </a:r>
            <a:endParaRPr lang="en-US" sz="700" i="1" dirty="0"/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Prevent Discrimination (Equality Act 2010)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Government Job Scheme:</a:t>
            </a:r>
            <a:r>
              <a:rPr lang="en-US" sz="600" i="1" u="sng" dirty="0"/>
              <a:t> </a:t>
            </a:r>
            <a:r>
              <a:rPr lang="en-US" sz="700" i="1" dirty="0" smtClean="0"/>
              <a:t>Macroeconomic policy and job creation through demand and supply side policies</a:t>
            </a:r>
            <a:endParaRPr lang="en-US" sz="700" i="1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Poverty Targeting: </a:t>
            </a:r>
            <a:r>
              <a:rPr lang="en-US" sz="700" i="1" dirty="0"/>
              <a:t>1997 New </a:t>
            </a:r>
            <a:r>
              <a:rPr lang="en-US" sz="700" i="1" dirty="0" err="1"/>
              <a:t>Labour</a:t>
            </a:r>
            <a:r>
              <a:rPr lang="en-US" sz="700" i="1" dirty="0"/>
              <a:t> target and the Child Poverty Act 2010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80757" y="5669397"/>
            <a:ext cx="3370818" cy="79252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Moral Hazard (or Dependency)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Disincentive effects (unemployment trap &amp; poverty trap? PLUS ‘brain drain’ and less risk taking?)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Burden of taxation (progressive .v. regressive)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Cost to Government (incl. opportunity cost)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84446" y="2110690"/>
            <a:ext cx="1944688" cy="170046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 </a:t>
            </a:r>
            <a:r>
              <a:rPr lang="en-US" sz="1050" b="1" dirty="0"/>
              <a:t>(</a:t>
            </a:r>
            <a:r>
              <a:rPr lang="en-US" sz="900" b="1" dirty="0"/>
              <a:t>Industrial Policy)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900" dirty="0"/>
              <a:t>Competition Policy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900" u="sng" dirty="0"/>
              <a:t>Regulation</a:t>
            </a:r>
          </a:p>
          <a:p>
            <a:pPr marL="447675" lvl="3" indent="-80963">
              <a:buFont typeface="Wingdings" panose="05000000000000000000" pitchFamily="2" charset="2"/>
              <a:buChar char="§"/>
            </a:pPr>
            <a:r>
              <a:rPr lang="en-US" sz="700" dirty="0"/>
              <a:t>Bodies: CMA plus specific industry watchdogs (OFGEM, OFWAT, ORR) and European Commission</a:t>
            </a:r>
          </a:p>
          <a:p>
            <a:pPr marL="447675" lvl="3" indent="-80963">
              <a:buFont typeface="Wingdings" panose="05000000000000000000" pitchFamily="2" charset="2"/>
              <a:buChar char="§"/>
            </a:pPr>
            <a:r>
              <a:rPr lang="en-US" sz="700" dirty="0"/>
              <a:t>Types: Price capping (RPI-X, fines/ prosecution, legislation, break up, windfall taxes etc.)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900" u="sng" dirty="0"/>
              <a:t>Deregulation </a:t>
            </a:r>
            <a:r>
              <a:rPr lang="en-US" sz="900" dirty="0"/>
              <a:t>- </a:t>
            </a:r>
            <a:r>
              <a:rPr lang="en-US" sz="700" dirty="0"/>
              <a:t>removing barriers via legislation and subsidies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900" u="sng" dirty="0" err="1" smtClean="0"/>
              <a:t>Nationalisation</a:t>
            </a:r>
            <a:r>
              <a:rPr lang="en-US" sz="900" dirty="0"/>
              <a:t> </a:t>
            </a:r>
            <a:r>
              <a:rPr lang="en-US" sz="900" dirty="0" smtClean="0"/>
              <a:t>and </a:t>
            </a:r>
            <a:r>
              <a:rPr lang="en-US" sz="900" dirty="0" err="1" smtClean="0"/>
              <a:t>Privatisation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53782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  <p:bldP spid="32" grpId="0" animBg="1"/>
      <p:bldP spid="49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1723" y="0"/>
            <a:ext cx="4510187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FFFF00"/>
                </a:solidFill>
              </a:rPr>
              <a:t>MACROECONOMICS OVERVIEW</a:t>
            </a:r>
            <a:endParaRPr lang="en-US" sz="2400" b="1" u="sng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27472"/>
            <a:ext cx="4236357" cy="143074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GLOBAL ECONOMY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 smtClean="0">
                <a:solidFill>
                  <a:schemeClr val="tx1"/>
                </a:solidFill>
              </a:rPr>
              <a:t>Globalisation</a:t>
            </a:r>
            <a:r>
              <a:rPr lang="en-US" sz="800" dirty="0" smtClean="0">
                <a:solidFill>
                  <a:schemeClr val="tx1"/>
                </a:solidFill>
              </a:rPr>
              <a:t> – causes, characteristics, and consequences</a:t>
            </a:r>
            <a:endParaRPr lang="en-US" sz="8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Free Trade (absolute and comparative advantage theory and global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exploiting economies of scale and competition, forced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</a:t>
            </a:r>
            <a:r>
              <a:rPr lang="en-US" sz="800" dirty="0" err="1" smtClean="0">
                <a:solidFill>
                  <a:schemeClr val="tx1"/>
                </a:solidFill>
              </a:rPr>
              <a:t>dutch</a:t>
            </a:r>
            <a:r>
              <a:rPr lang="en-US" sz="800" dirty="0" smtClean="0">
                <a:solidFill>
                  <a:schemeClr val="tx1"/>
                </a:solidFill>
              </a:rPr>
              <a:t> disease, export orientated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).  Role of WTO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protectionism (tariff escalation, tariff diagram, import substitution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, types of – tariffs, quotas and embargos).  EU Customs Union and Single Market.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MNC’s on host and foreign countries macro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Global Economic Growth and impact on macroeconomic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exchange rates – determinants (demand and supply), PPP v market, fixed or floating?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3551376"/>
            <a:ext cx="4209143" cy="16465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FINANCIAL MARKETS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money, definitions of money (broad and narrow) and ‘credit money’ (how banks create private money)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financial markets in wider economy: Money Markets – short term loans, treasury bills (less than a year), Capital Markets – Bonds and Equity, FOREX Markets – determination of exchange rates (using supply and demand).  How do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</a:rPr>
              <a:t>Government </a:t>
            </a:r>
            <a:r>
              <a:rPr lang="en-US" sz="800" dirty="0" smtClean="0">
                <a:solidFill>
                  <a:schemeClr val="tx1"/>
                </a:solidFill>
              </a:rPr>
              <a:t>bonds - Bond </a:t>
            </a:r>
            <a:r>
              <a:rPr lang="en-US" sz="800" dirty="0">
                <a:solidFill>
                  <a:schemeClr val="tx1"/>
                </a:solidFill>
              </a:rPr>
              <a:t>prices and yields are </a:t>
            </a:r>
            <a:r>
              <a:rPr lang="en-US" sz="800" dirty="0" smtClean="0">
                <a:solidFill>
                  <a:schemeClr val="tx1"/>
                </a:solidFill>
              </a:rPr>
              <a:t>inverted.  Coupon and maturity rates.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commercial and investment banks – wider economy, balance sheets (assets and liabilities), objectives of banks (conflicts between liquidity, profitability and security).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Market failure – moral hazard, systemic risk (externalities) and imperfect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central banks, the MPC and financial regulation (PRA, FPC and FCA).  Liquidity and capital ratios.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146776"/>
            <a:ext cx="1299166" cy="100207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GOVERNMENT</a:t>
            </a:r>
          </a:p>
          <a:p>
            <a:r>
              <a:rPr lang="en-US" sz="800" dirty="0" smtClean="0">
                <a:solidFill>
                  <a:schemeClr val="tx1"/>
                </a:solidFill>
              </a:rPr>
              <a:t>Fiscal position – deficits and surplus (structural and current deficit) and national debt (as % of GDP)</a:t>
            </a:r>
          </a:p>
          <a:p>
            <a:pPr marL="171450" indent="-171450">
              <a:buFont typeface="Arial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819504"/>
            <a:ext cx="4091214" cy="6145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HOUSEHOLDS and FIRMS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Confidence (‘animal spirits’)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Debt issues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-1" y="0"/>
            <a:ext cx="3670377" cy="6771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AGENTS IN THE ECONOMY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main players in the economy through the Circular Flow of Income (Income = Output = Expenditure)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8471291" y="0"/>
            <a:ext cx="3720709" cy="7540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MACROECONOMIC INDICATORS (Objectives in Brackets)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Judging the performance of an economy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02502" y="824321"/>
            <a:ext cx="4089498" cy="135870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ECONOMIC GROWTH and DEVELOPMENT (Sustainable)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Similarities and differences between growth, development and standards of living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Economic cycles and demand/supply causes of growth (also short run and long run).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through GDP (and index numbers) plus HDI as alternative for standards of living.  PPP considerations.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Costs and benefits of economic growth; impact on individuals, the economy and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Opportunities and barriers to growth for developing countries. The role of trade .v. aid.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097844" y="2290690"/>
            <a:ext cx="4094156" cy="89203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UNEMPLOYMENT (</a:t>
            </a:r>
            <a:r>
              <a:rPr lang="en-US" sz="1400" b="1" dirty="0" err="1" smtClean="0">
                <a:solidFill>
                  <a:schemeClr val="tx1"/>
                </a:solidFill>
              </a:rPr>
              <a:t>Minimising</a:t>
            </a:r>
            <a:r>
              <a:rPr lang="en-US" sz="1400" b="1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Measuring unemployment – LFS and claimant count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Natural rate of unemployment (voluntary unemployment - structural and frictional)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DISEQUILBRIUM: Cyclical unemployment and involuntary unemployment (negative output gaps) – Keynesian view.  Real wage unemployment – classical view.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Consequences of unemployment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100050" y="3316411"/>
            <a:ext cx="4091950" cy="92521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PRICE LEVELS (Stable)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Inflation and hyperinflation (Positive Output Gaps)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Deflation and deflationary spirals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- CPI and RPI (also index numbers)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Causes of inflation – expectations theory, </a:t>
            </a:r>
            <a:r>
              <a:rPr lang="en-US" sz="800" dirty="0" err="1" smtClean="0">
                <a:solidFill>
                  <a:schemeClr val="tx1"/>
                </a:solidFill>
              </a:rPr>
              <a:t>keynesian</a:t>
            </a:r>
            <a:r>
              <a:rPr lang="en-US" sz="800" dirty="0" smtClean="0">
                <a:solidFill>
                  <a:schemeClr val="tx1"/>
                </a:solidFill>
              </a:rPr>
              <a:t> theory (cost push/demand pull), quantity theory of money (monetarist) theory.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34865" y="5654935"/>
            <a:ext cx="4057135" cy="12030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BALANCE OF PAYMENTS (Balanced)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Current account (Exports, Imports, Investment Income and Transfers)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Financial and Capital Account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(FDI, Hot Money Flows, Portfolio Investment)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Deficits and surplus on the balance of payments (current account).  Balance of payments crisis (excessive current account deficit leading to a sharp depreciation in the exchange rate)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Expenditure switching and reduction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Currency zones (Eurozone </a:t>
            </a:r>
            <a:r>
              <a:rPr lang="en-US" sz="800" dirty="0" err="1" smtClean="0">
                <a:solidFill>
                  <a:schemeClr val="tx1"/>
                </a:solidFill>
              </a:rPr>
              <a:t>etc</a:t>
            </a:r>
            <a:r>
              <a:rPr lang="en-US" sz="800" dirty="0" smtClean="0">
                <a:solidFill>
                  <a:schemeClr val="tx1"/>
                </a:solidFill>
              </a:rPr>
              <a:t>) – Advantages and Disadvantages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21136" y="4336567"/>
            <a:ext cx="4070864" cy="11909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OTHER INDICATORS TO CONSIDER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FISCAL POSITION: Austerity economics, Effects of budget deficit (structural and cyclical) and surplus etc.  National debt and the role of the OBR.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INEQUALITY: </a:t>
            </a:r>
            <a:r>
              <a:rPr lang="en-US" sz="800" dirty="0" err="1" smtClean="0">
                <a:solidFill>
                  <a:schemeClr val="tx1"/>
                </a:solidFill>
              </a:rPr>
              <a:t>Gini</a:t>
            </a:r>
            <a:r>
              <a:rPr lang="en-US" sz="800" dirty="0" smtClean="0">
                <a:solidFill>
                  <a:schemeClr val="tx1"/>
                </a:solidFill>
              </a:rPr>
              <a:t> co-efficient derived from </a:t>
            </a:r>
            <a:r>
              <a:rPr lang="en-US" sz="800" dirty="0" err="1" smtClean="0">
                <a:solidFill>
                  <a:schemeClr val="tx1"/>
                </a:solidFill>
              </a:rPr>
              <a:t>lorenz</a:t>
            </a:r>
            <a:r>
              <a:rPr lang="en-US" sz="800" dirty="0" smtClean="0">
                <a:solidFill>
                  <a:schemeClr val="tx1"/>
                </a:solidFill>
              </a:rPr>
              <a:t> curve suggesting </a:t>
            </a:r>
            <a:r>
              <a:rPr lang="en-US" sz="800" dirty="0" err="1" smtClean="0">
                <a:solidFill>
                  <a:schemeClr val="tx1"/>
                </a:solidFill>
              </a:rPr>
              <a:t>diffrence</a:t>
            </a:r>
            <a:r>
              <a:rPr lang="en-US" sz="800" dirty="0" smtClean="0">
                <a:solidFill>
                  <a:schemeClr val="tx1"/>
                </a:solidFill>
              </a:rPr>
              <a:t> in income and wealth.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LABOUR PRODUCTIVITY: Affected by technology, wage levels, morale of workforce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EXCHANGE RATE STABILITY: How volatile is the currency? May depend on political stability as well as exchange rates etc.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9787" y="756714"/>
            <a:ext cx="2784929" cy="7463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Supply Side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Free Market (neo-liberalism?): Privatisation, deregulation, tax cuts, labour market reforms (TU’s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Interventionist (socialism?): education and health spending, infrastructure, research and development</a:t>
            </a:r>
            <a:endParaRPr lang="en-GB" sz="800" dirty="0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675791" y="5279293"/>
            <a:ext cx="1011348" cy="1154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PHILLIPS CURVE ANALYSIS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 smtClean="0">
                <a:solidFill>
                  <a:schemeClr val="bg1"/>
                </a:solidFill>
              </a:rPr>
              <a:t>(Policy Conflict of Inflation and Unemployment)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4243754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943070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671677" y="2353512"/>
            <a:ext cx="2968491" cy="44627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MACROECONOMIC EQUILIBRIUM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>
                <a:solidFill>
                  <a:schemeClr val="bg1"/>
                </a:solidFill>
              </a:rPr>
              <a:t>(Policy Conflict of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Inflation </a:t>
            </a:r>
            <a:r>
              <a:rPr lang="en-GB" altLang="en-US" sz="900" b="1" dirty="0">
                <a:solidFill>
                  <a:schemeClr val="bg1"/>
                </a:solidFill>
              </a:rPr>
              <a:t>and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Growth)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5395784" y="3039984"/>
            <a:ext cx="1530865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Demand AD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demand for resources in the economy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5148505" y="1579463"/>
            <a:ext cx="2014841" cy="5693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AS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resources in the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economy - Classical Curve (SRAS and LRAS) and Keynesian Curve (AS)</a:t>
            </a:r>
            <a:endParaRPr lang="en-GB" altLang="en-US" sz="7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4490356" y="3583814"/>
            <a:ext cx="816429" cy="877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Consumption (</a:t>
            </a:r>
            <a:r>
              <a:rPr lang="en-GB" altLang="en-US" sz="750" b="1" dirty="0">
                <a:solidFill>
                  <a:prstClr val="black"/>
                </a:solidFill>
              </a:rPr>
              <a:t>C)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households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economy.  The opposite of Saving (Saving is not investment!).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5375373" y="3577788"/>
            <a:ext cx="765105" cy="4847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Investment (</a:t>
            </a:r>
            <a:r>
              <a:rPr lang="en-GB" altLang="en-US" sz="750" b="1" dirty="0">
                <a:solidFill>
                  <a:prstClr val="black"/>
                </a:solidFill>
              </a:rPr>
              <a:t>I)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firms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 on capital items.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6189287" y="3577788"/>
            <a:ext cx="703037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err="1" smtClean="0">
                <a:solidFill>
                  <a:prstClr val="black"/>
                </a:solidFill>
              </a:rPr>
              <a:t>Govt</a:t>
            </a:r>
            <a:r>
              <a:rPr lang="en-GB" altLang="en-US" sz="750" b="1" dirty="0">
                <a:solidFill>
                  <a:prstClr val="black"/>
                </a:solidFill>
              </a:rPr>
              <a:t> </a:t>
            </a:r>
            <a:r>
              <a:rPr lang="en-GB" altLang="en-US" sz="750" b="1" dirty="0" smtClean="0">
                <a:solidFill>
                  <a:prstClr val="black"/>
                </a:solidFill>
              </a:rPr>
              <a:t>Spending (</a:t>
            </a:r>
            <a:r>
              <a:rPr lang="en-GB" altLang="en-US" sz="750" b="1" dirty="0">
                <a:solidFill>
                  <a:prstClr val="black"/>
                </a:solidFill>
              </a:rPr>
              <a:t>G)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the Government in the economy</a:t>
            </a:r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4368608" y="1187033"/>
            <a:ext cx="149170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Aggregate Supply (</a:t>
            </a:r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SRAS)</a:t>
            </a:r>
          </a:p>
          <a:p>
            <a:pPr algn="ctr" eaLnBrk="1" hangingPunct="1"/>
            <a:r>
              <a:rPr lang="en-GB" altLang="en-US" sz="600" b="1" dirty="0">
                <a:solidFill>
                  <a:srgbClr val="000000"/>
                </a:solidFill>
                <a:latin typeface="Calibri" panose="020F0502020204030204" pitchFamily="34" charset="0"/>
              </a:rPr>
              <a:t>(short run changes in costs of production – e.g. higher import prices etc.)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6292651" y="1197454"/>
            <a:ext cx="1559962" cy="3808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>
                <a:solidFill>
                  <a:srgbClr val="ED7D31"/>
                </a:solidFill>
              </a:rPr>
              <a:t>Long Run </a:t>
            </a:r>
            <a:r>
              <a:rPr lang="en-GB" altLang="en-US" sz="675" b="1" dirty="0" smtClean="0">
                <a:solidFill>
                  <a:srgbClr val="ED7D31"/>
                </a:solidFill>
              </a:rPr>
              <a:t>Aggregate Supply (</a:t>
            </a:r>
            <a:r>
              <a:rPr lang="en-GB" altLang="en-US" sz="675" b="1" dirty="0">
                <a:solidFill>
                  <a:srgbClr val="ED7D31"/>
                </a:solidFill>
              </a:rPr>
              <a:t>LRAS)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(quality and quantity of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labour and capital)</a:t>
            </a: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6996336" y="3577788"/>
            <a:ext cx="747231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Trade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Balance (</a:t>
            </a:r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X-M)</a:t>
            </a: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Exports (foreigners buying our products) and Imports (buying foreigners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4559361" y="5390207"/>
            <a:ext cx="97694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Phillips Curve (SRPC)</a:t>
            </a:r>
            <a:endParaRPr lang="en-GB" altLang="en-US" sz="600" b="1" dirty="0">
              <a:solidFill>
                <a:srgbClr val="ED7D31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Short run trade off between unemployment and inflation. Unemployment reduced by demand side polices means higher unemployment.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6827427" y="5411183"/>
            <a:ext cx="893763" cy="946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 smtClean="0">
                <a:solidFill>
                  <a:srgbClr val="ED7D31"/>
                </a:solidFill>
              </a:rPr>
              <a:t>Long Run Phillips Curve (LRPC)</a:t>
            </a:r>
            <a:endParaRPr lang="en-GB" altLang="en-US" sz="675" b="1" dirty="0">
              <a:solidFill>
                <a:srgbClr val="ED7D31"/>
              </a:solidFill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 smtClean="0">
                <a:solidFill>
                  <a:prstClr val="black"/>
                </a:solidFill>
              </a:rPr>
              <a:t>No trade off between unemployment and inflation. Reducing unemployment using demand side policies leads to inflation (wage spiral)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360714" y="1615761"/>
            <a:ext cx="2803072" cy="1115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Demand Side Policies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Monetary </a:t>
            </a:r>
            <a:r>
              <a:rPr lang="en-GB" sz="800" dirty="0" smtClean="0"/>
              <a:t>(interest rates and the transmission mechanism PLUS QE forms (original, funding for lending &amp; forward guidance) and exchange rate manipulation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Fiscal: </a:t>
            </a:r>
            <a:r>
              <a:rPr lang="en-GB" sz="800" dirty="0" smtClean="0"/>
              <a:t>Taxation (why, types – direct, indirect, proportional, regressive, progressive, principles, roles, merits), Spending (types, areas) and Budgets (structural, cyclical deficits and surpluses)</a:t>
            </a:r>
            <a:endParaRPr lang="en-GB" sz="800" dirty="0"/>
          </a:p>
        </p:txBody>
      </p:sp>
      <p:cxnSp>
        <p:nvCxnSpPr>
          <p:cNvPr id="52" name="Straight Arrow Connector 51"/>
          <p:cNvCxnSpPr>
            <a:stCxn id="24" idx="2"/>
            <a:endCxn id="25" idx="0"/>
          </p:cNvCxnSpPr>
          <p:nvPr/>
        </p:nvCxnSpPr>
        <p:spPr>
          <a:xfrm>
            <a:off x="6155923" y="2799788"/>
            <a:ext cx="5294" cy="2401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4" idx="0"/>
            <a:endCxn id="26" idx="2"/>
          </p:cNvCxnSpPr>
          <p:nvPr/>
        </p:nvCxnSpPr>
        <p:spPr>
          <a:xfrm flipV="1">
            <a:off x="6155923" y="2148850"/>
            <a:ext cx="3" cy="20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9429" y="2908390"/>
            <a:ext cx="789216" cy="4308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Multiplier Effect </a:t>
            </a:r>
            <a:r>
              <a:rPr lang="en-US" sz="500" dirty="0" smtClean="0"/>
              <a:t>(and the Marginal Propensity to Consumer)</a:t>
            </a:r>
            <a:endParaRPr lang="en-US" sz="500" dirty="0"/>
          </a:p>
        </p:txBody>
      </p:sp>
      <p:cxnSp>
        <p:nvCxnSpPr>
          <p:cNvPr id="36" name="Straight Arrow Connector 35"/>
          <p:cNvCxnSpPr>
            <a:stCxn id="28" idx="0"/>
            <a:endCxn id="32" idx="2"/>
          </p:cNvCxnSpPr>
          <p:nvPr/>
        </p:nvCxnSpPr>
        <p:spPr>
          <a:xfrm flipH="1" flipV="1">
            <a:off x="4894037" y="3339277"/>
            <a:ext cx="4534" cy="24453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88429" y="4260695"/>
            <a:ext cx="743857" cy="61555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Accelerator Effect </a:t>
            </a:r>
            <a:r>
              <a:rPr lang="en-US" sz="500" dirty="0" smtClean="0"/>
              <a:t>(greater output leads to domestic firms ‘accelerating’ investment)</a:t>
            </a:r>
            <a:endParaRPr lang="en-US" sz="500" dirty="0"/>
          </a:p>
        </p:txBody>
      </p:sp>
      <p:cxnSp>
        <p:nvCxnSpPr>
          <p:cNvPr id="58" name="Straight Arrow Connector 57"/>
          <p:cNvCxnSpPr>
            <a:stCxn id="57" idx="0"/>
            <a:endCxn id="29" idx="2"/>
          </p:cNvCxnSpPr>
          <p:nvPr/>
        </p:nvCxnSpPr>
        <p:spPr>
          <a:xfrm flipH="1" flipV="1">
            <a:off x="5757926" y="4062536"/>
            <a:ext cx="2432" cy="19815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ext Box 13"/>
          <p:cNvSpPr txBox="1">
            <a:spLocks noChangeArrowheads="1"/>
          </p:cNvSpPr>
          <p:nvPr/>
        </p:nvSpPr>
        <p:spPr bwMode="auto">
          <a:xfrm>
            <a:off x="4416926" y="499979"/>
            <a:ext cx="3376863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THEORY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main theories showing policy conflicts</a:t>
            </a:r>
            <a:endParaRPr lang="en-GB" altLang="en-US" sz="9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1902</Words>
  <Application>Microsoft Office PowerPoint</Application>
  <PresentationFormat>Widescreen</PresentationFormat>
  <Paragraphs>210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Jane Scott</cp:lastModifiedBy>
  <cp:revision>69</cp:revision>
  <cp:lastPrinted>2018-01-26T13:05:35Z</cp:lastPrinted>
  <dcterms:created xsi:type="dcterms:W3CDTF">2016-11-07T12:15:42Z</dcterms:created>
  <dcterms:modified xsi:type="dcterms:W3CDTF">2020-09-02T08:26:27Z</dcterms:modified>
</cp:coreProperties>
</file>