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481" r:id="rId2"/>
    <p:sldId id="515" r:id="rId3"/>
    <p:sldId id="537" r:id="rId4"/>
    <p:sldId id="538" r:id="rId5"/>
    <p:sldId id="541" r:id="rId6"/>
    <p:sldId id="539" r:id="rId7"/>
    <p:sldId id="543" r:id="rId8"/>
    <p:sldId id="544" r:id="rId9"/>
    <p:sldId id="545" r:id="rId10"/>
    <p:sldId id="547"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66" autoAdjust="0"/>
    <p:restoredTop sz="88534" autoAdjust="0"/>
  </p:normalViewPr>
  <p:slideViewPr>
    <p:cSldViewPr>
      <p:cViewPr varScale="1">
        <p:scale>
          <a:sx n="108" d="100"/>
          <a:sy n="108" d="100"/>
        </p:scale>
        <p:origin x="312" y="114"/>
      </p:cViewPr>
      <p:guideLst>
        <p:guide orient="horz" pos="2160"/>
        <p:guide pos="2880"/>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4E87F4A-DD11-41AF-8B76-F2E5B6202836}" type="datetimeFigureOut">
              <a:rPr lang="en-GB" smtClean="0"/>
              <a:pPr/>
              <a:t>25/03/2019</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62F2399-CD51-4C4C-BC34-03B9F40F9CF8}" type="slidenum">
              <a:rPr lang="en-GB" smtClean="0"/>
              <a:pPr/>
              <a:t>‹#›</a:t>
            </a:fld>
            <a:endParaRPr lang="en-GB"/>
          </a:p>
        </p:txBody>
      </p:sp>
    </p:spTree>
    <p:extLst>
      <p:ext uri="{BB962C8B-B14F-4D97-AF65-F5344CB8AC3E}">
        <p14:creationId xmlns:p14="http://schemas.microsoft.com/office/powerpoint/2010/main" val="547450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25/03/2019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4281611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25/03/2019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2023399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25/03/2019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962211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25/03/2019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875171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9AFE4D-3339-4F90-AB07-DAB31D79E32A}" type="datetimeFigureOut">
              <a:rPr lang="en-GB" smtClean="0"/>
              <a:pPr/>
              <a:t>25/03/2019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2932520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B9AFE4D-3339-4F90-AB07-DAB31D79E32A}" type="datetimeFigureOut">
              <a:rPr lang="en-GB" smtClean="0"/>
              <a:pPr/>
              <a:t>25/03/2019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566172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B9AFE4D-3339-4F90-AB07-DAB31D79E32A}" type="datetimeFigureOut">
              <a:rPr lang="en-GB" smtClean="0"/>
              <a:pPr/>
              <a:t>25/03/2019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4020052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B9AFE4D-3339-4F90-AB07-DAB31D79E32A}" type="datetimeFigureOut">
              <a:rPr lang="en-GB" smtClean="0"/>
              <a:pPr/>
              <a:t>25/03/2019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3408912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9AFE4D-3339-4F90-AB07-DAB31D79E32A}" type="datetimeFigureOut">
              <a:rPr lang="en-GB" smtClean="0"/>
              <a:pPr/>
              <a:t>25/03/2019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179336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25/03/2019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2997128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25/03/2019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4066496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AFE4D-3339-4F90-AB07-DAB31D79E32A}" type="datetimeFigureOut">
              <a:rPr lang="en-GB" smtClean="0"/>
              <a:pPr/>
              <a:t>25/03/2019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177B05-5D28-4021-9BD2-A7A72850B659}" type="slidenum">
              <a:rPr lang="en-GB" smtClean="0"/>
              <a:pPr/>
              <a:t>‹#›</a:t>
            </a:fld>
            <a:endParaRPr lang="en-GB"/>
          </a:p>
        </p:txBody>
      </p:sp>
    </p:spTree>
    <p:extLst>
      <p:ext uri="{BB962C8B-B14F-4D97-AF65-F5344CB8AC3E}">
        <p14:creationId xmlns:p14="http://schemas.microsoft.com/office/powerpoint/2010/main" val="3896745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image" Target="../media/image5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image" Target="../media/image15.png"/><Relationship Id="rId10" Type="http://schemas.openxmlformats.org/officeDocument/2006/relationships/image" Target="../media/image190.png"/><Relationship Id="rId4" Type="http://schemas.openxmlformats.org/officeDocument/2006/relationships/image" Target="../media/image14.png"/><Relationship Id="rId9" Type="http://schemas.openxmlformats.org/officeDocument/2006/relationships/image" Target="../media/image19.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3.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7.xml"/><Relationship Id="rId6" Type="http://schemas.openxmlformats.org/officeDocument/2006/relationships/image" Target="../media/image42.png"/><Relationship Id="rId5" Type="http://schemas.openxmlformats.org/officeDocument/2006/relationships/image" Target="../media/image41.png"/><Relationship Id="rId4" Type="http://schemas.openxmlformats.org/officeDocument/2006/relationships/image" Target="../media/image40.png"/></Relationships>
</file>

<file path=ppt/slides/_rels/slide8.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7.xml"/><Relationship Id="rId5" Type="http://schemas.openxmlformats.org/officeDocument/2006/relationships/image" Target="../media/image47.png"/></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5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solidFill>
                  <a:srgbClr val="92D050"/>
                </a:solidFill>
              </a:rPr>
              <a:t>MechYr1 Chapter 11 :: </a:t>
            </a:r>
            <a:br>
              <a:rPr lang="en-GB" b="1" dirty="0">
                <a:solidFill>
                  <a:srgbClr val="92D050"/>
                </a:solidFill>
              </a:rPr>
            </a:br>
            <a:r>
              <a:rPr lang="en-GB" dirty="0"/>
              <a:t>Variable Acceleration</a:t>
            </a:r>
          </a:p>
        </p:txBody>
      </p:sp>
      <p:cxnSp>
        <p:nvCxnSpPr>
          <p:cNvPr id="8" name="Straight Connector 7"/>
          <p:cNvCxnSpPr/>
          <p:nvPr/>
        </p:nvCxnSpPr>
        <p:spPr>
          <a:xfrm>
            <a:off x="0" y="1268760"/>
            <a:ext cx="9144000" cy="0"/>
          </a:xfrm>
          <a:prstGeom prst="line">
            <a:avLst/>
          </a:prstGeom>
          <a:ln w="762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0" name="Picture 2" descr="E:\TiffinSchoolLogoSmal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212" y="111910"/>
            <a:ext cx="1008112" cy="1013363"/>
          </a:xfrm>
          <a:prstGeom prst="rect">
            <a:avLst/>
          </a:prstGeom>
          <a:noFill/>
          <a:extLst>
            <a:ext uri="{909E8E84-426E-40DD-AFC4-6F175D3DCCD1}">
              <a14:hiddenFill xmlns:a14="http://schemas.microsoft.com/office/drawing/2010/main">
                <a:solidFill>
                  <a:srgbClr val="FFFFFF"/>
                </a:solidFill>
              </a14:hiddenFill>
            </a:ext>
          </a:extLst>
        </p:spPr>
      </p:pic>
      <p:sp>
        <p:nvSpPr>
          <p:cNvPr id="5" name="Subtitle 4"/>
          <p:cNvSpPr>
            <a:spLocks noGrp="1"/>
          </p:cNvSpPr>
          <p:nvPr>
            <p:ph type="subTitle" idx="1"/>
          </p:nvPr>
        </p:nvSpPr>
        <p:spPr/>
        <p:txBody>
          <a:bodyPr/>
          <a:lstStyle/>
          <a:p>
            <a:endParaRPr lang="en-GB"/>
          </a:p>
        </p:txBody>
      </p:sp>
    </p:spTree>
    <p:extLst>
      <p:ext uri="{BB962C8B-B14F-4D97-AF65-F5344CB8AC3E}">
        <p14:creationId xmlns:p14="http://schemas.microsoft.com/office/powerpoint/2010/main" val="29130178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smtClean="0">
                  <a:latin typeface="+mj-lt"/>
                </a:rPr>
                <a:t>Constant acceleration formulae</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p:cNvSpPr txBox="1"/>
              <p:nvPr/>
            </p:nvSpPr>
            <p:spPr>
              <a:xfrm>
                <a:off x="323528" y="836712"/>
                <a:ext cx="8280920" cy="923330"/>
              </a:xfrm>
              <a:prstGeom prst="rect">
                <a:avLst/>
              </a:prstGeom>
              <a:noFill/>
            </p:spPr>
            <p:txBody>
              <a:bodyPr wrap="square" rtlCol="0">
                <a:spAutoFit/>
              </a:bodyPr>
              <a:lstStyle/>
              <a:p>
                <a:r>
                  <a:rPr lang="en-GB" dirty="0" smtClean="0"/>
                  <a:t>In Chapter 9, we work out the various </a:t>
                </a:r>
                <a14:m>
                  <m:oMath xmlns:m="http://schemas.openxmlformats.org/officeDocument/2006/math">
                    <m:r>
                      <a:rPr lang="en-GB" b="0" i="1" smtClean="0">
                        <a:latin typeface="Cambria Math" panose="02040503050406030204" pitchFamily="18" charset="0"/>
                      </a:rPr>
                      <m:t>𝑠𝑢𝑣𝑎𝑡</m:t>
                    </m:r>
                  </m:oMath>
                </a14:m>
                <a:r>
                  <a:rPr lang="en-GB" dirty="0" smtClean="0"/>
                  <a:t> formulae by using a velocity-time graph.</a:t>
                </a:r>
              </a:p>
              <a:p>
                <a:r>
                  <a:rPr lang="en-GB" dirty="0" smtClean="0"/>
                  <a:t>But it’s also possible to derive all of these </a:t>
                </a:r>
                <a:r>
                  <a:rPr lang="en-GB" u="sng" dirty="0" smtClean="0"/>
                  <a:t>using integration</a:t>
                </a:r>
                <a:r>
                  <a:rPr lang="en-GB" dirty="0" smtClean="0"/>
                  <a:t>, provided that we consider that </a:t>
                </a:r>
                <a:r>
                  <a:rPr lang="en-GB" b="1" dirty="0" smtClean="0"/>
                  <a:t>acceleration is constant</a:t>
                </a:r>
                <a:r>
                  <a:rPr lang="en-GB" dirty="0" smtClean="0"/>
                  <a:t>.</a:t>
                </a:r>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323528" y="836712"/>
                <a:ext cx="8280920" cy="923330"/>
              </a:xfrm>
              <a:prstGeom prst="rect">
                <a:avLst/>
              </a:prstGeom>
              <a:blipFill>
                <a:blip r:embed="rId2"/>
                <a:stretch>
                  <a:fillRect l="-589" t="-3289" b="-921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49809E8B-C46C-462D-8DAB-12C8B5347404}"/>
                  </a:ext>
                </a:extLst>
              </p:cNvPr>
              <p:cNvSpPr txBox="1"/>
              <p:nvPr/>
            </p:nvSpPr>
            <p:spPr>
              <a:xfrm>
                <a:off x="467544" y="1990012"/>
                <a:ext cx="6330989" cy="1178656"/>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dirty="0" smtClean="0"/>
                  <a:t>Given a body has constant acceleration </a:t>
                </a:r>
                <a14:m>
                  <m:oMath xmlns:m="http://schemas.openxmlformats.org/officeDocument/2006/math">
                    <m:r>
                      <a:rPr lang="en-GB" sz="1600" b="0" i="1" smtClean="0">
                        <a:latin typeface="Cambria Math" panose="02040503050406030204" pitchFamily="18" charset="0"/>
                      </a:rPr>
                      <m:t>𝑎</m:t>
                    </m:r>
                  </m:oMath>
                </a14:m>
                <a:r>
                  <a:rPr lang="en-GB" sz="1600" dirty="0" smtClean="0"/>
                  <a:t>, initial velocity </a:t>
                </a:r>
                <a14:m>
                  <m:oMath xmlns:m="http://schemas.openxmlformats.org/officeDocument/2006/math">
                    <m:r>
                      <a:rPr lang="en-GB" sz="1600" b="0" i="1" smtClean="0">
                        <a:latin typeface="Cambria Math" panose="02040503050406030204" pitchFamily="18" charset="0"/>
                      </a:rPr>
                      <m:t>𝑢</m:t>
                    </m:r>
                  </m:oMath>
                </a14:m>
                <a:r>
                  <a:rPr lang="en-GB" sz="1600" dirty="0" smtClean="0"/>
                  <a:t> and its initial displacement is 0 m, prove that:</a:t>
                </a:r>
              </a:p>
              <a:p>
                <a:pPr marL="342900" indent="-342900">
                  <a:buAutoNum type="alphaLcParenBoth"/>
                </a:pPr>
                <a:r>
                  <a:rPr lang="en-GB" sz="1600" b="0" dirty="0" smtClean="0"/>
                  <a:t>Final velocity: </a:t>
                </a:r>
                <a14:m>
                  <m:oMath xmlns:m="http://schemas.openxmlformats.org/officeDocument/2006/math">
                    <m:r>
                      <a:rPr lang="en-GB" sz="1600" b="0" i="1" smtClean="0">
                        <a:latin typeface="Cambria Math" panose="02040503050406030204" pitchFamily="18" charset="0"/>
                      </a:rPr>
                      <m:t>𝑣</m:t>
                    </m:r>
                    <m:r>
                      <a:rPr lang="en-GB" sz="1600" b="0" i="1" smtClean="0">
                        <a:latin typeface="Cambria Math" panose="02040503050406030204" pitchFamily="18" charset="0"/>
                      </a:rPr>
                      <m:t>=</m:t>
                    </m:r>
                    <m:r>
                      <a:rPr lang="en-GB" sz="1600" b="0" i="1" smtClean="0">
                        <a:latin typeface="Cambria Math" panose="02040503050406030204" pitchFamily="18" charset="0"/>
                      </a:rPr>
                      <m:t>𝑢</m:t>
                    </m:r>
                    <m:r>
                      <a:rPr lang="en-GB" sz="1600" b="0" i="1" smtClean="0">
                        <a:latin typeface="Cambria Math" panose="02040503050406030204" pitchFamily="18" charset="0"/>
                      </a:rPr>
                      <m:t>+</m:t>
                    </m:r>
                    <m:r>
                      <a:rPr lang="en-GB" sz="1600" b="0" i="1" smtClean="0">
                        <a:latin typeface="Cambria Math" panose="02040503050406030204" pitchFamily="18" charset="0"/>
                      </a:rPr>
                      <m:t>𝑎𝑡</m:t>
                    </m:r>
                  </m:oMath>
                </a14:m>
                <a:endParaRPr lang="en-GB" sz="1600" dirty="0" smtClean="0"/>
              </a:p>
              <a:p>
                <a:pPr marL="342900" indent="-342900">
                  <a:buAutoNum type="alphaLcParenBoth"/>
                </a:pPr>
                <a:r>
                  <a:rPr lang="en-GB" sz="1600" dirty="0" smtClean="0"/>
                  <a:t>Displacement: </a:t>
                </a:r>
                <a14:m>
                  <m:oMath xmlns:m="http://schemas.openxmlformats.org/officeDocument/2006/math">
                    <m:r>
                      <a:rPr lang="en-GB" sz="1600" b="0" i="1" smtClean="0">
                        <a:latin typeface="Cambria Math" panose="02040503050406030204" pitchFamily="18" charset="0"/>
                      </a:rPr>
                      <m:t>𝑠</m:t>
                    </m:r>
                    <m:r>
                      <a:rPr lang="en-GB" sz="1600" b="0" i="1" smtClean="0">
                        <a:latin typeface="Cambria Math" panose="02040503050406030204" pitchFamily="18" charset="0"/>
                      </a:rPr>
                      <m:t>=</m:t>
                    </m:r>
                    <m:r>
                      <a:rPr lang="en-GB" sz="1600" b="0" i="1" smtClean="0">
                        <a:latin typeface="Cambria Math" panose="02040503050406030204" pitchFamily="18" charset="0"/>
                      </a:rPr>
                      <m:t>𝑢𝑡</m:t>
                    </m:r>
                    <m:r>
                      <a:rPr lang="en-GB" sz="1600" b="0" i="1" smtClean="0">
                        <a:latin typeface="Cambria Math" panose="02040503050406030204" pitchFamily="18" charset="0"/>
                      </a:rPr>
                      <m:t>+</m:t>
                    </m:r>
                    <m:f>
                      <m:fPr>
                        <m:ctrlPr>
                          <a:rPr lang="en-GB" sz="1600" b="0" i="1" smtClean="0">
                            <a:latin typeface="Cambria Math" panose="02040503050406030204" pitchFamily="18" charset="0"/>
                          </a:rPr>
                        </m:ctrlPr>
                      </m:fPr>
                      <m:num>
                        <m:r>
                          <a:rPr lang="en-GB" sz="1600" b="0" i="1" smtClean="0">
                            <a:latin typeface="Cambria Math" panose="02040503050406030204" pitchFamily="18" charset="0"/>
                          </a:rPr>
                          <m:t>1</m:t>
                        </m:r>
                      </m:num>
                      <m:den>
                        <m:r>
                          <a:rPr lang="en-GB" sz="1600" b="0" i="1" smtClean="0">
                            <a:latin typeface="Cambria Math" panose="02040503050406030204" pitchFamily="18" charset="0"/>
                          </a:rPr>
                          <m:t>2</m:t>
                        </m:r>
                      </m:den>
                    </m:f>
                    <m:r>
                      <a:rPr lang="en-GB" sz="1600" b="0" i="1" smtClean="0">
                        <a:latin typeface="Cambria Math" panose="02040503050406030204" pitchFamily="18" charset="0"/>
                      </a:rPr>
                      <m:t>𝑎</m:t>
                    </m:r>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𝑡</m:t>
                        </m:r>
                      </m:e>
                      <m:sup>
                        <m:r>
                          <a:rPr lang="en-GB" sz="1600" b="0" i="1" smtClean="0">
                            <a:latin typeface="Cambria Math" panose="02040503050406030204" pitchFamily="18" charset="0"/>
                          </a:rPr>
                          <m:t>2</m:t>
                        </m:r>
                      </m:sup>
                    </m:sSup>
                  </m:oMath>
                </a14:m>
                <a:endParaRPr lang="en-GB" sz="1600" dirty="0"/>
              </a:p>
            </p:txBody>
          </p:sp>
        </mc:Choice>
        <mc:Fallback xmlns="">
          <p:sp>
            <p:nvSpPr>
              <p:cNvPr id="6" name="TextBox 5">
                <a:extLst>
                  <a:ext uri="{FF2B5EF4-FFF2-40B4-BE49-F238E27FC236}">
                    <a16:creationId xmlns:a16="http://schemas.microsoft.com/office/drawing/2014/main" id="{49809E8B-C46C-462D-8DAB-12C8B5347404}"/>
                  </a:ext>
                </a:extLst>
              </p:cNvPr>
              <p:cNvSpPr txBox="1">
                <a:spLocks noRot="1" noChangeAspect="1" noMove="1" noResize="1" noEditPoints="1" noAdjustHandles="1" noChangeArrowheads="1" noChangeShapeType="1" noTextEdit="1"/>
              </p:cNvSpPr>
              <p:nvPr/>
            </p:nvSpPr>
            <p:spPr>
              <a:xfrm>
                <a:off x="467544" y="1990012"/>
                <a:ext cx="6330989" cy="1178656"/>
              </a:xfrm>
              <a:prstGeom prst="rect">
                <a:avLst/>
              </a:prstGeom>
              <a:blipFill>
                <a:blip r:embed="rId3"/>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spTree>
    <p:extLst>
      <p:ext uri="{BB962C8B-B14F-4D97-AF65-F5344CB8AC3E}">
        <p14:creationId xmlns:p14="http://schemas.microsoft.com/office/powerpoint/2010/main" val="2297350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5AC2BD1B-C823-44D8-9C64-1ACA36A265DA}"/>
              </a:ext>
            </a:extLst>
          </p:cNvPr>
          <p:cNvSpPr/>
          <p:nvPr/>
        </p:nvSpPr>
        <p:spPr>
          <a:xfrm>
            <a:off x="1" y="614764"/>
            <a:ext cx="9143999" cy="2718986"/>
          </a:xfrm>
          <a:prstGeom prst="rect">
            <a:avLst/>
          </a:prstGeom>
          <a:pattFill prst="wdDnDiag">
            <a:fgClr>
              <a:schemeClr val="bg2"/>
            </a:fgClr>
            <a:bgClr>
              <a:schemeClr val="bg1"/>
            </a:bgClr>
          </a:patt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grpSp>
        <p:nvGrpSpPr>
          <p:cNvPr id="2" name="Group 1">
            <a:extLst>
              <a:ext uri="{FF2B5EF4-FFF2-40B4-BE49-F238E27FC236}">
                <a16:creationId xmlns:a16="http://schemas.microsoft.com/office/drawing/2014/main" id="{12FB8003-1D4F-40CE-93C9-8E90EE965EFA}"/>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8AE116DB-3CD0-4C61-80B9-DE967D743255}"/>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smtClean="0">
                  <a:latin typeface="+mj-lt"/>
                </a:rPr>
                <a:t>Lesson 1</a:t>
              </a:r>
              <a:r>
                <a:rPr lang="en-GB" sz="3200" smtClean="0">
                  <a:latin typeface="+mj-lt"/>
                </a:rPr>
                <a:t>: Functions </a:t>
              </a:r>
              <a:r>
                <a:rPr lang="en-GB" sz="3200" dirty="0">
                  <a:latin typeface="+mj-lt"/>
                </a:rPr>
                <a:t>of time</a:t>
              </a:r>
              <a:endParaRPr lang="en-GB" sz="3200" dirty="0"/>
            </a:p>
          </p:txBody>
        </p:sp>
        <p:cxnSp>
          <p:nvCxnSpPr>
            <p:cNvPr id="4" name="Straight Connector 3">
              <a:extLst>
                <a:ext uri="{FF2B5EF4-FFF2-40B4-BE49-F238E27FC236}">
                  <a16:creationId xmlns:a16="http://schemas.microsoft.com/office/drawing/2014/main" id="{8640B3DC-ECB5-44A0-9634-D5D84E41C660}"/>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9" name="TextBox 58">
            <a:extLst>
              <a:ext uri="{FF2B5EF4-FFF2-40B4-BE49-F238E27FC236}">
                <a16:creationId xmlns:a16="http://schemas.microsoft.com/office/drawing/2014/main" id="{20209EB5-139F-4EE5-B43A-457E5F36431A}"/>
              </a:ext>
            </a:extLst>
          </p:cNvPr>
          <p:cNvSpPr txBox="1"/>
          <p:nvPr/>
        </p:nvSpPr>
        <p:spPr>
          <a:xfrm>
            <a:off x="518723" y="1036089"/>
            <a:ext cx="2745326" cy="738664"/>
          </a:xfrm>
          <a:prstGeom prst="rect">
            <a:avLst/>
          </a:prstGeom>
          <a:solidFill>
            <a:schemeClr val="bg1">
              <a:alpha val="68000"/>
            </a:schemeClr>
          </a:solidFill>
        </p:spPr>
        <p:txBody>
          <a:bodyPr wrap="square" rtlCol="0">
            <a:spAutoFit/>
          </a:bodyPr>
          <a:lstStyle/>
          <a:p>
            <a:r>
              <a:rPr lang="en-GB" sz="1400" dirty="0"/>
              <a:t>Up to now, the acceleration has </a:t>
            </a:r>
            <a:r>
              <a:rPr lang="en-GB" sz="1400" dirty="0" smtClean="0"/>
              <a:t>always </a:t>
            </a:r>
            <a:r>
              <a:rPr lang="en-GB" sz="1400" dirty="0"/>
              <a:t>been constant in any particular period of time…</a:t>
            </a:r>
          </a:p>
        </p:txBody>
      </p:sp>
      <p:cxnSp>
        <p:nvCxnSpPr>
          <p:cNvPr id="6" name="Straight Arrow Connector 5">
            <a:extLst>
              <a:ext uri="{FF2B5EF4-FFF2-40B4-BE49-F238E27FC236}">
                <a16:creationId xmlns:a16="http://schemas.microsoft.com/office/drawing/2014/main" id="{D27F4B5F-BA83-46B6-A8C4-EBA9F9BCD20B}"/>
              </a:ext>
            </a:extLst>
          </p:cNvPr>
          <p:cNvCxnSpPr/>
          <p:nvPr/>
        </p:nvCxnSpPr>
        <p:spPr>
          <a:xfrm flipV="1">
            <a:off x="3784290" y="836712"/>
            <a:ext cx="0" cy="108012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453B1F45-1E84-4350-AD68-AE78D61CDFC9}"/>
              </a:ext>
            </a:extLst>
          </p:cNvPr>
          <p:cNvCxnSpPr>
            <a:cxnSpLocks/>
          </p:cNvCxnSpPr>
          <p:nvPr/>
        </p:nvCxnSpPr>
        <p:spPr>
          <a:xfrm>
            <a:off x="3784290" y="1916832"/>
            <a:ext cx="172381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Connector 11">
            <a:extLst>
              <a:ext uri="{FF2B5EF4-FFF2-40B4-BE49-F238E27FC236}">
                <a16:creationId xmlns:a16="http://schemas.microsoft.com/office/drawing/2014/main" id="{6EC6B2E1-54AA-4A1E-A026-03F5CC126F57}"/>
              </a:ext>
            </a:extLst>
          </p:cNvPr>
          <p:cNvCxnSpPr/>
          <p:nvPr/>
        </p:nvCxnSpPr>
        <p:spPr>
          <a:xfrm flipV="1">
            <a:off x="3784290" y="1196752"/>
            <a:ext cx="538775" cy="72008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D67812AC-D6A6-4969-8D97-4B8D94B38430}"/>
              </a:ext>
            </a:extLst>
          </p:cNvPr>
          <p:cNvCxnSpPr>
            <a:cxnSpLocks/>
          </p:cNvCxnSpPr>
          <p:nvPr/>
        </p:nvCxnSpPr>
        <p:spPr>
          <a:xfrm flipV="1">
            <a:off x="4323065" y="1196752"/>
            <a:ext cx="283133" cy="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A7F5C4E2-0F76-4B5D-A4C2-859023AF8B68}"/>
              </a:ext>
            </a:extLst>
          </p:cNvPr>
          <p:cNvCxnSpPr>
            <a:cxnSpLocks/>
          </p:cNvCxnSpPr>
          <p:nvPr/>
        </p:nvCxnSpPr>
        <p:spPr>
          <a:xfrm>
            <a:off x="4606197" y="1196752"/>
            <a:ext cx="736728" cy="717118"/>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52BC1467-A582-48FD-A31D-1B1D49D74FFF}"/>
              </a:ext>
            </a:extLst>
          </p:cNvPr>
          <p:cNvSpPr txBox="1"/>
          <p:nvPr/>
        </p:nvSpPr>
        <p:spPr>
          <a:xfrm>
            <a:off x="4898361" y="1147901"/>
            <a:ext cx="995266" cy="338554"/>
          </a:xfrm>
          <a:prstGeom prst="rect">
            <a:avLst/>
          </a:prstGeom>
          <a:noFill/>
        </p:spPr>
        <p:txBody>
          <a:bodyPr wrap="square" rtlCol="0">
            <a:spAutoFit/>
          </a:bodyPr>
          <a:lstStyle/>
          <a:p>
            <a:r>
              <a:rPr lang="en-GB" sz="800" dirty="0"/>
              <a:t>constant deceleration</a:t>
            </a:r>
          </a:p>
        </p:txBody>
      </p:sp>
      <p:sp>
        <p:nvSpPr>
          <p:cNvPr id="67" name="TextBox 66">
            <a:extLst>
              <a:ext uri="{FF2B5EF4-FFF2-40B4-BE49-F238E27FC236}">
                <a16:creationId xmlns:a16="http://schemas.microsoft.com/office/drawing/2014/main" id="{41120EFD-0651-4B87-AA0C-3E3252D3AE70}"/>
              </a:ext>
            </a:extLst>
          </p:cNvPr>
          <p:cNvSpPr txBox="1"/>
          <p:nvPr/>
        </p:nvSpPr>
        <p:spPr>
          <a:xfrm>
            <a:off x="4462765" y="766941"/>
            <a:ext cx="995266" cy="215444"/>
          </a:xfrm>
          <a:prstGeom prst="rect">
            <a:avLst/>
          </a:prstGeom>
          <a:noFill/>
        </p:spPr>
        <p:txBody>
          <a:bodyPr wrap="square" rtlCol="0">
            <a:spAutoFit/>
          </a:bodyPr>
          <a:lstStyle/>
          <a:p>
            <a:r>
              <a:rPr lang="en-GB" sz="800" dirty="0"/>
              <a:t>no acceleration</a:t>
            </a:r>
          </a:p>
        </p:txBody>
      </p:sp>
      <p:sp>
        <p:nvSpPr>
          <p:cNvPr id="68" name="TextBox 67">
            <a:extLst>
              <a:ext uri="{FF2B5EF4-FFF2-40B4-BE49-F238E27FC236}">
                <a16:creationId xmlns:a16="http://schemas.microsoft.com/office/drawing/2014/main" id="{5F1DACE2-DC11-4EBC-9CE4-2280D402AC9E}"/>
              </a:ext>
            </a:extLst>
          </p:cNvPr>
          <p:cNvSpPr txBox="1"/>
          <p:nvPr/>
        </p:nvSpPr>
        <p:spPr>
          <a:xfrm>
            <a:off x="3780216" y="739735"/>
            <a:ext cx="995266" cy="338554"/>
          </a:xfrm>
          <a:prstGeom prst="rect">
            <a:avLst/>
          </a:prstGeom>
          <a:noFill/>
        </p:spPr>
        <p:txBody>
          <a:bodyPr wrap="square" rtlCol="0">
            <a:spAutoFit/>
          </a:bodyPr>
          <a:lstStyle/>
          <a:p>
            <a:r>
              <a:rPr lang="en-GB" sz="800" dirty="0"/>
              <a:t>constant acceleration</a:t>
            </a:r>
          </a:p>
        </p:txBody>
      </p:sp>
      <p:cxnSp>
        <p:nvCxnSpPr>
          <p:cNvPr id="21" name="Straight Arrow Connector 20">
            <a:extLst>
              <a:ext uri="{FF2B5EF4-FFF2-40B4-BE49-F238E27FC236}">
                <a16:creationId xmlns:a16="http://schemas.microsoft.com/office/drawing/2014/main" id="{E86E0653-D980-4904-9E7C-028530E36797}"/>
              </a:ext>
            </a:extLst>
          </p:cNvPr>
          <p:cNvCxnSpPr>
            <a:cxnSpLocks/>
          </p:cNvCxnSpPr>
          <p:nvPr/>
        </p:nvCxnSpPr>
        <p:spPr>
          <a:xfrm flipH="1">
            <a:off x="4578351" y="990600"/>
            <a:ext cx="82549" cy="146050"/>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69" name="Straight Arrow Connector 68">
            <a:extLst>
              <a:ext uri="{FF2B5EF4-FFF2-40B4-BE49-F238E27FC236}">
                <a16:creationId xmlns:a16="http://schemas.microsoft.com/office/drawing/2014/main" id="{6CFE70F9-9435-4550-842B-47EB9A42BC76}"/>
              </a:ext>
            </a:extLst>
          </p:cNvPr>
          <p:cNvCxnSpPr>
            <a:cxnSpLocks/>
          </p:cNvCxnSpPr>
          <p:nvPr/>
        </p:nvCxnSpPr>
        <p:spPr>
          <a:xfrm>
            <a:off x="4051300" y="1079500"/>
            <a:ext cx="84410" cy="184464"/>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72" name="Straight Arrow Connector 71">
            <a:extLst>
              <a:ext uri="{FF2B5EF4-FFF2-40B4-BE49-F238E27FC236}">
                <a16:creationId xmlns:a16="http://schemas.microsoft.com/office/drawing/2014/main" id="{B7235195-4820-488D-BF92-5443B06B2B3E}"/>
              </a:ext>
            </a:extLst>
          </p:cNvPr>
          <p:cNvCxnSpPr>
            <a:cxnSpLocks/>
          </p:cNvCxnSpPr>
          <p:nvPr/>
        </p:nvCxnSpPr>
        <p:spPr>
          <a:xfrm flipH="1">
            <a:off x="5085716" y="1479550"/>
            <a:ext cx="102234" cy="120707"/>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mc:AlternateContent xmlns:mc="http://schemas.openxmlformats.org/markup-compatibility/2006" xmlns:a14="http://schemas.microsoft.com/office/drawing/2010/main">
        <mc:Choice Requires="a14">
          <p:sp>
            <p:nvSpPr>
              <p:cNvPr id="73" name="TextBox 72">
                <a:extLst>
                  <a:ext uri="{FF2B5EF4-FFF2-40B4-BE49-F238E27FC236}">
                    <a16:creationId xmlns:a16="http://schemas.microsoft.com/office/drawing/2014/main" id="{7127F956-EA7E-4004-8C45-B3460E76ACC5}"/>
                  </a:ext>
                </a:extLst>
              </p:cNvPr>
              <p:cNvSpPr txBox="1"/>
              <p:nvPr/>
            </p:nvSpPr>
            <p:spPr>
              <a:xfrm>
                <a:off x="506785" y="2207045"/>
                <a:ext cx="3846140" cy="954107"/>
              </a:xfrm>
              <a:prstGeom prst="rect">
                <a:avLst/>
              </a:prstGeom>
              <a:solidFill>
                <a:schemeClr val="bg1">
                  <a:alpha val="68000"/>
                </a:schemeClr>
              </a:solidFill>
            </p:spPr>
            <p:txBody>
              <a:bodyPr wrap="square" rtlCol="0">
                <a:spAutoFit/>
              </a:bodyPr>
              <a:lstStyle/>
              <a:p>
                <a:r>
                  <a:rPr lang="en-GB" sz="1400" dirty="0"/>
                  <a:t>However, it’s possible to specify either the displacement, velocity or acceleration as any function of time (i.e. an expression in terms of </a:t>
                </a:r>
                <a14:m>
                  <m:oMath xmlns:m="http://schemas.openxmlformats.org/officeDocument/2006/math">
                    <m:r>
                      <a:rPr lang="en-GB" sz="1400" b="0" i="1" smtClean="0">
                        <a:latin typeface="Cambria Math" panose="02040503050406030204" pitchFamily="18" charset="0"/>
                      </a:rPr>
                      <m:t>𝑡</m:t>
                    </m:r>
                  </m:oMath>
                </a14:m>
                <a:r>
                  <a:rPr lang="en-GB" sz="1400" dirty="0"/>
                  <a:t>). This allows the acceleration to constantly change. </a:t>
                </a:r>
              </a:p>
            </p:txBody>
          </p:sp>
        </mc:Choice>
        <mc:Fallback xmlns="">
          <p:sp>
            <p:nvSpPr>
              <p:cNvPr id="73" name="TextBox 72">
                <a:extLst>
                  <a:ext uri="{FF2B5EF4-FFF2-40B4-BE49-F238E27FC236}">
                    <a16:creationId xmlns:a16="http://schemas.microsoft.com/office/drawing/2014/main" id="{7127F956-EA7E-4004-8C45-B3460E76ACC5}"/>
                  </a:ext>
                </a:extLst>
              </p:cNvPr>
              <p:cNvSpPr txBox="1">
                <a:spLocks noRot="1" noChangeAspect="1" noMove="1" noResize="1" noEditPoints="1" noAdjustHandles="1" noChangeArrowheads="1" noChangeShapeType="1" noTextEdit="1"/>
              </p:cNvSpPr>
              <p:nvPr/>
            </p:nvSpPr>
            <p:spPr>
              <a:xfrm>
                <a:off x="506785" y="2207045"/>
                <a:ext cx="3846140" cy="954107"/>
              </a:xfrm>
              <a:prstGeom prst="rect">
                <a:avLst/>
              </a:prstGeom>
              <a:blipFill>
                <a:blip r:embed="rId2"/>
                <a:stretch>
                  <a:fillRect l="-475" t="-1274" b="-5732"/>
                </a:stretch>
              </a:blipFill>
            </p:spPr>
            <p:txBody>
              <a:bodyPr/>
              <a:lstStyle/>
              <a:p>
                <a:r>
                  <a:rPr lang="en-GB">
                    <a:noFill/>
                  </a:rPr>
                  <a:t> </a:t>
                </a:r>
              </a:p>
            </p:txBody>
          </p:sp>
        </mc:Fallback>
      </mc:AlternateContent>
      <p:cxnSp>
        <p:nvCxnSpPr>
          <p:cNvPr id="79" name="Straight Arrow Connector 78">
            <a:extLst>
              <a:ext uri="{FF2B5EF4-FFF2-40B4-BE49-F238E27FC236}">
                <a16:creationId xmlns:a16="http://schemas.microsoft.com/office/drawing/2014/main" id="{F7D3B462-136B-482A-A876-C586EA17F458}"/>
              </a:ext>
            </a:extLst>
          </p:cNvPr>
          <p:cNvCxnSpPr>
            <a:cxnSpLocks/>
          </p:cNvCxnSpPr>
          <p:nvPr/>
        </p:nvCxnSpPr>
        <p:spPr>
          <a:xfrm>
            <a:off x="5114138" y="3068960"/>
            <a:ext cx="172381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0" name="Straight Arrow Connector 79">
            <a:extLst>
              <a:ext uri="{FF2B5EF4-FFF2-40B4-BE49-F238E27FC236}">
                <a16:creationId xmlns:a16="http://schemas.microsoft.com/office/drawing/2014/main" id="{624301FB-4D25-48AC-803E-61CC141111ED}"/>
              </a:ext>
            </a:extLst>
          </p:cNvPr>
          <p:cNvCxnSpPr/>
          <p:nvPr/>
        </p:nvCxnSpPr>
        <p:spPr>
          <a:xfrm flipV="1">
            <a:off x="5114138" y="1988840"/>
            <a:ext cx="0" cy="108012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2" name="TextBox 81">
            <a:extLst>
              <a:ext uri="{FF2B5EF4-FFF2-40B4-BE49-F238E27FC236}">
                <a16:creationId xmlns:a16="http://schemas.microsoft.com/office/drawing/2014/main" id="{9E12007A-7638-4B94-B47E-C55CCEA5F3E0}"/>
              </a:ext>
            </a:extLst>
          </p:cNvPr>
          <p:cNvSpPr txBox="1"/>
          <p:nvPr/>
        </p:nvSpPr>
        <p:spPr>
          <a:xfrm>
            <a:off x="5491708" y="1766290"/>
            <a:ext cx="995266" cy="253916"/>
          </a:xfrm>
          <a:prstGeom prst="rect">
            <a:avLst/>
          </a:prstGeom>
          <a:noFill/>
        </p:spPr>
        <p:txBody>
          <a:bodyPr wrap="square" rtlCol="0">
            <a:spAutoFit/>
          </a:bodyPr>
          <a:lstStyle/>
          <a:p>
            <a:r>
              <a:rPr lang="en-GB" sz="1050" b="1" dirty="0"/>
              <a:t>time</a:t>
            </a:r>
            <a:endParaRPr lang="en-GB" sz="800" b="1" dirty="0"/>
          </a:p>
        </p:txBody>
      </p:sp>
      <p:sp>
        <p:nvSpPr>
          <p:cNvPr id="84" name="TextBox 83">
            <a:extLst>
              <a:ext uri="{FF2B5EF4-FFF2-40B4-BE49-F238E27FC236}">
                <a16:creationId xmlns:a16="http://schemas.microsoft.com/office/drawing/2014/main" id="{27ED78E8-6409-4496-9E2E-4B08CD8876D4}"/>
              </a:ext>
            </a:extLst>
          </p:cNvPr>
          <p:cNvSpPr txBox="1"/>
          <p:nvPr/>
        </p:nvSpPr>
        <p:spPr>
          <a:xfrm rot="16200000">
            <a:off x="3177808" y="1051953"/>
            <a:ext cx="995266" cy="253916"/>
          </a:xfrm>
          <a:prstGeom prst="rect">
            <a:avLst/>
          </a:prstGeom>
          <a:noFill/>
        </p:spPr>
        <p:txBody>
          <a:bodyPr wrap="square" rtlCol="0">
            <a:spAutoFit/>
          </a:bodyPr>
          <a:lstStyle/>
          <a:p>
            <a:r>
              <a:rPr lang="en-GB" sz="1050" b="1" dirty="0"/>
              <a:t>velocity</a:t>
            </a:r>
            <a:endParaRPr lang="en-GB" sz="800" b="1" dirty="0"/>
          </a:p>
        </p:txBody>
      </p:sp>
      <p:sp>
        <p:nvSpPr>
          <p:cNvPr id="85" name="TextBox 84">
            <a:extLst>
              <a:ext uri="{FF2B5EF4-FFF2-40B4-BE49-F238E27FC236}">
                <a16:creationId xmlns:a16="http://schemas.microsoft.com/office/drawing/2014/main" id="{16C445B2-6153-4016-AE2A-CC52853D76CA}"/>
              </a:ext>
            </a:extLst>
          </p:cNvPr>
          <p:cNvSpPr txBox="1"/>
          <p:nvPr/>
        </p:nvSpPr>
        <p:spPr>
          <a:xfrm>
            <a:off x="6826732" y="2942002"/>
            <a:ext cx="995266" cy="253916"/>
          </a:xfrm>
          <a:prstGeom prst="rect">
            <a:avLst/>
          </a:prstGeom>
          <a:noFill/>
        </p:spPr>
        <p:txBody>
          <a:bodyPr wrap="square" rtlCol="0">
            <a:spAutoFit/>
          </a:bodyPr>
          <a:lstStyle/>
          <a:p>
            <a:r>
              <a:rPr lang="en-GB" sz="1050" b="1" dirty="0"/>
              <a:t>time</a:t>
            </a:r>
            <a:endParaRPr lang="en-GB" sz="800" b="1" dirty="0"/>
          </a:p>
        </p:txBody>
      </p:sp>
      <p:sp>
        <p:nvSpPr>
          <p:cNvPr id="95" name="TextBox 94">
            <a:extLst>
              <a:ext uri="{FF2B5EF4-FFF2-40B4-BE49-F238E27FC236}">
                <a16:creationId xmlns:a16="http://schemas.microsoft.com/office/drawing/2014/main" id="{FD4230E6-EB91-467B-8D93-EFC5B6F40F56}"/>
              </a:ext>
            </a:extLst>
          </p:cNvPr>
          <p:cNvSpPr txBox="1"/>
          <p:nvPr/>
        </p:nvSpPr>
        <p:spPr>
          <a:xfrm rot="16200000">
            <a:off x="4512242" y="2175888"/>
            <a:ext cx="995266" cy="253916"/>
          </a:xfrm>
          <a:prstGeom prst="rect">
            <a:avLst/>
          </a:prstGeom>
          <a:noFill/>
        </p:spPr>
        <p:txBody>
          <a:bodyPr wrap="square" rtlCol="0">
            <a:spAutoFit/>
          </a:bodyPr>
          <a:lstStyle/>
          <a:p>
            <a:r>
              <a:rPr lang="en-GB" sz="1050" b="1" dirty="0"/>
              <a:t>velocity</a:t>
            </a:r>
            <a:endParaRPr lang="en-GB" sz="800" b="1" dirty="0"/>
          </a:p>
        </p:txBody>
      </p:sp>
      <p:sp>
        <p:nvSpPr>
          <p:cNvPr id="26" name="Freeform: Shape 25">
            <a:extLst>
              <a:ext uri="{FF2B5EF4-FFF2-40B4-BE49-F238E27FC236}">
                <a16:creationId xmlns:a16="http://schemas.microsoft.com/office/drawing/2014/main" id="{90473989-7D49-491E-86DC-C4E0B22988B8}"/>
              </a:ext>
            </a:extLst>
          </p:cNvPr>
          <p:cNvSpPr/>
          <p:nvPr/>
        </p:nvSpPr>
        <p:spPr>
          <a:xfrm>
            <a:off x="5114925" y="2105025"/>
            <a:ext cx="1371600" cy="971550"/>
          </a:xfrm>
          <a:custGeom>
            <a:avLst/>
            <a:gdLst>
              <a:gd name="connsiteX0" fmla="*/ 0 w 1371600"/>
              <a:gd name="connsiteY0" fmla="*/ 971550 h 971550"/>
              <a:gd name="connsiteX1" fmla="*/ 390525 w 1371600"/>
              <a:gd name="connsiteY1" fmla="*/ 885825 h 971550"/>
              <a:gd name="connsiteX2" fmla="*/ 866775 w 1371600"/>
              <a:gd name="connsiteY2" fmla="*/ 647700 h 971550"/>
              <a:gd name="connsiteX3" fmla="*/ 1181100 w 1371600"/>
              <a:gd name="connsiteY3" fmla="*/ 361950 h 971550"/>
              <a:gd name="connsiteX4" fmla="*/ 1371600 w 1371600"/>
              <a:gd name="connsiteY4" fmla="*/ 0 h 971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971550">
                <a:moveTo>
                  <a:pt x="0" y="971550"/>
                </a:moveTo>
                <a:cubicBezTo>
                  <a:pt x="123031" y="955675"/>
                  <a:pt x="246063" y="939800"/>
                  <a:pt x="390525" y="885825"/>
                </a:cubicBezTo>
                <a:cubicBezTo>
                  <a:pt x="534987" y="831850"/>
                  <a:pt x="735013" y="735012"/>
                  <a:pt x="866775" y="647700"/>
                </a:cubicBezTo>
                <a:cubicBezTo>
                  <a:pt x="998537" y="560388"/>
                  <a:pt x="1096963" y="469900"/>
                  <a:pt x="1181100" y="361950"/>
                </a:cubicBezTo>
                <a:cubicBezTo>
                  <a:pt x="1265237" y="254000"/>
                  <a:pt x="1318418" y="127000"/>
                  <a:pt x="1371600"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27D0F65D-0764-4648-8EE5-30407CBB7214}"/>
                  </a:ext>
                </a:extLst>
              </p:cNvPr>
              <p:cNvSpPr txBox="1"/>
              <p:nvPr/>
            </p:nvSpPr>
            <p:spPr>
              <a:xfrm>
                <a:off x="5191331" y="2198071"/>
                <a:ext cx="1123744" cy="49564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𝑣</m:t>
                      </m:r>
                      <m:r>
                        <a:rPr lang="en-GB" sz="1400" b="0" i="1" smtClean="0">
                          <a:latin typeface="Cambria Math" panose="02040503050406030204" pitchFamily="18" charset="0"/>
                        </a:rPr>
                        <m:t>=</m:t>
                      </m:r>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1</m:t>
                          </m:r>
                        </m:num>
                        <m:den>
                          <m:r>
                            <a:rPr lang="en-GB" sz="1400" b="0" i="1" smtClean="0">
                              <a:latin typeface="Cambria Math" panose="02040503050406030204" pitchFamily="18" charset="0"/>
                            </a:rPr>
                            <m:t>2</m:t>
                          </m:r>
                        </m:den>
                      </m:f>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𝑡</m:t>
                          </m:r>
                        </m:e>
                        <m:sup>
                          <m:r>
                            <a:rPr lang="en-GB" sz="1400" b="0" i="1" smtClean="0">
                              <a:latin typeface="Cambria Math" panose="02040503050406030204" pitchFamily="18" charset="0"/>
                            </a:rPr>
                            <m:t>3</m:t>
                          </m:r>
                        </m:sup>
                      </m:sSup>
                    </m:oMath>
                  </m:oMathPara>
                </a14:m>
                <a:endParaRPr lang="en-GB" sz="1400" dirty="0"/>
              </a:p>
            </p:txBody>
          </p:sp>
        </mc:Choice>
        <mc:Fallback xmlns="">
          <p:sp>
            <p:nvSpPr>
              <p:cNvPr id="27" name="TextBox 26">
                <a:extLst>
                  <a:ext uri="{FF2B5EF4-FFF2-40B4-BE49-F238E27FC236}">
                    <a16:creationId xmlns:a16="http://schemas.microsoft.com/office/drawing/2014/main" id="{27D0F65D-0764-4648-8EE5-30407CBB7214}"/>
                  </a:ext>
                </a:extLst>
              </p:cNvPr>
              <p:cNvSpPr txBox="1">
                <a:spLocks noRot="1" noChangeAspect="1" noMove="1" noResize="1" noEditPoints="1" noAdjustHandles="1" noChangeArrowheads="1" noChangeShapeType="1" noTextEdit="1"/>
              </p:cNvSpPr>
              <p:nvPr/>
            </p:nvSpPr>
            <p:spPr>
              <a:xfrm>
                <a:off x="5191331" y="2198071"/>
                <a:ext cx="1123744" cy="495649"/>
              </a:xfrm>
              <a:prstGeom prst="rect">
                <a:avLst/>
              </a:prstGeom>
              <a:blipFill>
                <a:blip r:embed="rId3"/>
                <a:stretch>
                  <a:fillRect b="-12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2CC8E1E6-4D88-4A07-A1E9-1DED611A36B2}"/>
                  </a:ext>
                </a:extLst>
              </p:cNvPr>
              <p:cNvSpPr txBox="1"/>
              <p:nvPr/>
            </p:nvSpPr>
            <p:spPr>
              <a:xfrm>
                <a:off x="6979890" y="1845251"/>
                <a:ext cx="1800200" cy="938719"/>
              </a:xfrm>
              <a:prstGeom prst="rect">
                <a:avLst/>
              </a:prstGeom>
              <a:noFill/>
            </p:spPr>
            <p:txBody>
              <a:bodyPr wrap="square" rtlCol="0">
                <a:spAutoFit/>
              </a:bodyPr>
              <a:lstStyle/>
              <a:p>
                <a:r>
                  <a:rPr lang="en-GB" sz="1100" dirty="0"/>
                  <a:t>Our velocity-time graph can be any shape we want! We can use an expression in terms of </a:t>
                </a:r>
                <a14:m>
                  <m:oMath xmlns:m="http://schemas.openxmlformats.org/officeDocument/2006/math">
                    <m:r>
                      <a:rPr lang="en-GB" sz="1100" b="0" i="1" smtClean="0">
                        <a:latin typeface="Cambria Math" panose="02040503050406030204" pitchFamily="18" charset="0"/>
                      </a:rPr>
                      <m:t>𝑡</m:t>
                    </m:r>
                  </m:oMath>
                </a14:m>
                <a:r>
                  <a:rPr lang="en-GB" sz="1100" dirty="0"/>
                  <a:t> to give a certain shape.</a:t>
                </a:r>
              </a:p>
            </p:txBody>
          </p:sp>
        </mc:Choice>
        <mc:Fallback xmlns="">
          <p:sp>
            <p:nvSpPr>
              <p:cNvPr id="28" name="TextBox 27">
                <a:extLst>
                  <a:ext uri="{FF2B5EF4-FFF2-40B4-BE49-F238E27FC236}">
                    <a16:creationId xmlns:a16="http://schemas.microsoft.com/office/drawing/2014/main" id="{2CC8E1E6-4D88-4A07-A1E9-1DED611A36B2}"/>
                  </a:ext>
                </a:extLst>
              </p:cNvPr>
              <p:cNvSpPr txBox="1">
                <a:spLocks noRot="1" noChangeAspect="1" noMove="1" noResize="1" noEditPoints="1" noAdjustHandles="1" noChangeArrowheads="1" noChangeShapeType="1" noTextEdit="1"/>
              </p:cNvSpPr>
              <p:nvPr/>
            </p:nvSpPr>
            <p:spPr>
              <a:xfrm>
                <a:off x="6979890" y="1845251"/>
                <a:ext cx="1800200" cy="938719"/>
              </a:xfrm>
              <a:prstGeom prst="rect">
                <a:avLst/>
              </a:prstGeom>
              <a:blipFill>
                <a:blip r:embed="rId4"/>
                <a:stretch>
                  <a:fillRect t="-649" b="-3247"/>
                </a:stretch>
              </a:blipFill>
            </p:spPr>
            <p:txBody>
              <a:bodyPr/>
              <a:lstStyle/>
              <a:p>
                <a:r>
                  <a:rPr lang="en-GB">
                    <a:noFill/>
                  </a:rPr>
                  <a:t> </a:t>
                </a:r>
              </a:p>
            </p:txBody>
          </p:sp>
        </mc:Fallback>
      </mc:AlternateContent>
      <p:cxnSp>
        <p:nvCxnSpPr>
          <p:cNvPr id="97" name="Straight Arrow Connector 96">
            <a:extLst>
              <a:ext uri="{FF2B5EF4-FFF2-40B4-BE49-F238E27FC236}">
                <a16:creationId xmlns:a16="http://schemas.microsoft.com/office/drawing/2014/main" id="{564FCDBF-9045-4E95-9074-73CCD80A756C}"/>
              </a:ext>
            </a:extLst>
          </p:cNvPr>
          <p:cNvCxnSpPr>
            <a:cxnSpLocks/>
          </p:cNvCxnSpPr>
          <p:nvPr/>
        </p:nvCxnSpPr>
        <p:spPr>
          <a:xfrm flipH="1">
            <a:off x="6648450" y="2254256"/>
            <a:ext cx="330991" cy="146044"/>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78CA6839-3279-4A74-BF06-43F5B4A308FB}"/>
                  </a:ext>
                </a:extLst>
              </p:cNvPr>
              <p:cNvSpPr txBox="1"/>
              <p:nvPr/>
            </p:nvSpPr>
            <p:spPr>
              <a:xfrm>
                <a:off x="384101" y="3597399"/>
                <a:ext cx="3164382" cy="1689180"/>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400" dirty="0"/>
                  <a:t>The velocity-time graph of a body is shown above, where </a:t>
                </a:r>
                <a14:m>
                  <m:oMath xmlns:m="http://schemas.openxmlformats.org/officeDocument/2006/math">
                    <m:r>
                      <a:rPr lang="en-GB" sz="1400" b="0" i="1" smtClean="0">
                        <a:latin typeface="Cambria Math" panose="02040503050406030204" pitchFamily="18" charset="0"/>
                      </a:rPr>
                      <m:t>𝑣</m:t>
                    </m:r>
                    <m:r>
                      <a:rPr lang="en-GB" sz="1400" b="0" i="1" smtClean="0">
                        <a:latin typeface="Cambria Math" panose="02040503050406030204" pitchFamily="18" charset="0"/>
                      </a:rPr>
                      <m:t>=</m:t>
                    </m:r>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1</m:t>
                        </m:r>
                      </m:num>
                      <m:den>
                        <m:r>
                          <a:rPr lang="en-GB" sz="1400" b="0" i="1" smtClean="0">
                            <a:latin typeface="Cambria Math" panose="02040503050406030204" pitchFamily="18" charset="0"/>
                          </a:rPr>
                          <m:t>2</m:t>
                        </m:r>
                      </m:den>
                    </m:f>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𝑡</m:t>
                        </m:r>
                      </m:e>
                      <m:sup>
                        <m:r>
                          <a:rPr lang="en-GB" sz="1400" b="0" i="1" smtClean="0">
                            <a:latin typeface="Cambria Math" panose="02040503050406030204" pitchFamily="18" charset="0"/>
                          </a:rPr>
                          <m:t>3</m:t>
                        </m:r>
                      </m:sup>
                    </m:sSup>
                  </m:oMath>
                </a14:m>
                <a:r>
                  <a:rPr lang="en-GB" sz="1400" dirty="0"/>
                  <a:t>. </a:t>
                </a:r>
              </a:p>
              <a:p>
                <a:pPr marL="342900" indent="-342900">
                  <a:buAutoNum type="alphaLcParenBoth"/>
                </a:pPr>
                <a:r>
                  <a:rPr lang="en-GB" sz="1400" dirty="0"/>
                  <a:t>What is the velocity after 4 seconds have elapsed?</a:t>
                </a:r>
              </a:p>
              <a:p>
                <a:pPr marL="342900" indent="-342900">
                  <a:buAutoNum type="alphaLcParenBoth"/>
                </a:pPr>
                <a:r>
                  <a:rPr lang="en-GB" sz="1400" dirty="0"/>
                  <a:t>How many seconds have elapsed when the velocity of the body is </a:t>
                </a:r>
                <a14:m>
                  <m:oMath xmlns:m="http://schemas.openxmlformats.org/officeDocument/2006/math">
                    <m:r>
                      <a:rPr lang="en-GB" sz="1400" b="0" i="1" smtClean="0">
                        <a:latin typeface="Cambria Math" panose="02040503050406030204" pitchFamily="18" charset="0"/>
                      </a:rPr>
                      <m:t>108</m:t>
                    </m:r>
                  </m:oMath>
                </a14:m>
                <a:r>
                  <a:rPr lang="en-GB" sz="1400" dirty="0"/>
                  <a:t> ms</a:t>
                </a:r>
                <a:r>
                  <a:rPr lang="en-GB" sz="1400" baseline="30000" dirty="0"/>
                  <a:t>-1</a:t>
                </a:r>
                <a:r>
                  <a:rPr lang="en-GB" sz="1400" dirty="0"/>
                  <a:t>?</a:t>
                </a:r>
              </a:p>
            </p:txBody>
          </p:sp>
        </mc:Choice>
        <mc:Fallback xmlns="">
          <p:sp>
            <p:nvSpPr>
              <p:cNvPr id="30" name="TextBox 29">
                <a:extLst>
                  <a:ext uri="{FF2B5EF4-FFF2-40B4-BE49-F238E27FC236}">
                    <a16:creationId xmlns:a16="http://schemas.microsoft.com/office/drawing/2014/main" id="{78CA6839-3279-4A74-BF06-43F5B4A308FB}"/>
                  </a:ext>
                </a:extLst>
              </p:cNvPr>
              <p:cNvSpPr txBox="1">
                <a:spLocks noRot="1" noChangeAspect="1" noMove="1" noResize="1" noEditPoints="1" noAdjustHandles="1" noChangeArrowheads="1" noChangeShapeType="1" noTextEdit="1"/>
              </p:cNvSpPr>
              <p:nvPr/>
            </p:nvSpPr>
            <p:spPr>
              <a:xfrm>
                <a:off x="384101" y="3597399"/>
                <a:ext cx="3164382" cy="1689180"/>
              </a:xfrm>
              <a:prstGeom prst="rect">
                <a:avLst/>
              </a:prstGeom>
              <a:blipFill>
                <a:blip r:embed="rId5"/>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7" name="TextBox 106">
                <a:extLst>
                  <a:ext uri="{FF2B5EF4-FFF2-40B4-BE49-F238E27FC236}">
                    <a16:creationId xmlns:a16="http://schemas.microsoft.com/office/drawing/2014/main" id="{8290C970-7694-42A2-A765-426245B60905}"/>
                  </a:ext>
                </a:extLst>
              </p:cNvPr>
              <p:cNvSpPr txBox="1"/>
              <p:nvPr/>
            </p:nvSpPr>
            <p:spPr>
              <a:xfrm>
                <a:off x="4021759" y="3586930"/>
                <a:ext cx="4758331" cy="1384995"/>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400" dirty="0"/>
                  <a:t>[Textbook] A body moves in a straight line such that its velocity, </a:t>
                </a:r>
                <a14:m>
                  <m:oMath xmlns:m="http://schemas.openxmlformats.org/officeDocument/2006/math">
                    <m:r>
                      <a:rPr lang="en-GB" sz="1400" b="0" i="1" smtClean="0">
                        <a:latin typeface="Cambria Math" panose="02040503050406030204" pitchFamily="18" charset="0"/>
                      </a:rPr>
                      <m:t>𝑣</m:t>
                    </m:r>
                  </m:oMath>
                </a14:m>
                <a:r>
                  <a:rPr lang="en-GB" sz="1400" dirty="0"/>
                  <a:t> ms</a:t>
                </a:r>
                <a:r>
                  <a:rPr lang="en-GB" sz="1400" baseline="30000" dirty="0"/>
                  <a:t>-1</a:t>
                </a:r>
                <a:r>
                  <a:rPr lang="en-GB" sz="1400" dirty="0"/>
                  <a:t>, at time </a:t>
                </a:r>
                <a14:m>
                  <m:oMath xmlns:m="http://schemas.openxmlformats.org/officeDocument/2006/math">
                    <m:r>
                      <a:rPr lang="en-GB" sz="1400" b="0" i="1" smtClean="0">
                        <a:latin typeface="Cambria Math" panose="02040503050406030204" pitchFamily="18" charset="0"/>
                      </a:rPr>
                      <m:t>𝑡</m:t>
                    </m:r>
                  </m:oMath>
                </a14:m>
                <a:r>
                  <a:rPr lang="en-GB" sz="1400" dirty="0"/>
                  <a:t> seconds is given by </a:t>
                </a:r>
                <a14:m>
                  <m:oMath xmlns:m="http://schemas.openxmlformats.org/officeDocument/2006/math">
                    <m:r>
                      <a:rPr lang="en-GB" sz="1400" b="0" i="1" smtClean="0">
                        <a:latin typeface="Cambria Math" panose="02040503050406030204" pitchFamily="18" charset="0"/>
                      </a:rPr>
                      <m:t>𝑣</m:t>
                    </m:r>
                    <m:r>
                      <a:rPr lang="en-GB" sz="1400" b="0" i="1" smtClean="0">
                        <a:latin typeface="Cambria Math" panose="02040503050406030204" pitchFamily="18" charset="0"/>
                      </a:rPr>
                      <m:t>=2</m:t>
                    </m:r>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𝑡</m:t>
                        </m:r>
                      </m:e>
                      <m:sup>
                        <m:r>
                          <a:rPr lang="en-GB" sz="1400" b="0" i="1" smtClean="0">
                            <a:latin typeface="Cambria Math" panose="02040503050406030204" pitchFamily="18" charset="0"/>
                          </a:rPr>
                          <m:t>2</m:t>
                        </m:r>
                      </m:sup>
                    </m:sSup>
                    <m:r>
                      <a:rPr lang="en-GB" sz="1400" b="0" i="1" smtClean="0">
                        <a:latin typeface="Cambria Math" panose="02040503050406030204" pitchFamily="18" charset="0"/>
                      </a:rPr>
                      <m:t>−16</m:t>
                    </m:r>
                    <m:r>
                      <a:rPr lang="en-GB" sz="1400" b="0" i="1" smtClean="0">
                        <a:latin typeface="Cambria Math" panose="02040503050406030204" pitchFamily="18" charset="0"/>
                      </a:rPr>
                      <m:t>𝑡</m:t>
                    </m:r>
                    <m:r>
                      <a:rPr lang="en-GB" sz="1400" b="0" i="1" smtClean="0">
                        <a:latin typeface="Cambria Math" panose="02040503050406030204" pitchFamily="18" charset="0"/>
                      </a:rPr>
                      <m:t>+24</m:t>
                    </m:r>
                  </m:oMath>
                </a14:m>
                <a:r>
                  <a:rPr lang="en-GB" sz="1400" dirty="0"/>
                  <a:t>. Find</a:t>
                </a:r>
              </a:p>
              <a:p>
                <a:pPr marL="342900" indent="-342900">
                  <a:buAutoNum type="alphaLcParenBoth"/>
                </a:pPr>
                <a:r>
                  <a:rPr lang="en-GB" sz="1400" dirty="0"/>
                  <a:t>The initial velocity</a:t>
                </a:r>
              </a:p>
              <a:p>
                <a:pPr marL="342900" indent="-342900">
                  <a:buAutoNum type="alphaLcParenBoth"/>
                </a:pPr>
                <a:r>
                  <a:rPr lang="en-GB" sz="1400" dirty="0"/>
                  <a:t>The values of </a:t>
                </a:r>
                <a14:m>
                  <m:oMath xmlns:m="http://schemas.openxmlformats.org/officeDocument/2006/math">
                    <m:r>
                      <a:rPr lang="en-GB" sz="1400" b="0" i="1" smtClean="0">
                        <a:latin typeface="Cambria Math" panose="02040503050406030204" pitchFamily="18" charset="0"/>
                      </a:rPr>
                      <m:t>𝑡</m:t>
                    </m:r>
                  </m:oMath>
                </a14:m>
                <a:r>
                  <a:rPr lang="en-GB" sz="1400" dirty="0"/>
                  <a:t> when the body is instantaneously at rest.</a:t>
                </a:r>
              </a:p>
              <a:p>
                <a:pPr marL="342900" indent="-342900">
                  <a:buAutoNum type="alphaLcParenBoth"/>
                </a:pPr>
                <a:r>
                  <a:rPr lang="en-GB" sz="1400" dirty="0"/>
                  <a:t>The value of </a:t>
                </a:r>
                <a14:m>
                  <m:oMath xmlns:m="http://schemas.openxmlformats.org/officeDocument/2006/math">
                    <m:r>
                      <a:rPr lang="en-GB" sz="1400" b="0" i="1" smtClean="0">
                        <a:latin typeface="Cambria Math" panose="02040503050406030204" pitchFamily="18" charset="0"/>
                      </a:rPr>
                      <m:t>𝑡</m:t>
                    </m:r>
                  </m:oMath>
                </a14:m>
                <a:r>
                  <a:rPr lang="en-GB" sz="1400" dirty="0"/>
                  <a:t> when the velocity is 64 ms</a:t>
                </a:r>
                <a:r>
                  <a:rPr lang="en-GB" sz="1400" baseline="30000" dirty="0"/>
                  <a:t>-1</a:t>
                </a:r>
                <a:r>
                  <a:rPr lang="en-GB" sz="1400" dirty="0"/>
                  <a:t>.</a:t>
                </a:r>
              </a:p>
              <a:p>
                <a:pPr marL="342900" indent="-342900">
                  <a:buAutoNum type="alphaLcParenBoth"/>
                </a:pPr>
                <a:r>
                  <a:rPr lang="en-GB" sz="1400" dirty="0"/>
                  <a:t>The greatest speed of the body in the interval </a:t>
                </a:r>
                <a14:m>
                  <m:oMath xmlns:m="http://schemas.openxmlformats.org/officeDocument/2006/math">
                    <m:r>
                      <a:rPr lang="en-GB" sz="1400" b="0" i="1" smtClean="0">
                        <a:latin typeface="Cambria Math" panose="02040503050406030204" pitchFamily="18" charset="0"/>
                      </a:rPr>
                      <m:t>0≤</m:t>
                    </m:r>
                    <m:r>
                      <a:rPr lang="en-GB" sz="1400" b="0" i="1" smtClean="0">
                        <a:latin typeface="Cambria Math" panose="02040503050406030204" pitchFamily="18" charset="0"/>
                      </a:rPr>
                      <m:t>𝑡</m:t>
                    </m:r>
                    <m:r>
                      <a:rPr lang="en-GB" sz="1400" b="0" i="1" smtClean="0">
                        <a:latin typeface="Cambria Math" panose="02040503050406030204" pitchFamily="18" charset="0"/>
                      </a:rPr>
                      <m:t>≤5</m:t>
                    </m:r>
                  </m:oMath>
                </a14:m>
                <a:r>
                  <a:rPr lang="en-GB" sz="1400" dirty="0"/>
                  <a:t>.</a:t>
                </a:r>
              </a:p>
            </p:txBody>
          </p:sp>
        </mc:Choice>
        <mc:Fallback xmlns="">
          <p:sp>
            <p:nvSpPr>
              <p:cNvPr id="107" name="TextBox 106">
                <a:extLst>
                  <a:ext uri="{FF2B5EF4-FFF2-40B4-BE49-F238E27FC236}">
                    <a16:creationId xmlns:a16="http://schemas.microsoft.com/office/drawing/2014/main" id="{8290C970-7694-42A2-A765-426245B60905}"/>
                  </a:ext>
                </a:extLst>
              </p:cNvPr>
              <p:cNvSpPr txBox="1">
                <a:spLocks noRot="1" noChangeAspect="1" noMove="1" noResize="1" noEditPoints="1" noAdjustHandles="1" noChangeArrowheads="1" noChangeShapeType="1" noTextEdit="1"/>
              </p:cNvSpPr>
              <p:nvPr/>
            </p:nvSpPr>
            <p:spPr>
              <a:xfrm>
                <a:off x="4021759" y="3586930"/>
                <a:ext cx="4758331" cy="1384995"/>
              </a:xfrm>
              <a:prstGeom prst="rect">
                <a:avLst/>
              </a:prstGeom>
              <a:blipFill>
                <a:blip r:embed="rId7"/>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spTree>
    <p:extLst>
      <p:ext uri="{BB962C8B-B14F-4D97-AF65-F5344CB8AC3E}">
        <p14:creationId xmlns:p14="http://schemas.microsoft.com/office/powerpoint/2010/main" val="206738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fade">
                                      <p:cBhvr>
                                        <p:cTn id="7" dur="500"/>
                                        <p:tgtEl>
                                          <p:spTgt spid="79"/>
                                        </p:tgtEl>
                                      </p:cBhvr>
                                    </p:animEffect>
                                  </p:childTnLst>
                                </p:cTn>
                              </p:par>
                              <p:par>
                                <p:cTn id="8" presetID="10" presetClass="entr" presetSubtype="0" fill="hold" nodeType="withEffect">
                                  <p:stCondLst>
                                    <p:cond delay="0"/>
                                  </p:stCondLst>
                                  <p:childTnLst>
                                    <p:set>
                                      <p:cBhvr>
                                        <p:cTn id="9" dur="1" fill="hold">
                                          <p:stCondLst>
                                            <p:cond delay="0"/>
                                          </p:stCondLst>
                                        </p:cTn>
                                        <p:tgtEl>
                                          <p:spTgt spid="80"/>
                                        </p:tgtEl>
                                        <p:attrNameLst>
                                          <p:attrName>style.visibility</p:attrName>
                                        </p:attrNameLst>
                                      </p:cBhvr>
                                      <p:to>
                                        <p:strVal val="visible"/>
                                      </p:to>
                                    </p:set>
                                    <p:animEffect transition="in" filter="fade">
                                      <p:cBhvr>
                                        <p:cTn id="10" dur="500"/>
                                        <p:tgtEl>
                                          <p:spTgt spid="8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5"/>
                                        </p:tgtEl>
                                        <p:attrNameLst>
                                          <p:attrName>style.visibility</p:attrName>
                                        </p:attrNameLst>
                                      </p:cBhvr>
                                      <p:to>
                                        <p:strVal val="visible"/>
                                      </p:to>
                                    </p:set>
                                    <p:animEffect transition="in" filter="fade">
                                      <p:cBhvr>
                                        <p:cTn id="13" dur="500"/>
                                        <p:tgtEl>
                                          <p:spTgt spid="8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5"/>
                                        </p:tgtEl>
                                        <p:attrNameLst>
                                          <p:attrName>style.visibility</p:attrName>
                                        </p:attrNameLst>
                                      </p:cBhvr>
                                      <p:to>
                                        <p:strVal val="visible"/>
                                      </p:to>
                                    </p:set>
                                    <p:animEffect transition="in" filter="fade">
                                      <p:cBhvr>
                                        <p:cTn id="16" dur="500"/>
                                        <p:tgtEl>
                                          <p:spTgt spid="95"/>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fade">
                                      <p:cBhvr>
                                        <p:cTn id="19" dur="500"/>
                                        <p:tgtEl>
                                          <p:spTgt spid="2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500"/>
                                        <p:tgtEl>
                                          <p:spTgt spid="27"/>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500"/>
                                        <p:tgtEl>
                                          <p:spTgt spid="28"/>
                                        </p:tgtEl>
                                      </p:cBhvr>
                                    </p:animEffect>
                                  </p:childTnLst>
                                </p:cTn>
                              </p:par>
                              <p:par>
                                <p:cTn id="26" presetID="10" presetClass="entr" presetSubtype="0" fill="hold" nodeType="withEffect">
                                  <p:stCondLst>
                                    <p:cond delay="0"/>
                                  </p:stCondLst>
                                  <p:childTnLst>
                                    <p:set>
                                      <p:cBhvr>
                                        <p:cTn id="27" dur="1" fill="hold">
                                          <p:stCondLst>
                                            <p:cond delay="0"/>
                                          </p:stCondLst>
                                        </p:cTn>
                                        <p:tgtEl>
                                          <p:spTgt spid="97"/>
                                        </p:tgtEl>
                                        <p:attrNameLst>
                                          <p:attrName>style.visibility</p:attrName>
                                        </p:attrNameLst>
                                      </p:cBhvr>
                                      <p:to>
                                        <p:strVal val="visible"/>
                                      </p:to>
                                    </p:set>
                                    <p:animEffect transition="in" filter="fade">
                                      <p:cBhvr>
                                        <p:cTn id="28" dur="500"/>
                                        <p:tgtEl>
                                          <p:spTgt spid="97"/>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73"/>
                                        </p:tgtEl>
                                        <p:attrNameLst>
                                          <p:attrName>style.visibility</p:attrName>
                                        </p:attrNameLst>
                                      </p:cBhvr>
                                      <p:to>
                                        <p:strVal val="visible"/>
                                      </p:to>
                                    </p:set>
                                    <p:animEffect transition="in" filter="fade">
                                      <p:cBhvr>
                                        <p:cTn id="31" dur="500"/>
                                        <p:tgtEl>
                                          <p:spTgt spid="73"/>
                                        </p:tgtEl>
                                      </p:cBhvr>
                                    </p:animEffect>
                                  </p:childTnLst>
                                </p:cTn>
                              </p:par>
                              <p:par>
                                <p:cTn id="32" presetID="1" presetClass="entr" presetSubtype="0" fill="hold" grpId="0" nodeType="withEffect">
                                  <p:stCondLst>
                                    <p:cond delay="0"/>
                                  </p:stCondLst>
                                  <p:childTnLst>
                                    <p:set>
                                      <p:cBhvr>
                                        <p:cTn id="33" dur="1" fill="hold">
                                          <p:stCondLst>
                                            <p:cond delay="0"/>
                                          </p:stCondLst>
                                        </p:cTn>
                                        <p:tgtEl>
                                          <p:spTgt spid="30"/>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85" grpId="0"/>
      <p:bldP spid="95" grpId="0"/>
      <p:bldP spid="26" grpId="0" animBg="1"/>
      <p:bldP spid="27" grpId="0"/>
      <p:bldP spid="28" grpId="0"/>
      <p:bldP spid="30" grpId="0" animBg="1"/>
      <p:bldP spid="10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D82946B-B339-4295-A2FA-3C2720374019}"/>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BFE7904C-9B77-42B6-9950-18B7F28DBBB2}"/>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Using Differentiation</a:t>
              </a:r>
              <a:endParaRPr lang="en-GB" sz="3200" dirty="0"/>
            </a:p>
          </p:txBody>
        </p:sp>
        <p:cxnSp>
          <p:nvCxnSpPr>
            <p:cNvPr id="4" name="Straight Connector 3">
              <a:extLst>
                <a:ext uri="{FF2B5EF4-FFF2-40B4-BE49-F238E27FC236}">
                  <a16:creationId xmlns:a16="http://schemas.microsoft.com/office/drawing/2014/main" id="{18468510-6B8F-4C09-971F-16162C6EFF84}"/>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F3439492-C727-4B96-8C3D-0FDB7DE6E2FD}"/>
                  </a:ext>
                </a:extLst>
              </p:cNvPr>
              <p:cNvSpPr txBox="1"/>
              <p:nvPr/>
            </p:nvSpPr>
            <p:spPr>
              <a:xfrm>
                <a:off x="337478" y="749063"/>
                <a:ext cx="8496944" cy="923330"/>
              </a:xfrm>
              <a:prstGeom prst="rect">
                <a:avLst/>
              </a:prstGeom>
              <a:noFill/>
            </p:spPr>
            <p:txBody>
              <a:bodyPr wrap="square" rtlCol="0">
                <a:spAutoFit/>
              </a:bodyPr>
              <a:lstStyle/>
              <a:p>
                <a:r>
                  <a:rPr lang="en-GB" dirty="0"/>
                  <a:t>In Chapter 9, we saw that velocity </a:t>
                </a:r>
                <a14:m>
                  <m:oMath xmlns:m="http://schemas.openxmlformats.org/officeDocument/2006/math">
                    <m:r>
                      <a:rPr lang="en-GB" b="0" i="1" smtClean="0">
                        <a:latin typeface="Cambria Math" panose="02040503050406030204" pitchFamily="18" charset="0"/>
                      </a:rPr>
                      <m:t>𝑣</m:t>
                    </m:r>
                  </m:oMath>
                </a14:m>
                <a:r>
                  <a:rPr lang="en-GB" dirty="0"/>
                  <a:t> is the rate of change of displacement </a:t>
                </a:r>
                <a14:m>
                  <m:oMath xmlns:m="http://schemas.openxmlformats.org/officeDocument/2006/math">
                    <m:r>
                      <a:rPr lang="en-GB" b="0" i="1" smtClean="0">
                        <a:latin typeface="Cambria Math" panose="02040503050406030204" pitchFamily="18" charset="0"/>
                      </a:rPr>
                      <m:t>𝑠</m:t>
                    </m:r>
                  </m:oMath>
                </a14:m>
                <a:r>
                  <a:rPr lang="en-GB" dirty="0"/>
                  <a:t> (i.e. the gradient). But in Pure, we know that we can use differentiation to find the gradient function:</a:t>
                </a:r>
              </a:p>
            </p:txBody>
          </p:sp>
        </mc:Choice>
        <mc:Fallback xmlns="">
          <p:sp>
            <p:nvSpPr>
              <p:cNvPr id="5" name="TextBox 4">
                <a:extLst>
                  <a:ext uri="{FF2B5EF4-FFF2-40B4-BE49-F238E27FC236}">
                    <a16:creationId xmlns:a16="http://schemas.microsoft.com/office/drawing/2014/main" id="{F3439492-C727-4B96-8C3D-0FDB7DE6E2FD}"/>
                  </a:ext>
                </a:extLst>
              </p:cNvPr>
              <p:cNvSpPr txBox="1">
                <a:spLocks noRot="1" noChangeAspect="1" noMove="1" noResize="1" noEditPoints="1" noAdjustHandles="1" noChangeArrowheads="1" noChangeShapeType="1" noTextEdit="1"/>
              </p:cNvSpPr>
              <p:nvPr/>
            </p:nvSpPr>
            <p:spPr>
              <a:xfrm>
                <a:off x="337478" y="749063"/>
                <a:ext cx="8496944" cy="923330"/>
              </a:xfrm>
              <a:prstGeom prst="rect">
                <a:avLst/>
              </a:prstGeom>
              <a:blipFill>
                <a:blip r:embed="rId2"/>
                <a:stretch>
                  <a:fillRect l="-574" t="-3974" b="-993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1ABF95C5-05E6-4B8A-A192-0A88027D931E}"/>
                  </a:ext>
                </a:extLst>
              </p:cNvPr>
              <p:cNvSpPr txBox="1"/>
              <p:nvPr/>
            </p:nvSpPr>
            <p:spPr>
              <a:xfrm>
                <a:off x="1624045" y="1858212"/>
                <a:ext cx="1800200" cy="618246"/>
              </a:xfrm>
              <a:prstGeom prst="rect">
                <a:avLst/>
              </a:prstGeom>
              <a:ln>
                <a:noFill/>
              </a:ln>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𝑣</m:t>
                      </m:r>
                      <m:r>
                        <a:rPr lang="en-GB" b="0" i="1" smtClean="0">
                          <a:latin typeface="Cambria Math" panose="02040503050406030204" pitchFamily="18" charset="0"/>
                        </a:rPr>
                        <m:t>=</m:t>
                      </m:r>
                      <m:f>
                        <m:fPr>
                          <m:ctrlPr>
                            <a:rPr lang="en-GB" b="0" i="1" smtClean="0">
                              <a:latin typeface="Cambria Math" panose="02040503050406030204" pitchFamily="18" charset="0"/>
                            </a:rPr>
                          </m:ctrlPr>
                        </m:fPr>
                        <m:num>
                          <m:r>
                            <a:rPr lang="en-GB" b="0" i="1" smtClean="0">
                              <a:latin typeface="Cambria Math" panose="02040503050406030204" pitchFamily="18" charset="0"/>
                            </a:rPr>
                            <m:t>𝑑𝑠</m:t>
                          </m:r>
                        </m:num>
                        <m:den>
                          <m:r>
                            <a:rPr lang="en-GB" b="0" i="1" smtClean="0">
                              <a:latin typeface="Cambria Math" panose="02040503050406030204" pitchFamily="18" charset="0"/>
                            </a:rPr>
                            <m:t>𝑑𝑡</m:t>
                          </m:r>
                        </m:den>
                      </m:f>
                    </m:oMath>
                  </m:oMathPara>
                </a14:m>
                <a:endParaRPr lang="en-GB" dirty="0"/>
              </a:p>
            </p:txBody>
          </p:sp>
        </mc:Choice>
        <mc:Fallback xmlns="">
          <p:sp>
            <p:nvSpPr>
              <p:cNvPr id="6" name="TextBox 5">
                <a:extLst>
                  <a:ext uri="{FF2B5EF4-FFF2-40B4-BE49-F238E27FC236}">
                    <a16:creationId xmlns:a16="http://schemas.microsoft.com/office/drawing/2014/main" id="{1ABF95C5-05E6-4B8A-A192-0A88027D931E}"/>
                  </a:ext>
                </a:extLst>
              </p:cNvPr>
              <p:cNvSpPr txBox="1">
                <a:spLocks noRot="1" noChangeAspect="1" noMove="1" noResize="1" noEditPoints="1" noAdjustHandles="1" noChangeArrowheads="1" noChangeShapeType="1" noTextEdit="1"/>
              </p:cNvSpPr>
              <p:nvPr/>
            </p:nvSpPr>
            <p:spPr>
              <a:xfrm>
                <a:off x="1624045" y="1858212"/>
                <a:ext cx="1800200" cy="618246"/>
              </a:xfrm>
              <a:prstGeom prst="rect">
                <a:avLst/>
              </a:prstGeom>
              <a:blipFill>
                <a:blip r:embed="rId3"/>
                <a:stretch>
                  <a:fillRect/>
                </a:stretch>
              </a:blipFill>
              <a:ln>
                <a:noFill/>
              </a:ln>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180D60C9-1594-43D2-960A-DC13A46BA66F}"/>
                  </a:ext>
                </a:extLst>
              </p:cNvPr>
              <p:cNvSpPr txBox="1"/>
              <p:nvPr/>
            </p:nvSpPr>
            <p:spPr>
              <a:xfrm>
                <a:off x="4830316" y="1858212"/>
                <a:ext cx="1800200" cy="648126"/>
              </a:xfrm>
              <a:prstGeom prst="rect">
                <a:avLst/>
              </a:prstGeom>
              <a:ln>
                <a:noFill/>
              </a:ln>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𝑎</m:t>
                      </m:r>
                      <m:r>
                        <a:rPr lang="en-GB" b="0" i="1" smtClean="0">
                          <a:latin typeface="Cambria Math" panose="02040503050406030204" pitchFamily="18" charset="0"/>
                        </a:rPr>
                        <m:t>=</m:t>
                      </m:r>
                      <m:f>
                        <m:fPr>
                          <m:ctrlPr>
                            <a:rPr lang="en-GB" b="0" i="1" smtClean="0">
                              <a:latin typeface="Cambria Math" panose="02040503050406030204" pitchFamily="18" charset="0"/>
                            </a:rPr>
                          </m:ctrlPr>
                        </m:fPr>
                        <m:num>
                          <m:r>
                            <a:rPr lang="en-GB" b="0" i="1" smtClean="0">
                              <a:latin typeface="Cambria Math" panose="02040503050406030204" pitchFamily="18" charset="0"/>
                            </a:rPr>
                            <m:t>𝑑𝑣</m:t>
                          </m:r>
                        </m:num>
                        <m:den>
                          <m:r>
                            <a:rPr lang="en-GB" b="0" i="1" smtClean="0">
                              <a:latin typeface="Cambria Math" panose="02040503050406030204" pitchFamily="18" charset="0"/>
                            </a:rPr>
                            <m:t>𝑑𝑡</m:t>
                          </m:r>
                        </m:den>
                      </m:f>
                      <m:r>
                        <a:rPr lang="en-GB" b="0" i="1" smtClean="0">
                          <a:latin typeface="Cambria Math" panose="02040503050406030204" pitchFamily="18" charset="0"/>
                        </a:rPr>
                        <m:t>=</m:t>
                      </m:r>
                      <m:f>
                        <m:fPr>
                          <m:ctrlPr>
                            <a:rPr lang="en-GB" b="0" i="1" smtClean="0">
                              <a:latin typeface="Cambria Math" panose="02040503050406030204" pitchFamily="18" charset="0"/>
                            </a:rPr>
                          </m:ctrlPr>
                        </m:fPr>
                        <m:num>
                          <m:sSup>
                            <m:sSupPr>
                              <m:ctrlPr>
                                <a:rPr lang="en-GB" b="0" i="1" smtClean="0">
                                  <a:latin typeface="Cambria Math" panose="02040503050406030204" pitchFamily="18" charset="0"/>
                                </a:rPr>
                              </m:ctrlPr>
                            </m:sSupPr>
                            <m:e>
                              <m:r>
                                <a:rPr lang="en-GB" b="0" i="1" smtClean="0">
                                  <a:latin typeface="Cambria Math" panose="02040503050406030204" pitchFamily="18" charset="0"/>
                                </a:rPr>
                                <m:t>𝑑</m:t>
                              </m:r>
                            </m:e>
                            <m:sup>
                              <m:r>
                                <a:rPr lang="en-GB" b="0" i="1" smtClean="0">
                                  <a:latin typeface="Cambria Math" panose="02040503050406030204" pitchFamily="18" charset="0"/>
                                </a:rPr>
                                <m:t>2</m:t>
                              </m:r>
                            </m:sup>
                          </m:sSup>
                          <m:r>
                            <a:rPr lang="en-GB" b="0" i="1" smtClean="0">
                              <a:latin typeface="Cambria Math" panose="02040503050406030204" pitchFamily="18" charset="0"/>
                            </a:rPr>
                            <m:t>𝑠</m:t>
                          </m:r>
                        </m:num>
                        <m:den>
                          <m:r>
                            <a:rPr lang="en-GB" b="0" i="1" smtClean="0">
                              <a:latin typeface="Cambria Math" panose="02040503050406030204" pitchFamily="18" charset="0"/>
                            </a:rPr>
                            <m:t>𝑑</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𝑡</m:t>
                              </m:r>
                            </m:e>
                            <m:sup>
                              <m:r>
                                <a:rPr lang="en-GB" b="0" i="1" smtClean="0">
                                  <a:latin typeface="Cambria Math" panose="02040503050406030204" pitchFamily="18" charset="0"/>
                                </a:rPr>
                                <m:t>2</m:t>
                              </m:r>
                            </m:sup>
                          </m:sSup>
                        </m:den>
                      </m:f>
                    </m:oMath>
                  </m:oMathPara>
                </a14:m>
                <a:endParaRPr lang="en-GB" dirty="0"/>
              </a:p>
            </p:txBody>
          </p:sp>
        </mc:Choice>
        <mc:Fallback xmlns="">
          <p:sp>
            <p:nvSpPr>
              <p:cNvPr id="7" name="TextBox 6">
                <a:extLst>
                  <a:ext uri="{FF2B5EF4-FFF2-40B4-BE49-F238E27FC236}">
                    <a16:creationId xmlns:a16="http://schemas.microsoft.com/office/drawing/2014/main" id="{180D60C9-1594-43D2-960A-DC13A46BA66F}"/>
                  </a:ext>
                </a:extLst>
              </p:cNvPr>
              <p:cNvSpPr txBox="1">
                <a:spLocks noRot="1" noChangeAspect="1" noMove="1" noResize="1" noEditPoints="1" noAdjustHandles="1" noChangeArrowheads="1" noChangeShapeType="1" noTextEdit="1"/>
              </p:cNvSpPr>
              <p:nvPr/>
            </p:nvSpPr>
            <p:spPr>
              <a:xfrm>
                <a:off x="4830316" y="1858212"/>
                <a:ext cx="1800200" cy="648126"/>
              </a:xfrm>
              <a:prstGeom prst="rect">
                <a:avLst/>
              </a:prstGeom>
              <a:blipFill>
                <a:blip r:embed="rId4"/>
                <a:stretch>
                  <a:fillRect/>
                </a:stretch>
              </a:blipFill>
              <a:ln>
                <a:noFill/>
              </a:ln>
              <a:effectLst>
                <a:outerShdw blurRad="63500" sx="102000" sy="102000" algn="ctr" rotWithShape="0">
                  <a:prstClr val="black">
                    <a:alpha val="40000"/>
                  </a:prstClr>
                </a:outerShdw>
              </a:effectLst>
            </p:spPr>
            <p:txBody>
              <a:bodyPr/>
              <a:lstStyle/>
              <a:p>
                <a:r>
                  <a:rPr lang="en-GB">
                    <a:noFill/>
                  </a:rPr>
                  <a:t> </a:t>
                </a:r>
              </a:p>
            </p:txBody>
          </p:sp>
        </mc:Fallback>
      </mc:AlternateContent>
      <p:sp>
        <p:nvSpPr>
          <p:cNvPr id="8" name="TextBox 7">
            <a:extLst>
              <a:ext uri="{FF2B5EF4-FFF2-40B4-BE49-F238E27FC236}">
                <a16:creationId xmlns:a16="http://schemas.microsoft.com/office/drawing/2014/main" id="{03BA7C3C-53FC-415C-9323-3DB89B43C839}"/>
              </a:ext>
            </a:extLst>
          </p:cNvPr>
          <p:cNvSpPr txBox="1"/>
          <p:nvPr/>
        </p:nvSpPr>
        <p:spPr>
          <a:xfrm>
            <a:off x="3559696" y="1853010"/>
            <a:ext cx="1202804" cy="646331"/>
          </a:xfrm>
          <a:prstGeom prst="rect">
            <a:avLst/>
          </a:prstGeom>
          <a:noFill/>
        </p:spPr>
        <p:txBody>
          <a:bodyPr wrap="square" rtlCol="0">
            <a:spAutoFit/>
          </a:bodyPr>
          <a:lstStyle/>
          <a:p>
            <a:r>
              <a:rPr lang="en-GB" dirty="0"/>
              <a:t>and similarly…</a:t>
            </a:r>
          </a:p>
        </p:txBody>
      </p:sp>
      <p:sp>
        <p:nvSpPr>
          <p:cNvPr id="9" name="TextBox 8">
            <a:extLst>
              <a:ext uri="{FF2B5EF4-FFF2-40B4-BE49-F238E27FC236}">
                <a16:creationId xmlns:a16="http://schemas.microsoft.com/office/drawing/2014/main" id="{3CD4F7EC-7CAE-436D-9FBA-EA5353CF6C3F}"/>
              </a:ext>
            </a:extLst>
          </p:cNvPr>
          <p:cNvSpPr txBox="1"/>
          <p:nvPr/>
        </p:nvSpPr>
        <p:spPr>
          <a:xfrm>
            <a:off x="2172494" y="2655962"/>
            <a:ext cx="1728192" cy="430887"/>
          </a:xfrm>
          <a:prstGeom prst="rect">
            <a:avLst/>
          </a:prstGeom>
          <a:noFill/>
        </p:spPr>
        <p:txBody>
          <a:bodyPr wrap="square" rtlCol="0">
            <a:spAutoFit/>
          </a:bodyPr>
          <a:lstStyle/>
          <a:p>
            <a:r>
              <a:rPr lang="en-GB" sz="1100" dirty="0"/>
              <a:t>velocity is the rate of change of displacement</a:t>
            </a:r>
          </a:p>
        </p:txBody>
      </p:sp>
      <p:cxnSp>
        <p:nvCxnSpPr>
          <p:cNvPr id="11" name="Straight Arrow Connector 10">
            <a:extLst>
              <a:ext uri="{FF2B5EF4-FFF2-40B4-BE49-F238E27FC236}">
                <a16:creationId xmlns:a16="http://schemas.microsoft.com/office/drawing/2014/main" id="{FD3DDE70-0E25-4B1E-897F-136F0401D145}"/>
              </a:ext>
            </a:extLst>
          </p:cNvPr>
          <p:cNvCxnSpPr/>
          <p:nvPr/>
        </p:nvCxnSpPr>
        <p:spPr>
          <a:xfrm flipH="1" flipV="1">
            <a:off x="2752725" y="2543175"/>
            <a:ext cx="91083" cy="13678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TextBox 11">
            <a:extLst>
              <a:ext uri="{FF2B5EF4-FFF2-40B4-BE49-F238E27FC236}">
                <a16:creationId xmlns:a16="http://schemas.microsoft.com/office/drawing/2014/main" id="{04AD9941-9D22-4CB9-8F5A-D35A29D61083}"/>
              </a:ext>
            </a:extLst>
          </p:cNvPr>
          <p:cNvSpPr txBox="1"/>
          <p:nvPr/>
        </p:nvSpPr>
        <p:spPr>
          <a:xfrm>
            <a:off x="5292080" y="2655962"/>
            <a:ext cx="1728192" cy="430887"/>
          </a:xfrm>
          <a:prstGeom prst="rect">
            <a:avLst/>
          </a:prstGeom>
          <a:noFill/>
        </p:spPr>
        <p:txBody>
          <a:bodyPr wrap="square" rtlCol="0">
            <a:spAutoFit/>
          </a:bodyPr>
          <a:lstStyle/>
          <a:p>
            <a:r>
              <a:rPr lang="en-GB" sz="1100" dirty="0"/>
              <a:t>acceleration is the rate of change of velocity</a:t>
            </a:r>
          </a:p>
        </p:txBody>
      </p:sp>
      <p:cxnSp>
        <p:nvCxnSpPr>
          <p:cNvPr id="13" name="Straight Arrow Connector 12">
            <a:extLst>
              <a:ext uri="{FF2B5EF4-FFF2-40B4-BE49-F238E27FC236}">
                <a16:creationId xmlns:a16="http://schemas.microsoft.com/office/drawing/2014/main" id="{6135602A-0CAE-4AB1-B318-A09BBDADB832}"/>
              </a:ext>
            </a:extLst>
          </p:cNvPr>
          <p:cNvCxnSpPr/>
          <p:nvPr/>
        </p:nvCxnSpPr>
        <p:spPr>
          <a:xfrm flipH="1" flipV="1">
            <a:off x="5730416" y="2555374"/>
            <a:ext cx="91083" cy="13678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Rectangle 13">
            <a:extLst>
              <a:ext uri="{FF2B5EF4-FFF2-40B4-BE49-F238E27FC236}">
                <a16:creationId xmlns:a16="http://schemas.microsoft.com/office/drawing/2014/main" id="{07CD4101-D8EF-4892-B79D-98D790896B21}"/>
              </a:ext>
            </a:extLst>
          </p:cNvPr>
          <p:cNvSpPr/>
          <p:nvPr/>
        </p:nvSpPr>
        <p:spPr>
          <a:xfrm>
            <a:off x="2605698" y="1885874"/>
            <a:ext cx="566127" cy="57157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GB" sz="2800" dirty="0"/>
          </a:p>
        </p:txBody>
      </p:sp>
      <p:sp>
        <p:nvSpPr>
          <p:cNvPr id="15" name="Rectangle 14">
            <a:extLst>
              <a:ext uri="{FF2B5EF4-FFF2-40B4-BE49-F238E27FC236}">
                <a16:creationId xmlns:a16="http://schemas.microsoft.com/office/drawing/2014/main" id="{7AF9477E-09EA-456E-A014-00C7B5C8A374}"/>
              </a:ext>
            </a:extLst>
          </p:cNvPr>
          <p:cNvSpPr/>
          <p:nvPr/>
        </p:nvSpPr>
        <p:spPr>
          <a:xfrm>
            <a:off x="5447352" y="1904921"/>
            <a:ext cx="1086798" cy="57157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GB" sz="2800" dirty="0"/>
          </a:p>
        </p:txBody>
      </p:sp>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47C9CA22-1047-465D-B001-BC9F50C9BA33}"/>
                  </a:ext>
                </a:extLst>
              </p:cNvPr>
              <p:cNvSpPr txBox="1"/>
              <p:nvPr/>
            </p:nvSpPr>
            <p:spPr>
              <a:xfrm>
                <a:off x="7129971" y="1640358"/>
                <a:ext cx="1822644" cy="2708434"/>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200" b="1" dirty="0"/>
                  <a:t>Fro Memory Tip</a:t>
                </a:r>
                <a:r>
                  <a:rPr lang="en-GB" sz="1200" dirty="0"/>
                  <a:t>: I picture interchanging between </a:t>
                </a:r>
                <a14:m>
                  <m:oMath xmlns:m="http://schemas.openxmlformats.org/officeDocument/2006/math">
                    <m:r>
                      <a:rPr lang="en-GB" sz="1200" b="0" i="1" smtClean="0">
                        <a:latin typeface="Cambria Math" panose="02040503050406030204" pitchFamily="18" charset="0"/>
                      </a:rPr>
                      <m:t>𝑠</m:t>
                    </m:r>
                    <m:r>
                      <a:rPr lang="en-GB" sz="1200" b="0" i="1" smtClean="0">
                        <a:latin typeface="Cambria Math" panose="02040503050406030204" pitchFamily="18" charset="0"/>
                      </a:rPr>
                      <m:t>,</m:t>
                    </m:r>
                    <m:r>
                      <a:rPr lang="en-GB" sz="1200" b="0" i="1" smtClean="0">
                        <a:latin typeface="Cambria Math" panose="02040503050406030204" pitchFamily="18" charset="0"/>
                      </a:rPr>
                      <m:t>𝑣</m:t>
                    </m:r>
                    <m:r>
                      <a:rPr lang="en-GB" sz="1200" b="0" i="1" smtClean="0">
                        <a:latin typeface="Cambria Math" panose="02040503050406030204" pitchFamily="18" charset="0"/>
                      </a:rPr>
                      <m:t>,</m:t>
                    </m:r>
                    <m:r>
                      <a:rPr lang="en-GB" sz="1200" b="0" i="1" smtClean="0">
                        <a:latin typeface="Cambria Math" panose="02040503050406030204" pitchFamily="18" charset="0"/>
                      </a:rPr>
                      <m:t>𝑎</m:t>
                    </m:r>
                  </m:oMath>
                </a14:m>
                <a:r>
                  <a:rPr lang="en-GB" sz="1200" dirty="0"/>
                  <a:t> as differentiating to go downwards and integrating to go upwards:</a:t>
                </a:r>
              </a:p>
              <a:p>
                <a:endParaRPr lang="en-GB" sz="1200" dirty="0"/>
              </a:p>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𝑠</m:t>
                      </m:r>
                    </m:oMath>
                  </m:oMathPara>
                </a14:m>
                <a:endParaRPr lang="en-GB" sz="1400" b="0" dirty="0"/>
              </a:p>
              <a:p>
                <a:endParaRPr lang="en-GB" sz="1400" dirty="0"/>
              </a:p>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𝑣</m:t>
                      </m:r>
                    </m:oMath>
                  </m:oMathPara>
                </a14:m>
                <a:endParaRPr lang="en-GB" sz="1400" b="0" dirty="0"/>
              </a:p>
              <a:p>
                <a:endParaRPr lang="en-GB" sz="1400" dirty="0"/>
              </a:p>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𝑎</m:t>
                      </m:r>
                    </m:oMath>
                  </m:oMathPara>
                </a14:m>
                <a:endParaRPr lang="en-GB" sz="1400" dirty="0"/>
              </a:p>
              <a:p>
                <a:r>
                  <a:rPr lang="en-GB" sz="1200" dirty="0"/>
                  <a:t>(We will do integration a bit later)</a:t>
                </a:r>
              </a:p>
            </p:txBody>
          </p:sp>
        </mc:Choice>
        <mc:Fallback xmlns="">
          <p:sp>
            <p:nvSpPr>
              <p:cNvPr id="16" name="TextBox 15">
                <a:extLst>
                  <a:ext uri="{FF2B5EF4-FFF2-40B4-BE49-F238E27FC236}">
                    <a16:creationId xmlns:a16="http://schemas.microsoft.com/office/drawing/2014/main" id="{47C9CA22-1047-465D-B001-BC9F50C9BA33}"/>
                  </a:ext>
                </a:extLst>
              </p:cNvPr>
              <p:cNvSpPr txBox="1">
                <a:spLocks noRot="1" noChangeAspect="1" noMove="1" noResize="1" noEditPoints="1" noAdjustHandles="1" noChangeArrowheads="1" noChangeShapeType="1" noTextEdit="1"/>
              </p:cNvSpPr>
              <p:nvPr/>
            </p:nvSpPr>
            <p:spPr>
              <a:xfrm>
                <a:off x="7129971" y="1640358"/>
                <a:ext cx="1822644" cy="2708434"/>
              </a:xfrm>
              <a:prstGeom prst="rect">
                <a:avLst/>
              </a:prstGeom>
              <a:blipFill>
                <a:blip r:embed="rId5"/>
                <a:stretch>
                  <a:fillRect/>
                </a:stretch>
              </a:blipFill>
            </p:spPr>
            <p:txBody>
              <a:bodyPr/>
              <a:lstStyle/>
              <a:p>
                <a:r>
                  <a:rPr lang="en-GB">
                    <a:noFill/>
                  </a:rPr>
                  <a:t> </a:t>
                </a:r>
              </a:p>
            </p:txBody>
          </p:sp>
        </mc:Fallback>
      </mc:AlternateContent>
      <p:sp>
        <p:nvSpPr>
          <p:cNvPr id="17" name="Freeform: Shape 16">
            <a:extLst>
              <a:ext uri="{FF2B5EF4-FFF2-40B4-BE49-F238E27FC236}">
                <a16:creationId xmlns:a16="http://schemas.microsoft.com/office/drawing/2014/main" id="{B6D48A69-0D1D-44D8-8B51-8C756C8BF037}"/>
              </a:ext>
            </a:extLst>
          </p:cNvPr>
          <p:cNvSpPr/>
          <p:nvPr/>
        </p:nvSpPr>
        <p:spPr>
          <a:xfrm>
            <a:off x="8172450" y="2886075"/>
            <a:ext cx="109690" cy="381000"/>
          </a:xfrm>
          <a:custGeom>
            <a:avLst/>
            <a:gdLst>
              <a:gd name="connsiteX0" fmla="*/ 0 w 109690"/>
              <a:gd name="connsiteY0" fmla="*/ 0 h 381000"/>
              <a:gd name="connsiteX1" fmla="*/ 109538 w 109690"/>
              <a:gd name="connsiteY1" fmla="*/ 185738 h 381000"/>
              <a:gd name="connsiteX2" fmla="*/ 19050 w 109690"/>
              <a:gd name="connsiteY2" fmla="*/ 381000 h 381000"/>
            </a:gdLst>
            <a:ahLst/>
            <a:cxnLst>
              <a:cxn ang="0">
                <a:pos x="connsiteX0" y="connsiteY0"/>
              </a:cxn>
              <a:cxn ang="0">
                <a:pos x="connsiteX1" y="connsiteY1"/>
              </a:cxn>
              <a:cxn ang="0">
                <a:pos x="connsiteX2" y="connsiteY2"/>
              </a:cxn>
            </a:cxnLst>
            <a:rect l="l" t="t" r="r" b="b"/>
            <a:pathLst>
              <a:path w="109690" h="381000">
                <a:moveTo>
                  <a:pt x="0" y="0"/>
                </a:moveTo>
                <a:cubicBezTo>
                  <a:pt x="53181" y="61119"/>
                  <a:pt x="106363" y="122238"/>
                  <a:pt x="109538" y="185738"/>
                </a:cubicBezTo>
                <a:cubicBezTo>
                  <a:pt x="112713" y="249238"/>
                  <a:pt x="65881" y="315119"/>
                  <a:pt x="19050" y="381000"/>
                </a:cubicBezTo>
              </a:path>
            </a:pathLst>
          </a:custGeom>
          <a:noFill/>
          <a:ln>
            <a:solidFill>
              <a:schemeClr val="bg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Freeform: Shape 17">
            <a:extLst>
              <a:ext uri="{FF2B5EF4-FFF2-40B4-BE49-F238E27FC236}">
                <a16:creationId xmlns:a16="http://schemas.microsoft.com/office/drawing/2014/main" id="{6197958C-F287-47C4-B2EC-0C0EB0758AB8}"/>
              </a:ext>
            </a:extLst>
          </p:cNvPr>
          <p:cNvSpPr/>
          <p:nvPr/>
        </p:nvSpPr>
        <p:spPr>
          <a:xfrm>
            <a:off x="8172450" y="3380658"/>
            <a:ext cx="109690" cy="381000"/>
          </a:xfrm>
          <a:custGeom>
            <a:avLst/>
            <a:gdLst>
              <a:gd name="connsiteX0" fmla="*/ 0 w 109690"/>
              <a:gd name="connsiteY0" fmla="*/ 0 h 381000"/>
              <a:gd name="connsiteX1" fmla="*/ 109538 w 109690"/>
              <a:gd name="connsiteY1" fmla="*/ 185738 h 381000"/>
              <a:gd name="connsiteX2" fmla="*/ 19050 w 109690"/>
              <a:gd name="connsiteY2" fmla="*/ 381000 h 381000"/>
            </a:gdLst>
            <a:ahLst/>
            <a:cxnLst>
              <a:cxn ang="0">
                <a:pos x="connsiteX0" y="connsiteY0"/>
              </a:cxn>
              <a:cxn ang="0">
                <a:pos x="connsiteX1" y="connsiteY1"/>
              </a:cxn>
              <a:cxn ang="0">
                <a:pos x="connsiteX2" y="connsiteY2"/>
              </a:cxn>
            </a:cxnLst>
            <a:rect l="l" t="t" r="r" b="b"/>
            <a:pathLst>
              <a:path w="109690" h="381000">
                <a:moveTo>
                  <a:pt x="0" y="0"/>
                </a:moveTo>
                <a:cubicBezTo>
                  <a:pt x="53181" y="61119"/>
                  <a:pt x="106363" y="122238"/>
                  <a:pt x="109538" y="185738"/>
                </a:cubicBezTo>
                <a:cubicBezTo>
                  <a:pt x="112713" y="249238"/>
                  <a:pt x="65881" y="315119"/>
                  <a:pt x="19050" y="381000"/>
                </a:cubicBezTo>
              </a:path>
            </a:pathLst>
          </a:custGeom>
          <a:noFill/>
          <a:ln>
            <a:solidFill>
              <a:schemeClr val="bg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Freeform: Shape 20">
            <a:extLst>
              <a:ext uri="{FF2B5EF4-FFF2-40B4-BE49-F238E27FC236}">
                <a16:creationId xmlns:a16="http://schemas.microsoft.com/office/drawing/2014/main" id="{64E20219-6101-45D3-BFE5-641D5171DFDC}"/>
              </a:ext>
            </a:extLst>
          </p:cNvPr>
          <p:cNvSpPr/>
          <p:nvPr/>
        </p:nvSpPr>
        <p:spPr>
          <a:xfrm rot="10800000">
            <a:off x="7815981" y="3386627"/>
            <a:ext cx="109690" cy="381000"/>
          </a:xfrm>
          <a:custGeom>
            <a:avLst/>
            <a:gdLst>
              <a:gd name="connsiteX0" fmla="*/ 0 w 109690"/>
              <a:gd name="connsiteY0" fmla="*/ 0 h 381000"/>
              <a:gd name="connsiteX1" fmla="*/ 109538 w 109690"/>
              <a:gd name="connsiteY1" fmla="*/ 185738 h 381000"/>
              <a:gd name="connsiteX2" fmla="*/ 19050 w 109690"/>
              <a:gd name="connsiteY2" fmla="*/ 381000 h 381000"/>
            </a:gdLst>
            <a:ahLst/>
            <a:cxnLst>
              <a:cxn ang="0">
                <a:pos x="connsiteX0" y="connsiteY0"/>
              </a:cxn>
              <a:cxn ang="0">
                <a:pos x="connsiteX1" y="connsiteY1"/>
              </a:cxn>
              <a:cxn ang="0">
                <a:pos x="connsiteX2" y="connsiteY2"/>
              </a:cxn>
            </a:cxnLst>
            <a:rect l="l" t="t" r="r" b="b"/>
            <a:pathLst>
              <a:path w="109690" h="381000">
                <a:moveTo>
                  <a:pt x="0" y="0"/>
                </a:moveTo>
                <a:cubicBezTo>
                  <a:pt x="53181" y="61119"/>
                  <a:pt x="106363" y="122238"/>
                  <a:pt x="109538" y="185738"/>
                </a:cubicBezTo>
                <a:cubicBezTo>
                  <a:pt x="112713" y="249238"/>
                  <a:pt x="65881" y="315119"/>
                  <a:pt x="19050" y="381000"/>
                </a:cubicBezTo>
              </a:path>
            </a:pathLst>
          </a:custGeom>
          <a:noFill/>
          <a:ln>
            <a:solidFill>
              <a:schemeClr val="bg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Freeform: Shape 21">
            <a:extLst>
              <a:ext uri="{FF2B5EF4-FFF2-40B4-BE49-F238E27FC236}">
                <a16:creationId xmlns:a16="http://schemas.microsoft.com/office/drawing/2014/main" id="{87E9C20D-A0ED-4965-B6F8-731F1429704B}"/>
              </a:ext>
            </a:extLst>
          </p:cNvPr>
          <p:cNvSpPr/>
          <p:nvPr/>
        </p:nvSpPr>
        <p:spPr>
          <a:xfrm rot="10800000">
            <a:off x="7813033" y="2896349"/>
            <a:ext cx="109690" cy="381000"/>
          </a:xfrm>
          <a:custGeom>
            <a:avLst/>
            <a:gdLst>
              <a:gd name="connsiteX0" fmla="*/ 0 w 109690"/>
              <a:gd name="connsiteY0" fmla="*/ 0 h 381000"/>
              <a:gd name="connsiteX1" fmla="*/ 109538 w 109690"/>
              <a:gd name="connsiteY1" fmla="*/ 185738 h 381000"/>
              <a:gd name="connsiteX2" fmla="*/ 19050 w 109690"/>
              <a:gd name="connsiteY2" fmla="*/ 381000 h 381000"/>
            </a:gdLst>
            <a:ahLst/>
            <a:cxnLst>
              <a:cxn ang="0">
                <a:pos x="connsiteX0" y="connsiteY0"/>
              </a:cxn>
              <a:cxn ang="0">
                <a:pos x="connsiteX1" y="connsiteY1"/>
              </a:cxn>
              <a:cxn ang="0">
                <a:pos x="connsiteX2" y="connsiteY2"/>
              </a:cxn>
            </a:cxnLst>
            <a:rect l="l" t="t" r="r" b="b"/>
            <a:pathLst>
              <a:path w="109690" h="381000">
                <a:moveTo>
                  <a:pt x="0" y="0"/>
                </a:moveTo>
                <a:cubicBezTo>
                  <a:pt x="53181" y="61119"/>
                  <a:pt x="106363" y="122238"/>
                  <a:pt x="109538" y="185738"/>
                </a:cubicBezTo>
                <a:cubicBezTo>
                  <a:pt x="112713" y="249238"/>
                  <a:pt x="65881" y="315119"/>
                  <a:pt x="19050" y="381000"/>
                </a:cubicBezTo>
              </a:path>
            </a:pathLst>
          </a:custGeom>
          <a:noFill/>
          <a:ln>
            <a:solidFill>
              <a:schemeClr val="bg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90581708-1EAC-4AA5-8221-43B6A16A6943}"/>
                  </a:ext>
                </a:extLst>
              </p:cNvPr>
              <p:cNvSpPr txBox="1"/>
              <p:nvPr/>
            </p:nvSpPr>
            <p:spPr>
              <a:xfrm>
                <a:off x="8267853" y="2887415"/>
                <a:ext cx="322308" cy="32605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800" b="0" i="1" smtClean="0">
                              <a:solidFill>
                                <a:schemeClr val="bg1"/>
                              </a:solidFill>
                              <a:latin typeface="Cambria Math" panose="02040503050406030204" pitchFamily="18" charset="0"/>
                            </a:rPr>
                          </m:ctrlPr>
                        </m:fPr>
                        <m:num>
                          <m:r>
                            <a:rPr lang="en-GB" sz="800" b="0" i="1" smtClean="0">
                              <a:solidFill>
                                <a:schemeClr val="bg1"/>
                              </a:solidFill>
                              <a:latin typeface="Cambria Math" panose="02040503050406030204" pitchFamily="18" charset="0"/>
                            </a:rPr>
                            <m:t>𝑑</m:t>
                          </m:r>
                        </m:num>
                        <m:den>
                          <m:r>
                            <a:rPr lang="en-GB" sz="800" b="0" i="1" smtClean="0">
                              <a:solidFill>
                                <a:schemeClr val="bg1"/>
                              </a:solidFill>
                              <a:latin typeface="Cambria Math" panose="02040503050406030204" pitchFamily="18" charset="0"/>
                            </a:rPr>
                            <m:t>𝑑𝑡</m:t>
                          </m:r>
                        </m:den>
                      </m:f>
                    </m:oMath>
                  </m:oMathPara>
                </a14:m>
                <a:endParaRPr lang="en-GB" dirty="0"/>
              </a:p>
            </p:txBody>
          </p:sp>
        </mc:Choice>
        <mc:Fallback xmlns="">
          <p:sp>
            <p:nvSpPr>
              <p:cNvPr id="23" name="TextBox 22">
                <a:extLst>
                  <a:ext uri="{FF2B5EF4-FFF2-40B4-BE49-F238E27FC236}">
                    <a16:creationId xmlns:a16="http://schemas.microsoft.com/office/drawing/2014/main" id="{90581708-1EAC-4AA5-8221-43B6A16A6943}"/>
                  </a:ext>
                </a:extLst>
              </p:cNvPr>
              <p:cNvSpPr txBox="1">
                <a:spLocks noRot="1" noChangeAspect="1" noMove="1" noResize="1" noEditPoints="1" noAdjustHandles="1" noChangeArrowheads="1" noChangeShapeType="1" noTextEdit="1"/>
              </p:cNvSpPr>
              <p:nvPr/>
            </p:nvSpPr>
            <p:spPr>
              <a:xfrm>
                <a:off x="8267853" y="2887415"/>
                <a:ext cx="322308" cy="326051"/>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A7822F1B-9ABD-49C5-96A4-23C17EFDB025}"/>
                  </a:ext>
                </a:extLst>
              </p:cNvPr>
              <p:cNvSpPr txBox="1"/>
              <p:nvPr/>
            </p:nvSpPr>
            <p:spPr>
              <a:xfrm>
                <a:off x="8277989" y="3401438"/>
                <a:ext cx="322308" cy="32605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800" b="0" i="1" smtClean="0">
                              <a:solidFill>
                                <a:schemeClr val="bg1"/>
                              </a:solidFill>
                              <a:latin typeface="Cambria Math" panose="02040503050406030204" pitchFamily="18" charset="0"/>
                            </a:rPr>
                          </m:ctrlPr>
                        </m:fPr>
                        <m:num>
                          <m:r>
                            <a:rPr lang="en-GB" sz="800" b="0" i="1" smtClean="0">
                              <a:solidFill>
                                <a:schemeClr val="bg1"/>
                              </a:solidFill>
                              <a:latin typeface="Cambria Math" panose="02040503050406030204" pitchFamily="18" charset="0"/>
                            </a:rPr>
                            <m:t>𝑑</m:t>
                          </m:r>
                        </m:num>
                        <m:den>
                          <m:r>
                            <a:rPr lang="en-GB" sz="800" b="0" i="1" smtClean="0">
                              <a:solidFill>
                                <a:schemeClr val="bg1"/>
                              </a:solidFill>
                              <a:latin typeface="Cambria Math" panose="02040503050406030204" pitchFamily="18" charset="0"/>
                            </a:rPr>
                            <m:t>𝑑𝑡</m:t>
                          </m:r>
                        </m:den>
                      </m:f>
                    </m:oMath>
                  </m:oMathPara>
                </a14:m>
                <a:endParaRPr lang="en-GB" dirty="0"/>
              </a:p>
            </p:txBody>
          </p:sp>
        </mc:Choice>
        <mc:Fallback xmlns="">
          <p:sp>
            <p:nvSpPr>
              <p:cNvPr id="24" name="TextBox 23">
                <a:extLst>
                  <a:ext uri="{FF2B5EF4-FFF2-40B4-BE49-F238E27FC236}">
                    <a16:creationId xmlns:a16="http://schemas.microsoft.com/office/drawing/2014/main" id="{A7822F1B-9ABD-49C5-96A4-23C17EFDB025}"/>
                  </a:ext>
                </a:extLst>
              </p:cNvPr>
              <p:cNvSpPr txBox="1">
                <a:spLocks noRot="1" noChangeAspect="1" noMove="1" noResize="1" noEditPoints="1" noAdjustHandles="1" noChangeArrowheads="1" noChangeShapeType="1" noTextEdit="1"/>
              </p:cNvSpPr>
              <p:nvPr/>
            </p:nvSpPr>
            <p:spPr>
              <a:xfrm>
                <a:off x="8277989" y="3401438"/>
                <a:ext cx="322308" cy="326051"/>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18774A99-2752-45C5-8380-0FBAEFA179BD}"/>
                  </a:ext>
                </a:extLst>
              </p:cNvPr>
              <p:cNvSpPr txBox="1"/>
              <p:nvPr/>
            </p:nvSpPr>
            <p:spPr>
              <a:xfrm>
                <a:off x="7367349" y="3445784"/>
                <a:ext cx="322308" cy="22006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800" b="0" i="1" smtClean="0">
                          <a:solidFill>
                            <a:schemeClr val="bg1"/>
                          </a:solidFill>
                          <a:latin typeface="Cambria Math" panose="02040503050406030204" pitchFamily="18" charset="0"/>
                        </a:rPr>
                        <m:t>∫</m:t>
                      </m:r>
                      <m:r>
                        <a:rPr lang="en-GB" sz="800" b="0" i="1" smtClean="0">
                          <a:solidFill>
                            <a:schemeClr val="bg1"/>
                          </a:solidFill>
                          <a:latin typeface="Cambria Math" panose="02040503050406030204" pitchFamily="18" charset="0"/>
                        </a:rPr>
                        <m:t>𝑎</m:t>
                      </m:r>
                      <m:r>
                        <a:rPr lang="en-GB" sz="800" b="0" i="1" smtClean="0">
                          <a:solidFill>
                            <a:schemeClr val="bg1"/>
                          </a:solidFill>
                          <a:latin typeface="Cambria Math" panose="02040503050406030204" pitchFamily="18" charset="0"/>
                        </a:rPr>
                        <m:t> </m:t>
                      </m:r>
                      <m:r>
                        <a:rPr lang="en-GB" sz="800" b="0" i="1" smtClean="0">
                          <a:solidFill>
                            <a:schemeClr val="bg1"/>
                          </a:solidFill>
                          <a:latin typeface="Cambria Math" panose="02040503050406030204" pitchFamily="18" charset="0"/>
                        </a:rPr>
                        <m:t>𝑑𝑡</m:t>
                      </m:r>
                    </m:oMath>
                  </m:oMathPara>
                </a14:m>
                <a:endParaRPr lang="en-GB" dirty="0"/>
              </a:p>
            </p:txBody>
          </p:sp>
        </mc:Choice>
        <mc:Fallback xmlns="">
          <p:sp>
            <p:nvSpPr>
              <p:cNvPr id="25" name="TextBox 24">
                <a:extLst>
                  <a:ext uri="{FF2B5EF4-FFF2-40B4-BE49-F238E27FC236}">
                    <a16:creationId xmlns:a16="http://schemas.microsoft.com/office/drawing/2014/main" id="{18774A99-2752-45C5-8380-0FBAEFA179BD}"/>
                  </a:ext>
                </a:extLst>
              </p:cNvPr>
              <p:cNvSpPr txBox="1">
                <a:spLocks noRot="1" noChangeAspect="1" noMove="1" noResize="1" noEditPoints="1" noAdjustHandles="1" noChangeArrowheads="1" noChangeShapeType="1" noTextEdit="1"/>
              </p:cNvSpPr>
              <p:nvPr/>
            </p:nvSpPr>
            <p:spPr>
              <a:xfrm>
                <a:off x="7367349" y="3445784"/>
                <a:ext cx="322308" cy="220060"/>
              </a:xfrm>
              <a:prstGeom prst="rect">
                <a:avLst/>
              </a:prstGeom>
              <a:blipFill>
                <a:blip r:embed="rId8"/>
                <a:stretch>
                  <a:fillRect r="-25000" b="-555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E0C3FF2A-3178-443B-AE42-6020E9434FD8}"/>
                  </a:ext>
                </a:extLst>
              </p:cNvPr>
              <p:cNvSpPr txBox="1"/>
              <p:nvPr/>
            </p:nvSpPr>
            <p:spPr>
              <a:xfrm>
                <a:off x="7405449" y="2968006"/>
                <a:ext cx="322308" cy="22006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800" b="0" i="1" smtClean="0">
                          <a:solidFill>
                            <a:schemeClr val="bg1"/>
                          </a:solidFill>
                          <a:latin typeface="Cambria Math" panose="02040503050406030204" pitchFamily="18" charset="0"/>
                        </a:rPr>
                        <m:t>∫</m:t>
                      </m:r>
                      <m:r>
                        <a:rPr lang="en-GB" sz="800" b="0" i="1" smtClean="0">
                          <a:solidFill>
                            <a:schemeClr val="bg1"/>
                          </a:solidFill>
                          <a:latin typeface="Cambria Math" panose="02040503050406030204" pitchFamily="18" charset="0"/>
                        </a:rPr>
                        <m:t>𝑣</m:t>
                      </m:r>
                      <m:r>
                        <a:rPr lang="en-GB" sz="800" b="0" i="1" smtClean="0">
                          <a:solidFill>
                            <a:schemeClr val="bg1"/>
                          </a:solidFill>
                          <a:latin typeface="Cambria Math" panose="02040503050406030204" pitchFamily="18" charset="0"/>
                        </a:rPr>
                        <m:t> </m:t>
                      </m:r>
                      <m:r>
                        <a:rPr lang="en-GB" sz="800" b="0" i="1" smtClean="0">
                          <a:solidFill>
                            <a:schemeClr val="bg1"/>
                          </a:solidFill>
                          <a:latin typeface="Cambria Math" panose="02040503050406030204" pitchFamily="18" charset="0"/>
                        </a:rPr>
                        <m:t>𝑑𝑡</m:t>
                      </m:r>
                    </m:oMath>
                  </m:oMathPara>
                </a14:m>
                <a:endParaRPr lang="en-GB" dirty="0"/>
              </a:p>
            </p:txBody>
          </p:sp>
        </mc:Choice>
        <mc:Fallback xmlns="">
          <p:sp>
            <p:nvSpPr>
              <p:cNvPr id="26" name="TextBox 25">
                <a:extLst>
                  <a:ext uri="{FF2B5EF4-FFF2-40B4-BE49-F238E27FC236}">
                    <a16:creationId xmlns:a16="http://schemas.microsoft.com/office/drawing/2014/main" id="{E0C3FF2A-3178-443B-AE42-6020E9434FD8}"/>
                  </a:ext>
                </a:extLst>
              </p:cNvPr>
              <p:cNvSpPr txBox="1">
                <a:spLocks noRot="1" noChangeAspect="1" noMove="1" noResize="1" noEditPoints="1" noAdjustHandles="1" noChangeArrowheads="1" noChangeShapeType="1" noTextEdit="1"/>
              </p:cNvSpPr>
              <p:nvPr/>
            </p:nvSpPr>
            <p:spPr>
              <a:xfrm>
                <a:off x="7405449" y="2968006"/>
                <a:ext cx="322308" cy="220060"/>
              </a:xfrm>
              <a:prstGeom prst="rect">
                <a:avLst/>
              </a:prstGeom>
              <a:blipFill>
                <a:blip r:embed="rId9"/>
                <a:stretch>
                  <a:fillRect r="-22642" b="-277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49809E8B-C46C-462D-8DAB-12C8B5347404}"/>
                  </a:ext>
                </a:extLst>
              </p:cNvPr>
              <p:cNvSpPr txBox="1"/>
              <p:nvPr/>
            </p:nvSpPr>
            <p:spPr>
              <a:xfrm>
                <a:off x="467093" y="3262768"/>
                <a:ext cx="5928791" cy="1169551"/>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400" dirty="0"/>
                  <a:t>[Textbook] A particle </a:t>
                </a:r>
                <a14:m>
                  <m:oMath xmlns:m="http://schemas.openxmlformats.org/officeDocument/2006/math">
                    <m:r>
                      <a:rPr lang="en-GB" sz="1400" b="0" i="1" smtClean="0">
                        <a:latin typeface="Cambria Math" panose="02040503050406030204" pitchFamily="18" charset="0"/>
                      </a:rPr>
                      <m:t>𝑃</m:t>
                    </m:r>
                  </m:oMath>
                </a14:m>
                <a:r>
                  <a:rPr lang="en-GB" sz="1400" dirty="0"/>
                  <a:t> is moving on the </a:t>
                </a:r>
                <a14:m>
                  <m:oMath xmlns:m="http://schemas.openxmlformats.org/officeDocument/2006/math">
                    <m:r>
                      <a:rPr lang="en-GB" sz="1400" b="0" i="1" smtClean="0">
                        <a:latin typeface="Cambria Math" panose="02040503050406030204" pitchFamily="18" charset="0"/>
                      </a:rPr>
                      <m:t>𝑥</m:t>
                    </m:r>
                  </m:oMath>
                </a14:m>
                <a:r>
                  <a:rPr lang="en-GB" sz="1400" dirty="0"/>
                  <a:t>-axis. At time </a:t>
                </a:r>
                <a14:m>
                  <m:oMath xmlns:m="http://schemas.openxmlformats.org/officeDocument/2006/math">
                    <m:r>
                      <a:rPr lang="en-GB" sz="1400" b="0" i="1" smtClean="0">
                        <a:latin typeface="Cambria Math" panose="02040503050406030204" pitchFamily="18" charset="0"/>
                      </a:rPr>
                      <m:t>𝑡</m:t>
                    </m:r>
                  </m:oMath>
                </a14:m>
                <a:r>
                  <a:rPr lang="en-GB" sz="1400" dirty="0"/>
                  <a:t> seconds, the displacement </a:t>
                </a:r>
                <a14:m>
                  <m:oMath xmlns:m="http://schemas.openxmlformats.org/officeDocument/2006/math">
                    <m:r>
                      <a:rPr lang="en-GB" sz="1400" b="0" i="1" smtClean="0">
                        <a:latin typeface="Cambria Math" panose="02040503050406030204" pitchFamily="18" charset="0"/>
                      </a:rPr>
                      <m:t>𝑥</m:t>
                    </m:r>
                  </m:oMath>
                </a14:m>
                <a:r>
                  <a:rPr lang="en-GB" sz="1400" dirty="0"/>
                  <a:t> metres from </a:t>
                </a:r>
                <a14:m>
                  <m:oMath xmlns:m="http://schemas.openxmlformats.org/officeDocument/2006/math">
                    <m:r>
                      <a:rPr lang="en-GB" sz="1400" b="0" i="1" smtClean="0">
                        <a:latin typeface="Cambria Math" panose="02040503050406030204" pitchFamily="18" charset="0"/>
                      </a:rPr>
                      <m:t>𝑂</m:t>
                    </m:r>
                  </m:oMath>
                </a14:m>
                <a:r>
                  <a:rPr lang="en-GB" sz="1400" dirty="0"/>
                  <a:t> is given by </a:t>
                </a:r>
                <a14:m>
                  <m:oMath xmlns:m="http://schemas.openxmlformats.org/officeDocument/2006/math">
                    <m:r>
                      <a:rPr lang="en-GB" sz="1400" b="0" i="1" smtClean="0">
                        <a:latin typeface="Cambria Math" panose="02040503050406030204" pitchFamily="18" charset="0"/>
                      </a:rPr>
                      <m:t>𝑥</m:t>
                    </m:r>
                    <m:r>
                      <a:rPr lang="en-GB" sz="1400" b="0" i="1" smtClean="0">
                        <a:latin typeface="Cambria Math" panose="02040503050406030204" pitchFamily="18" charset="0"/>
                      </a:rPr>
                      <m:t>=</m:t>
                    </m:r>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𝑡</m:t>
                        </m:r>
                      </m:e>
                      <m:sup>
                        <m:r>
                          <a:rPr lang="en-GB" sz="1400" b="0" i="1" smtClean="0">
                            <a:latin typeface="Cambria Math" panose="02040503050406030204" pitchFamily="18" charset="0"/>
                          </a:rPr>
                          <m:t>4</m:t>
                        </m:r>
                      </m:sup>
                    </m:sSup>
                    <m:r>
                      <a:rPr lang="en-GB" sz="1400" b="0" i="1" smtClean="0">
                        <a:latin typeface="Cambria Math" panose="02040503050406030204" pitchFamily="18" charset="0"/>
                      </a:rPr>
                      <m:t>−32</m:t>
                    </m:r>
                    <m:r>
                      <a:rPr lang="en-GB" sz="1400" b="0" i="1" smtClean="0">
                        <a:latin typeface="Cambria Math" panose="02040503050406030204" pitchFamily="18" charset="0"/>
                      </a:rPr>
                      <m:t>𝑡</m:t>
                    </m:r>
                    <m:r>
                      <a:rPr lang="en-GB" sz="1400" b="0" i="1" smtClean="0">
                        <a:latin typeface="Cambria Math" panose="02040503050406030204" pitchFamily="18" charset="0"/>
                      </a:rPr>
                      <m:t>+14</m:t>
                    </m:r>
                  </m:oMath>
                </a14:m>
                <a:r>
                  <a:rPr lang="en-GB" sz="1400" dirty="0"/>
                  <a:t>. Find:</a:t>
                </a:r>
              </a:p>
              <a:p>
                <a:pPr marL="342900" indent="-342900">
                  <a:buAutoNum type="alphaLcParenBoth"/>
                </a:pPr>
                <a:r>
                  <a:rPr lang="en-GB" sz="1400" dirty="0"/>
                  <a:t>the velocity of </a:t>
                </a:r>
                <a14:m>
                  <m:oMath xmlns:m="http://schemas.openxmlformats.org/officeDocument/2006/math">
                    <m:r>
                      <a:rPr lang="en-GB" sz="1400" b="0" i="1" smtClean="0">
                        <a:latin typeface="Cambria Math" panose="02040503050406030204" pitchFamily="18" charset="0"/>
                      </a:rPr>
                      <m:t>𝑃</m:t>
                    </m:r>
                  </m:oMath>
                </a14:m>
                <a:r>
                  <a:rPr lang="en-GB" sz="1400" dirty="0"/>
                  <a:t> when </a:t>
                </a:r>
                <a14:m>
                  <m:oMath xmlns:m="http://schemas.openxmlformats.org/officeDocument/2006/math">
                    <m:r>
                      <a:rPr lang="en-GB" sz="1400" b="0" i="1" smtClean="0">
                        <a:latin typeface="Cambria Math" panose="02040503050406030204" pitchFamily="18" charset="0"/>
                      </a:rPr>
                      <m:t>𝑡</m:t>
                    </m:r>
                    <m:r>
                      <a:rPr lang="en-GB" sz="1400" b="0" i="1" smtClean="0">
                        <a:latin typeface="Cambria Math" panose="02040503050406030204" pitchFamily="18" charset="0"/>
                      </a:rPr>
                      <m:t>=3</m:t>
                    </m:r>
                  </m:oMath>
                </a14:m>
                <a:endParaRPr lang="en-GB" sz="1400" dirty="0"/>
              </a:p>
              <a:p>
                <a:pPr marL="342900" indent="-342900">
                  <a:buAutoNum type="alphaLcParenBoth"/>
                </a:pPr>
                <a:r>
                  <a:rPr lang="en-GB" sz="1400" dirty="0"/>
                  <a:t>The value of </a:t>
                </a:r>
                <a14:m>
                  <m:oMath xmlns:m="http://schemas.openxmlformats.org/officeDocument/2006/math">
                    <m:r>
                      <a:rPr lang="en-GB" sz="1400" b="0" i="1" smtClean="0">
                        <a:latin typeface="Cambria Math" panose="02040503050406030204" pitchFamily="18" charset="0"/>
                      </a:rPr>
                      <m:t>𝑡</m:t>
                    </m:r>
                  </m:oMath>
                </a14:m>
                <a:r>
                  <a:rPr lang="en-GB" sz="1400" dirty="0"/>
                  <a:t> when </a:t>
                </a:r>
                <a14:m>
                  <m:oMath xmlns:m="http://schemas.openxmlformats.org/officeDocument/2006/math">
                    <m:r>
                      <a:rPr lang="en-GB" sz="1400" b="0" i="1" smtClean="0">
                        <a:latin typeface="Cambria Math" panose="02040503050406030204" pitchFamily="18" charset="0"/>
                      </a:rPr>
                      <m:t>𝑃</m:t>
                    </m:r>
                  </m:oMath>
                </a14:m>
                <a:r>
                  <a:rPr lang="en-GB" sz="1400" dirty="0"/>
                  <a:t> is instantaneously at rest</a:t>
                </a:r>
              </a:p>
              <a:p>
                <a:pPr marL="342900" indent="-342900">
                  <a:buAutoNum type="alphaLcParenBoth"/>
                </a:pPr>
                <a:r>
                  <a:rPr lang="en-GB" sz="1400" dirty="0"/>
                  <a:t>The acceleration of </a:t>
                </a:r>
                <a14:m>
                  <m:oMath xmlns:m="http://schemas.openxmlformats.org/officeDocument/2006/math">
                    <m:r>
                      <a:rPr lang="en-GB" sz="1400" b="0" i="1" smtClean="0">
                        <a:latin typeface="Cambria Math" panose="02040503050406030204" pitchFamily="18" charset="0"/>
                      </a:rPr>
                      <m:t>𝑃</m:t>
                    </m:r>
                  </m:oMath>
                </a14:m>
                <a:r>
                  <a:rPr lang="en-GB" sz="1400" dirty="0"/>
                  <a:t> when </a:t>
                </a:r>
                <a14:m>
                  <m:oMath xmlns:m="http://schemas.openxmlformats.org/officeDocument/2006/math">
                    <m:r>
                      <a:rPr lang="en-GB" sz="1400" b="0" i="1" smtClean="0">
                        <a:latin typeface="Cambria Math" panose="02040503050406030204" pitchFamily="18" charset="0"/>
                      </a:rPr>
                      <m:t>𝑡</m:t>
                    </m:r>
                    <m:r>
                      <a:rPr lang="en-GB" sz="1400" b="0" i="1" smtClean="0">
                        <a:latin typeface="Cambria Math" panose="02040503050406030204" pitchFamily="18" charset="0"/>
                      </a:rPr>
                      <m:t>=1.5</m:t>
                    </m:r>
                  </m:oMath>
                </a14:m>
                <a:endParaRPr lang="en-GB" sz="1400" dirty="0"/>
              </a:p>
            </p:txBody>
          </p:sp>
        </mc:Choice>
        <mc:Fallback xmlns="">
          <p:sp>
            <p:nvSpPr>
              <p:cNvPr id="27" name="TextBox 26">
                <a:extLst>
                  <a:ext uri="{FF2B5EF4-FFF2-40B4-BE49-F238E27FC236}">
                    <a16:creationId xmlns:a16="http://schemas.microsoft.com/office/drawing/2014/main" id="{49809E8B-C46C-462D-8DAB-12C8B5347404}"/>
                  </a:ext>
                </a:extLst>
              </p:cNvPr>
              <p:cNvSpPr txBox="1">
                <a:spLocks noRot="1" noChangeAspect="1" noMove="1" noResize="1" noEditPoints="1" noAdjustHandles="1" noChangeArrowheads="1" noChangeShapeType="1" noTextEdit="1"/>
              </p:cNvSpPr>
              <p:nvPr/>
            </p:nvSpPr>
            <p:spPr>
              <a:xfrm>
                <a:off x="467093" y="3262768"/>
                <a:ext cx="5928791" cy="1169551"/>
              </a:xfrm>
              <a:prstGeom prst="rect">
                <a:avLst/>
              </a:prstGeom>
              <a:blipFill>
                <a:blip r:embed="rId10"/>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spTree>
    <p:extLst>
      <p:ext uri="{BB962C8B-B14F-4D97-AF65-F5344CB8AC3E}">
        <p14:creationId xmlns:p14="http://schemas.microsoft.com/office/powerpoint/2010/main" val="2938113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14"/>
                    </p:tgtEl>
                  </p:cond>
                </p:stCondLst>
                <p:endSync evt="end" delay="0">
                  <p:rtn val="all"/>
                </p:endSync>
                <p:childTnLst>
                  <p:par>
                    <p:cTn id="8" fill="hold">
                      <p:stCondLst>
                        <p:cond delay="0"/>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4"/>
                                        </p:tgtEl>
                                      </p:cBhvr>
                                    </p:animEffect>
                                    <p:set>
                                      <p:cBhvr>
                                        <p:cTn id="12"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13" restart="whenNotActive" fill="hold" evtFilter="cancelBubble" nodeType="interactiveSeq">
                <p:stCondLst>
                  <p:cond evt="onClick" delay="0">
                    <p:tgtEl>
                      <p:spTgt spid="15"/>
                    </p:tgtEl>
                  </p:cond>
                </p:stCondLst>
                <p:endSync evt="end" delay="0">
                  <p:rtn val="all"/>
                </p:endSync>
                <p:childTnLst>
                  <p:par>
                    <p:cTn id="14" fill="hold">
                      <p:stCondLst>
                        <p:cond delay="0"/>
                      </p:stCondLst>
                      <p:childTnLst>
                        <p:par>
                          <p:cTn id="15" fill="hold">
                            <p:stCondLst>
                              <p:cond delay="0"/>
                            </p:stCondLst>
                            <p:childTnLst>
                              <p:par>
                                <p:cTn id="16" presetID="10" presetClass="exit" presetSubtype="0" fill="hold" grpId="0" nodeType="clickEffect">
                                  <p:stCondLst>
                                    <p:cond delay="0"/>
                                  </p:stCondLst>
                                  <p:childTnLst>
                                    <p:animEffect transition="out" filter="fade">
                                      <p:cBhvr>
                                        <p:cTn id="17" dur="500"/>
                                        <p:tgtEl>
                                          <p:spTgt spid="15"/>
                                        </p:tgtEl>
                                      </p:cBhvr>
                                    </p:animEffect>
                                    <p:set>
                                      <p:cBhvr>
                                        <p:cTn id="18"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childTnLst>
        </p:cTn>
      </p:par>
    </p:tnLst>
    <p:bldLst>
      <p:bldP spid="14" grpId="0" animBg="1"/>
      <p:bldP spid="15" grpId="0" animBg="1"/>
      <p:bldP spid="2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D82946B-B339-4295-A2FA-3C2720374019}"/>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BFE7904C-9B77-42B6-9950-18B7F28DBBB2}"/>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smtClean="0">
                  <a:latin typeface="+mj-lt"/>
                </a:rPr>
                <a:t>Test Your Understanding</a:t>
              </a:r>
              <a:endParaRPr lang="en-GB" sz="3200" dirty="0"/>
            </a:p>
          </p:txBody>
        </p:sp>
        <p:cxnSp>
          <p:nvCxnSpPr>
            <p:cNvPr id="4" name="Straight Connector 3">
              <a:extLst>
                <a:ext uri="{FF2B5EF4-FFF2-40B4-BE49-F238E27FC236}">
                  <a16:creationId xmlns:a16="http://schemas.microsoft.com/office/drawing/2014/main" id="{18468510-6B8F-4C09-971F-16162C6EFF84}"/>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49809E8B-C46C-462D-8DAB-12C8B5347404}"/>
                  </a:ext>
                </a:extLst>
              </p:cNvPr>
              <p:cNvSpPr txBox="1"/>
              <p:nvPr/>
            </p:nvSpPr>
            <p:spPr>
              <a:xfrm>
                <a:off x="899592" y="1098616"/>
                <a:ext cx="5928791" cy="1258743"/>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400" dirty="0" smtClean="0"/>
                  <a:t>Pudding the Cat’s displacement from a house, in metres, is </a:t>
                </a:r>
                <a14:m>
                  <m:oMath xmlns:m="http://schemas.openxmlformats.org/officeDocument/2006/math">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𝑡</m:t>
                        </m:r>
                      </m:e>
                      <m:sup>
                        <m:r>
                          <a:rPr lang="en-GB" sz="1400" b="0" i="1" smtClean="0">
                            <a:latin typeface="Cambria Math" panose="02040503050406030204" pitchFamily="18" charset="0"/>
                          </a:rPr>
                          <m:t>3</m:t>
                        </m:r>
                      </m:sup>
                    </m:sSup>
                    <m:r>
                      <a:rPr lang="en-GB" sz="1400" b="0" i="1" smtClean="0">
                        <a:latin typeface="Cambria Math" panose="02040503050406030204" pitchFamily="18" charset="0"/>
                      </a:rPr>
                      <m:t>−</m:t>
                    </m:r>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3</m:t>
                        </m:r>
                      </m:num>
                      <m:den>
                        <m:r>
                          <a:rPr lang="en-GB" sz="1400" b="0" i="1" smtClean="0">
                            <a:latin typeface="Cambria Math" panose="02040503050406030204" pitchFamily="18" charset="0"/>
                          </a:rPr>
                          <m:t>2</m:t>
                        </m:r>
                      </m:den>
                    </m:f>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𝑡</m:t>
                        </m:r>
                      </m:e>
                      <m:sup>
                        <m:r>
                          <a:rPr lang="en-GB" sz="1400" b="0" i="1" smtClean="0">
                            <a:latin typeface="Cambria Math" panose="02040503050406030204" pitchFamily="18" charset="0"/>
                          </a:rPr>
                          <m:t>2</m:t>
                        </m:r>
                      </m:sup>
                    </m:sSup>
                    <m:r>
                      <a:rPr lang="en-GB" sz="1400" b="0" i="1" smtClean="0">
                        <a:latin typeface="Cambria Math" panose="02040503050406030204" pitchFamily="18" charset="0"/>
                      </a:rPr>
                      <m:t>−36</m:t>
                    </m:r>
                    <m:r>
                      <a:rPr lang="en-GB" sz="1400" b="0" i="1" smtClean="0">
                        <a:latin typeface="Cambria Math" panose="02040503050406030204" pitchFamily="18" charset="0"/>
                      </a:rPr>
                      <m:t>𝑡</m:t>
                    </m:r>
                  </m:oMath>
                </a14:m>
                <a:r>
                  <a:rPr lang="en-GB" sz="1400" dirty="0" smtClean="0"/>
                  <a:t> where </a:t>
                </a:r>
                <a14:m>
                  <m:oMath xmlns:m="http://schemas.openxmlformats.org/officeDocument/2006/math">
                    <m:r>
                      <a:rPr lang="en-GB" sz="1400" b="0" i="1" smtClean="0">
                        <a:latin typeface="Cambria Math" panose="02040503050406030204" pitchFamily="18" charset="0"/>
                      </a:rPr>
                      <m:t>𝑡</m:t>
                    </m:r>
                  </m:oMath>
                </a14:m>
                <a:r>
                  <a:rPr lang="en-GB" sz="1400" dirty="0" smtClean="0"/>
                  <a:t> is in seconds.</a:t>
                </a:r>
              </a:p>
              <a:p>
                <a:r>
                  <a:rPr lang="en-GB" sz="1400" dirty="0" smtClean="0"/>
                  <a:t>(a) Determine the velocity of the cat when </a:t>
                </a:r>
                <a14:m>
                  <m:oMath xmlns:m="http://schemas.openxmlformats.org/officeDocument/2006/math">
                    <m:r>
                      <a:rPr lang="en-GB" sz="1400" b="0" i="1" smtClean="0">
                        <a:latin typeface="Cambria Math" panose="02040503050406030204" pitchFamily="18" charset="0"/>
                      </a:rPr>
                      <m:t>𝑡</m:t>
                    </m:r>
                    <m:r>
                      <a:rPr lang="en-GB" sz="1400" b="0" i="1" smtClean="0">
                        <a:latin typeface="Cambria Math" panose="02040503050406030204" pitchFamily="18" charset="0"/>
                      </a:rPr>
                      <m:t>=2</m:t>
                    </m:r>
                  </m:oMath>
                </a14:m>
                <a:r>
                  <a:rPr lang="en-GB" sz="1400" dirty="0" smtClean="0"/>
                  <a:t>.</a:t>
                </a:r>
              </a:p>
              <a:p>
                <a:r>
                  <a:rPr lang="en-GB" sz="1400" dirty="0" smtClean="0"/>
                  <a:t>(b) At what time will the cat be instantaneously at rest?</a:t>
                </a:r>
              </a:p>
              <a:p>
                <a:r>
                  <a:rPr lang="en-GB" sz="1400" dirty="0" smtClean="0"/>
                  <a:t>(c) What is the cat’s acceleration after 5 seconds?</a:t>
                </a:r>
                <a:endParaRPr lang="en-GB" sz="1400" dirty="0"/>
              </a:p>
            </p:txBody>
          </p:sp>
        </mc:Choice>
        <mc:Fallback xmlns="">
          <p:sp>
            <p:nvSpPr>
              <p:cNvPr id="5" name="TextBox 4">
                <a:extLst>
                  <a:ext uri="{FF2B5EF4-FFF2-40B4-BE49-F238E27FC236}">
                    <a16:creationId xmlns:a16="http://schemas.microsoft.com/office/drawing/2014/main" id="{49809E8B-C46C-462D-8DAB-12C8B5347404}"/>
                  </a:ext>
                </a:extLst>
              </p:cNvPr>
              <p:cNvSpPr txBox="1">
                <a:spLocks noRot="1" noChangeAspect="1" noMove="1" noResize="1" noEditPoints="1" noAdjustHandles="1" noChangeArrowheads="1" noChangeShapeType="1" noTextEdit="1"/>
              </p:cNvSpPr>
              <p:nvPr/>
            </p:nvSpPr>
            <p:spPr>
              <a:xfrm>
                <a:off x="899592" y="1098616"/>
                <a:ext cx="5928791" cy="1258743"/>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pic>
        <p:nvPicPr>
          <p:cNvPr id="1026" name="Picture 2" descr="animal, cat, halloween, holidays, scary ic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179512" y="705035"/>
            <a:ext cx="805410" cy="715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0630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smtClean="0">
                  <a:latin typeface="+mj-lt"/>
                </a:rPr>
                <a:t>Maxima and Minima Problems</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p:cNvSpPr txBox="1"/>
              <p:nvPr/>
            </p:nvSpPr>
            <p:spPr>
              <a:xfrm>
                <a:off x="323528" y="836712"/>
                <a:ext cx="7704856" cy="1045286"/>
              </a:xfrm>
              <a:prstGeom prst="rect">
                <a:avLst/>
              </a:prstGeom>
              <a:noFill/>
            </p:spPr>
            <p:txBody>
              <a:bodyPr wrap="square" rtlCol="0">
                <a:spAutoFit/>
              </a:bodyPr>
              <a:lstStyle/>
              <a:p>
                <a:r>
                  <a:rPr lang="en-GB" dirty="0" smtClean="0"/>
                  <a:t>Recall from Pure that at minimum/maximum points, the gradient is 0. We could therefore for example find where the velocity is minimum/maximum by finding when </a:t>
                </a:r>
                <a14:m>
                  <m:oMath xmlns:m="http://schemas.openxmlformats.org/officeDocument/2006/math">
                    <m:f>
                      <m:fPr>
                        <m:ctrlPr>
                          <a:rPr lang="en-GB" b="0" i="1" smtClean="0">
                            <a:latin typeface="Cambria Math" panose="02040503050406030204" pitchFamily="18" charset="0"/>
                          </a:rPr>
                        </m:ctrlPr>
                      </m:fPr>
                      <m:num>
                        <m:r>
                          <a:rPr lang="en-GB" b="0" i="1" smtClean="0">
                            <a:latin typeface="Cambria Math" panose="02040503050406030204" pitchFamily="18" charset="0"/>
                          </a:rPr>
                          <m:t>𝑑𝑣</m:t>
                        </m:r>
                      </m:num>
                      <m:den>
                        <m:r>
                          <a:rPr lang="en-GB" b="0" i="1" smtClean="0">
                            <a:latin typeface="Cambria Math" panose="02040503050406030204" pitchFamily="18" charset="0"/>
                          </a:rPr>
                          <m:t>𝑑𝑡</m:t>
                        </m:r>
                      </m:den>
                    </m:f>
                    <m:r>
                      <a:rPr lang="en-GB" b="0" i="1" smtClean="0">
                        <a:latin typeface="Cambria Math" panose="02040503050406030204" pitchFamily="18" charset="0"/>
                      </a:rPr>
                      <m:t>=0</m:t>
                    </m:r>
                  </m:oMath>
                </a14:m>
                <a:r>
                  <a:rPr lang="en-GB" dirty="0" smtClean="0"/>
                  <a:t> (i.e. when the acceleration is 0).</a:t>
                </a:r>
                <a:endParaRPr lang="en-GB" dirty="0"/>
              </a:p>
            </p:txBody>
          </p:sp>
        </mc:Choice>
        <mc:Fallback xmlns="">
          <p:sp>
            <p:nvSpPr>
              <p:cNvPr id="5" name="TextBox 4"/>
              <p:cNvSpPr txBox="1">
                <a:spLocks noRot="1" noChangeAspect="1" noMove="1" noResize="1" noEditPoints="1" noAdjustHandles="1" noChangeArrowheads="1" noChangeShapeType="1" noTextEdit="1"/>
              </p:cNvSpPr>
              <p:nvPr/>
            </p:nvSpPr>
            <p:spPr>
              <a:xfrm>
                <a:off x="323528" y="836712"/>
                <a:ext cx="7704856" cy="1045286"/>
              </a:xfrm>
              <a:prstGeom prst="rect">
                <a:avLst/>
              </a:prstGeom>
              <a:blipFill>
                <a:blip r:embed="rId2"/>
                <a:stretch>
                  <a:fillRect l="-633" t="-2907" b="-290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49809E8B-C46C-462D-8DAB-12C8B5347404}"/>
                  </a:ext>
                </a:extLst>
              </p:cNvPr>
              <p:cNvSpPr txBox="1"/>
              <p:nvPr/>
            </p:nvSpPr>
            <p:spPr>
              <a:xfrm>
                <a:off x="395536" y="2132587"/>
                <a:ext cx="7992888" cy="1384995"/>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400" dirty="0" smtClean="0"/>
                  <a:t>[Textbook] A child is playing with a yo-yo. The yo-yo leaves the child’s hand at time </a:t>
                </a:r>
                <a14:m>
                  <m:oMath xmlns:m="http://schemas.openxmlformats.org/officeDocument/2006/math">
                    <m:r>
                      <a:rPr lang="en-GB" sz="1400" b="0" i="1" smtClean="0">
                        <a:latin typeface="Cambria Math" panose="02040503050406030204" pitchFamily="18" charset="0"/>
                      </a:rPr>
                      <m:t>𝑡</m:t>
                    </m:r>
                    <m:r>
                      <a:rPr lang="en-GB" sz="1400" b="0" i="1" smtClean="0">
                        <a:latin typeface="Cambria Math" panose="02040503050406030204" pitchFamily="18" charset="0"/>
                      </a:rPr>
                      <m:t>=0</m:t>
                    </m:r>
                  </m:oMath>
                </a14:m>
                <a:r>
                  <a:rPr lang="en-GB" sz="1400" dirty="0" smtClean="0"/>
                  <a:t> and travels vertically in a straight lien before returning to the child’s hand. The distance, </a:t>
                </a:r>
                <a14:m>
                  <m:oMath xmlns:m="http://schemas.openxmlformats.org/officeDocument/2006/math">
                    <m:r>
                      <a:rPr lang="en-GB" sz="1400" b="0" i="1" smtClean="0">
                        <a:latin typeface="Cambria Math" panose="02040503050406030204" pitchFamily="18" charset="0"/>
                      </a:rPr>
                      <m:t>𝑠</m:t>
                    </m:r>
                  </m:oMath>
                </a14:m>
                <a:r>
                  <a:rPr lang="en-GB" sz="1400" dirty="0" smtClean="0"/>
                  <a:t> m, of the yo-yo from the child’s hand after time </a:t>
                </a:r>
                <a14:m>
                  <m:oMath xmlns:m="http://schemas.openxmlformats.org/officeDocument/2006/math">
                    <m:r>
                      <a:rPr lang="en-GB" sz="1400" b="0" i="1" smtClean="0">
                        <a:latin typeface="Cambria Math" panose="02040503050406030204" pitchFamily="18" charset="0"/>
                      </a:rPr>
                      <m:t>𝑡</m:t>
                    </m:r>
                  </m:oMath>
                </a14:m>
                <a:r>
                  <a:rPr lang="en-GB" sz="1400" dirty="0" smtClean="0"/>
                  <a:t> seconds is given by:</a:t>
                </a:r>
              </a:p>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𝑠</m:t>
                      </m:r>
                      <m:r>
                        <a:rPr lang="en-GB" sz="1400" b="0" i="1" smtClean="0">
                          <a:latin typeface="Cambria Math" panose="02040503050406030204" pitchFamily="18" charset="0"/>
                        </a:rPr>
                        <m:t>=0.6</m:t>
                      </m:r>
                      <m:r>
                        <a:rPr lang="en-GB" sz="1400" b="0" i="1" smtClean="0">
                          <a:latin typeface="Cambria Math" panose="02040503050406030204" pitchFamily="18" charset="0"/>
                        </a:rPr>
                        <m:t>𝑡</m:t>
                      </m:r>
                      <m:r>
                        <a:rPr lang="en-GB" sz="1400" b="0" i="1" smtClean="0">
                          <a:latin typeface="Cambria Math" panose="02040503050406030204" pitchFamily="18" charset="0"/>
                        </a:rPr>
                        <m:t>+0.4</m:t>
                      </m:r>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𝑡</m:t>
                          </m:r>
                        </m:e>
                        <m:sup>
                          <m:r>
                            <a:rPr lang="en-GB" sz="1400" b="0" i="1" smtClean="0">
                              <a:latin typeface="Cambria Math" panose="02040503050406030204" pitchFamily="18" charset="0"/>
                            </a:rPr>
                            <m:t>2</m:t>
                          </m:r>
                        </m:sup>
                      </m:sSup>
                      <m:r>
                        <a:rPr lang="en-GB" sz="1400" b="0" i="1" smtClean="0">
                          <a:latin typeface="Cambria Math" panose="02040503050406030204" pitchFamily="18" charset="0"/>
                        </a:rPr>
                        <m:t>−0.2</m:t>
                      </m:r>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𝑡</m:t>
                          </m:r>
                        </m:e>
                        <m:sup>
                          <m:r>
                            <a:rPr lang="en-GB" sz="1400" b="0" i="1" smtClean="0">
                              <a:latin typeface="Cambria Math" panose="02040503050406030204" pitchFamily="18" charset="0"/>
                            </a:rPr>
                            <m:t>3</m:t>
                          </m:r>
                        </m:sup>
                      </m:sSup>
                      <m:r>
                        <a:rPr lang="en-GB" sz="1400" b="0" i="1" smtClean="0">
                          <a:latin typeface="Cambria Math" panose="02040503050406030204" pitchFamily="18" charset="0"/>
                        </a:rPr>
                        <m:t>,   0≤</m:t>
                      </m:r>
                      <m:r>
                        <a:rPr lang="en-GB" sz="1400" b="0" i="1" smtClean="0">
                          <a:latin typeface="Cambria Math" panose="02040503050406030204" pitchFamily="18" charset="0"/>
                        </a:rPr>
                        <m:t>𝑡</m:t>
                      </m:r>
                      <m:r>
                        <a:rPr lang="en-GB" sz="1400" b="0" i="1" smtClean="0">
                          <a:latin typeface="Cambria Math" panose="02040503050406030204" pitchFamily="18" charset="0"/>
                        </a:rPr>
                        <m:t>≤3</m:t>
                      </m:r>
                    </m:oMath>
                  </m:oMathPara>
                </a14:m>
                <a:endParaRPr lang="en-GB" sz="1400" dirty="0" smtClean="0"/>
              </a:p>
              <a:p>
                <a:pPr marL="342900" indent="-342900">
                  <a:buAutoNum type="alphaLcParenBoth"/>
                </a:pPr>
                <a:r>
                  <a:rPr lang="en-GB" sz="1400" dirty="0" smtClean="0"/>
                  <a:t>Justify the restriction </a:t>
                </a:r>
                <a14:m>
                  <m:oMath xmlns:m="http://schemas.openxmlformats.org/officeDocument/2006/math">
                    <m:r>
                      <a:rPr lang="en-GB" sz="1400" b="0" i="1" smtClean="0">
                        <a:latin typeface="Cambria Math" panose="02040503050406030204" pitchFamily="18" charset="0"/>
                      </a:rPr>
                      <m:t>0≤</m:t>
                    </m:r>
                    <m:r>
                      <a:rPr lang="en-GB" sz="1400" b="0" i="1" smtClean="0">
                        <a:latin typeface="Cambria Math" panose="02040503050406030204" pitchFamily="18" charset="0"/>
                      </a:rPr>
                      <m:t>𝑡</m:t>
                    </m:r>
                    <m:r>
                      <a:rPr lang="en-GB" sz="1400" b="0" i="1" smtClean="0">
                        <a:latin typeface="Cambria Math" panose="02040503050406030204" pitchFamily="18" charset="0"/>
                      </a:rPr>
                      <m:t>≤3</m:t>
                    </m:r>
                  </m:oMath>
                </a14:m>
                <a:endParaRPr lang="en-GB" sz="1400" dirty="0" smtClean="0"/>
              </a:p>
              <a:p>
                <a:pPr marL="342900" indent="-342900">
                  <a:buAutoNum type="alphaLcParenBoth"/>
                </a:pPr>
                <a:r>
                  <a:rPr lang="en-GB" sz="1400" dirty="0" smtClean="0"/>
                  <a:t>Find the maximum distance of the yo-yo from the child’s hand, correct to 3sf.</a:t>
                </a:r>
                <a:endParaRPr lang="en-GB" sz="1400" dirty="0"/>
              </a:p>
            </p:txBody>
          </p:sp>
        </mc:Choice>
        <mc:Fallback xmlns="">
          <p:sp>
            <p:nvSpPr>
              <p:cNvPr id="6" name="TextBox 5">
                <a:extLst>
                  <a:ext uri="{FF2B5EF4-FFF2-40B4-BE49-F238E27FC236}">
                    <a16:creationId xmlns:a16="http://schemas.microsoft.com/office/drawing/2014/main" id="{49809E8B-C46C-462D-8DAB-12C8B5347404}"/>
                  </a:ext>
                </a:extLst>
              </p:cNvPr>
              <p:cNvSpPr txBox="1">
                <a:spLocks noRot="1" noChangeAspect="1" noMove="1" noResize="1" noEditPoints="1" noAdjustHandles="1" noChangeArrowheads="1" noChangeShapeType="1" noTextEdit="1"/>
              </p:cNvSpPr>
              <p:nvPr/>
            </p:nvSpPr>
            <p:spPr>
              <a:xfrm>
                <a:off x="395536" y="2132587"/>
                <a:ext cx="7992888" cy="1384995"/>
              </a:xfrm>
              <a:prstGeom prst="rect">
                <a:avLst/>
              </a:prstGeom>
              <a:blipFill>
                <a:blip r:embed="rId3"/>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spTree>
    <p:extLst>
      <p:ext uri="{BB962C8B-B14F-4D97-AF65-F5344CB8AC3E}">
        <p14:creationId xmlns:p14="http://schemas.microsoft.com/office/powerpoint/2010/main" val="3516333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D82946B-B339-4295-A2FA-3C2720374019}"/>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BFE7904C-9B77-42B6-9950-18B7F28DBBB2}"/>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smtClean="0">
                  <a:latin typeface="+mj-lt"/>
                </a:rPr>
                <a:t>Test Your Understanding</a:t>
              </a:r>
              <a:endParaRPr lang="en-GB" sz="3200" dirty="0"/>
            </a:p>
          </p:txBody>
        </p:sp>
        <p:cxnSp>
          <p:nvCxnSpPr>
            <p:cNvPr id="4" name="Straight Connector 3">
              <a:extLst>
                <a:ext uri="{FF2B5EF4-FFF2-40B4-BE49-F238E27FC236}">
                  <a16:creationId xmlns:a16="http://schemas.microsoft.com/office/drawing/2014/main" id="{18468510-6B8F-4C09-971F-16162C6EFF84}"/>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49809E8B-C46C-462D-8DAB-12C8B5347404}"/>
                  </a:ext>
                </a:extLst>
              </p:cNvPr>
              <p:cNvSpPr txBox="1"/>
              <p:nvPr/>
            </p:nvSpPr>
            <p:spPr>
              <a:xfrm>
                <a:off x="242886" y="799359"/>
                <a:ext cx="4103193" cy="1600438"/>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400" dirty="0" smtClean="0"/>
                  <a:t>A dolphin escapes from </a:t>
                </a:r>
                <a:r>
                  <a:rPr lang="en-GB" sz="1400" dirty="0" err="1" smtClean="0"/>
                  <a:t>Seaworld</a:t>
                </a:r>
                <a:r>
                  <a:rPr lang="en-GB" sz="1400" dirty="0" smtClean="0"/>
                  <a:t> and its velocity as it speeds away from the park, is </a:t>
                </a:r>
                <a14:m>
                  <m:oMath xmlns:m="http://schemas.openxmlformats.org/officeDocument/2006/math">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𝑡</m:t>
                        </m:r>
                      </m:e>
                      <m:sup>
                        <m:r>
                          <a:rPr lang="en-GB" sz="1400" b="0" i="1" smtClean="0">
                            <a:latin typeface="Cambria Math" panose="02040503050406030204" pitchFamily="18" charset="0"/>
                          </a:rPr>
                          <m:t>3</m:t>
                        </m:r>
                      </m:sup>
                    </m:sSup>
                    <m:r>
                      <a:rPr lang="en-GB" sz="1400" b="0" i="1" smtClean="0">
                        <a:latin typeface="Cambria Math" panose="02040503050406030204" pitchFamily="18" charset="0"/>
                      </a:rPr>
                      <m:t>−9</m:t>
                    </m:r>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𝑡</m:t>
                        </m:r>
                      </m:e>
                      <m:sup>
                        <m:r>
                          <a:rPr lang="en-GB" sz="1400" b="0" i="1" smtClean="0">
                            <a:latin typeface="Cambria Math" panose="02040503050406030204" pitchFamily="18" charset="0"/>
                          </a:rPr>
                          <m:t>2</m:t>
                        </m:r>
                      </m:sup>
                    </m:sSup>
                    <m:r>
                      <a:rPr lang="en-GB" sz="1400" b="0" i="1" smtClean="0">
                        <a:latin typeface="Cambria Math" panose="02040503050406030204" pitchFamily="18" charset="0"/>
                      </a:rPr>
                      <m:t>−48</m:t>
                    </m:r>
                    <m:r>
                      <a:rPr lang="en-GB" sz="1400" b="0" i="1" smtClean="0">
                        <a:latin typeface="Cambria Math" panose="02040503050406030204" pitchFamily="18" charset="0"/>
                      </a:rPr>
                      <m:t>𝑡</m:t>
                    </m:r>
                    <m:r>
                      <a:rPr lang="en-GB" sz="1400" b="0" i="1" smtClean="0">
                        <a:latin typeface="Cambria Math" panose="02040503050406030204" pitchFamily="18" charset="0"/>
                      </a:rPr>
                      <m:t>+500</m:t>
                    </m:r>
                  </m:oMath>
                </a14:m>
                <a:r>
                  <a:rPr lang="en-GB" sz="1400" dirty="0" smtClean="0"/>
                  <a:t> (in ms</a:t>
                </a:r>
                <a:r>
                  <a:rPr lang="en-GB" sz="1400" baseline="30000" dirty="0" smtClean="0"/>
                  <a:t>-1</a:t>
                </a:r>
                <a:r>
                  <a:rPr lang="en-GB" sz="1400" dirty="0" smtClean="0"/>
                  <a:t>), until it reaches its minimum velocity, and then subsequently remains at this velocity.</a:t>
                </a:r>
              </a:p>
              <a:p>
                <a:pPr marL="342900" indent="-342900">
                  <a:buAutoNum type="alphaLcParenBoth"/>
                </a:pPr>
                <a:r>
                  <a:rPr lang="en-GB" sz="1400" dirty="0" smtClean="0"/>
                  <a:t>When does the dolphin reach its minimum velocity?</a:t>
                </a:r>
              </a:p>
              <a:p>
                <a:pPr marL="342900" indent="-342900">
                  <a:buAutoNum type="alphaLcParenBoth"/>
                </a:pPr>
                <a:r>
                  <a:rPr lang="en-GB" sz="1400" dirty="0" smtClean="0"/>
                  <a:t>What is this minimum velocity?</a:t>
                </a:r>
                <a:endParaRPr lang="en-GB" sz="1400" dirty="0"/>
              </a:p>
            </p:txBody>
          </p:sp>
        </mc:Choice>
        <mc:Fallback xmlns="">
          <p:sp>
            <p:nvSpPr>
              <p:cNvPr id="5" name="TextBox 4">
                <a:extLst>
                  <a:ext uri="{FF2B5EF4-FFF2-40B4-BE49-F238E27FC236}">
                    <a16:creationId xmlns:a16="http://schemas.microsoft.com/office/drawing/2014/main" id="{49809E8B-C46C-462D-8DAB-12C8B5347404}"/>
                  </a:ext>
                </a:extLst>
              </p:cNvPr>
              <p:cNvSpPr txBox="1">
                <a:spLocks noRot="1" noChangeAspect="1" noMove="1" noResize="1" noEditPoints="1" noAdjustHandles="1" noChangeArrowheads="1" noChangeShapeType="1" noTextEdit="1"/>
              </p:cNvSpPr>
              <p:nvPr/>
            </p:nvSpPr>
            <p:spPr>
              <a:xfrm>
                <a:off x="242886" y="799359"/>
                <a:ext cx="4103193" cy="1600438"/>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pic>
        <p:nvPicPr>
          <p:cNvPr id="2050" name="Picture 2" descr="animal, dolphin ic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49096" y="752434"/>
            <a:ext cx="978932" cy="97893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stretch>
            <a:fillRect/>
          </a:stretch>
        </p:blipFill>
        <p:spPr>
          <a:xfrm>
            <a:off x="382961" y="3476075"/>
            <a:ext cx="5992440" cy="1752506"/>
          </a:xfrm>
          <a:prstGeom prst="rect">
            <a:avLst/>
          </a:prstGeom>
          <a:effectLst>
            <a:outerShdw blurRad="63500" sx="102000" sy="102000" algn="ctr" rotWithShape="0">
              <a:prstClr val="black">
                <a:alpha val="40000"/>
              </a:prstClr>
            </a:outerShdw>
          </a:effectLst>
        </p:spPr>
      </p:pic>
      <p:sp>
        <p:nvSpPr>
          <p:cNvPr id="14" name="TextBox 13"/>
          <p:cNvSpPr txBox="1"/>
          <p:nvPr/>
        </p:nvSpPr>
        <p:spPr>
          <a:xfrm>
            <a:off x="380902" y="3115501"/>
            <a:ext cx="2678930" cy="33855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GB" sz="1600" dirty="0" smtClean="0"/>
              <a:t>Edexcel M2 June 2013 Q3a,b</a:t>
            </a:r>
            <a:endParaRPr lang="en-GB" sz="1600" dirty="0"/>
          </a:p>
        </p:txBody>
      </p:sp>
    </p:spTree>
    <p:extLst>
      <p:ext uri="{BB962C8B-B14F-4D97-AF65-F5344CB8AC3E}">
        <p14:creationId xmlns:p14="http://schemas.microsoft.com/office/powerpoint/2010/main" val="3568932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AC2BD1B-C823-44D8-9C64-1ACA36A265DA}"/>
              </a:ext>
            </a:extLst>
          </p:cNvPr>
          <p:cNvSpPr/>
          <p:nvPr/>
        </p:nvSpPr>
        <p:spPr>
          <a:xfrm>
            <a:off x="1" y="614764"/>
            <a:ext cx="9143999" cy="1899836"/>
          </a:xfrm>
          <a:prstGeom prst="rect">
            <a:avLst/>
          </a:prstGeom>
          <a:pattFill prst="wdDnDiag">
            <a:fgClr>
              <a:schemeClr val="bg2"/>
            </a:fgClr>
            <a:bgClr>
              <a:schemeClr val="bg1"/>
            </a:bgClr>
          </a:patt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47C9CA22-1047-465D-B001-BC9F50C9BA33}"/>
                  </a:ext>
                </a:extLst>
              </p:cNvPr>
              <p:cNvSpPr txBox="1"/>
              <p:nvPr/>
            </p:nvSpPr>
            <p:spPr>
              <a:xfrm>
                <a:off x="395536" y="1052736"/>
                <a:ext cx="1822644" cy="116955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𝑠</m:t>
                      </m:r>
                    </m:oMath>
                  </m:oMathPara>
                </a14:m>
                <a:endParaRPr lang="en-GB" sz="1400" b="0" dirty="0"/>
              </a:p>
              <a:p>
                <a:endParaRPr lang="en-GB" sz="1400" dirty="0"/>
              </a:p>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𝑣</m:t>
                      </m:r>
                    </m:oMath>
                  </m:oMathPara>
                </a14:m>
                <a:endParaRPr lang="en-GB" sz="1400" b="0" dirty="0"/>
              </a:p>
              <a:p>
                <a:endParaRPr lang="en-GB" sz="1400" dirty="0"/>
              </a:p>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𝑎</m:t>
                      </m:r>
                    </m:oMath>
                  </m:oMathPara>
                </a14:m>
                <a:endParaRPr lang="en-GB" sz="1400" dirty="0"/>
              </a:p>
            </p:txBody>
          </p:sp>
        </mc:Choice>
        <mc:Fallback xmlns="">
          <p:sp>
            <p:nvSpPr>
              <p:cNvPr id="2" name="TextBox 1">
                <a:extLst>
                  <a:ext uri="{FF2B5EF4-FFF2-40B4-BE49-F238E27FC236}">
                    <a16:creationId xmlns:a16="http://schemas.microsoft.com/office/drawing/2014/main" id="{47C9CA22-1047-465D-B001-BC9F50C9BA33}"/>
                  </a:ext>
                </a:extLst>
              </p:cNvPr>
              <p:cNvSpPr txBox="1">
                <a:spLocks noRot="1" noChangeAspect="1" noMove="1" noResize="1" noEditPoints="1" noAdjustHandles="1" noChangeArrowheads="1" noChangeShapeType="1" noTextEdit="1"/>
              </p:cNvSpPr>
              <p:nvPr/>
            </p:nvSpPr>
            <p:spPr>
              <a:xfrm>
                <a:off x="395536" y="1052736"/>
                <a:ext cx="1822644" cy="1169551"/>
              </a:xfrm>
              <a:prstGeom prst="rect">
                <a:avLst/>
              </a:prstGeom>
              <a:blipFill>
                <a:blip r:embed="rId2"/>
                <a:stretch>
                  <a:fillRect/>
                </a:stretch>
              </a:blipFill>
            </p:spPr>
            <p:txBody>
              <a:bodyPr/>
              <a:lstStyle/>
              <a:p>
                <a:r>
                  <a:rPr lang="en-GB">
                    <a:noFill/>
                  </a:rPr>
                  <a:t> </a:t>
                </a:r>
              </a:p>
            </p:txBody>
          </p:sp>
        </mc:Fallback>
      </mc:AlternateContent>
      <p:sp>
        <p:nvSpPr>
          <p:cNvPr id="3" name="Freeform: Shape 16">
            <a:extLst>
              <a:ext uri="{FF2B5EF4-FFF2-40B4-BE49-F238E27FC236}">
                <a16:creationId xmlns:a16="http://schemas.microsoft.com/office/drawing/2014/main" id="{B6D48A69-0D1D-44D8-8B51-8C756C8BF037}"/>
              </a:ext>
            </a:extLst>
          </p:cNvPr>
          <p:cNvSpPr/>
          <p:nvPr/>
        </p:nvSpPr>
        <p:spPr>
          <a:xfrm>
            <a:off x="1430395" y="1208793"/>
            <a:ext cx="109690" cy="381000"/>
          </a:xfrm>
          <a:custGeom>
            <a:avLst/>
            <a:gdLst>
              <a:gd name="connsiteX0" fmla="*/ 0 w 109690"/>
              <a:gd name="connsiteY0" fmla="*/ 0 h 381000"/>
              <a:gd name="connsiteX1" fmla="*/ 109538 w 109690"/>
              <a:gd name="connsiteY1" fmla="*/ 185738 h 381000"/>
              <a:gd name="connsiteX2" fmla="*/ 19050 w 109690"/>
              <a:gd name="connsiteY2" fmla="*/ 381000 h 381000"/>
            </a:gdLst>
            <a:ahLst/>
            <a:cxnLst>
              <a:cxn ang="0">
                <a:pos x="connsiteX0" y="connsiteY0"/>
              </a:cxn>
              <a:cxn ang="0">
                <a:pos x="connsiteX1" y="connsiteY1"/>
              </a:cxn>
              <a:cxn ang="0">
                <a:pos x="connsiteX2" y="connsiteY2"/>
              </a:cxn>
            </a:cxnLst>
            <a:rect l="l" t="t" r="r" b="b"/>
            <a:pathLst>
              <a:path w="109690" h="381000">
                <a:moveTo>
                  <a:pt x="0" y="0"/>
                </a:moveTo>
                <a:cubicBezTo>
                  <a:pt x="53181" y="61119"/>
                  <a:pt x="106363" y="122238"/>
                  <a:pt x="109538" y="185738"/>
                </a:cubicBezTo>
                <a:cubicBezTo>
                  <a:pt x="112713" y="249238"/>
                  <a:pt x="65881" y="315119"/>
                  <a:pt x="19050" y="381000"/>
                </a:cubicBezTo>
              </a:path>
            </a:pathLst>
          </a:custGeom>
          <a:noFill/>
          <a:ln>
            <a:solidFill>
              <a:schemeClr val="bg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Freeform: Shape 17">
            <a:extLst>
              <a:ext uri="{FF2B5EF4-FFF2-40B4-BE49-F238E27FC236}">
                <a16:creationId xmlns:a16="http://schemas.microsoft.com/office/drawing/2014/main" id="{6197958C-F287-47C4-B2EC-0C0EB0758AB8}"/>
              </a:ext>
            </a:extLst>
          </p:cNvPr>
          <p:cNvSpPr/>
          <p:nvPr/>
        </p:nvSpPr>
        <p:spPr>
          <a:xfrm>
            <a:off x="1430395" y="1703376"/>
            <a:ext cx="109690" cy="381000"/>
          </a:xfrm>
          <a:custGeom>
            <a:avLst/>
            <a:gdLst>
              <a:gd name="connsiteX0" fmla="*/ 0 w 109690"/>
              <a:gd name="connsiteY0" fmla="*/ 0 h 381000"/>
              <a:gd name="connsiteX1" fmla="*/ 109538 w 109690"/>
              <a:gd name="connsiteY1" fmla="*/ 185738 h 381000"/>
              <a:gd name="connsiteX2" fmla="*/ 19050 w 109690"/>
              <a:gd name="connsiteY2" fmla="*/ 381000 h 381000"/>
            </a:gdLst>
            <a:ahLst/>
            <a:cxnLst>
              <a:cxn ang="0">
                <a:pos x="connsiteX0" y="connsiteY0"/>
              </a:cxn>
              <a:cxn ang="0">
                <a:pos x="connsiteX1" y="connsiteY1"/>
              </a:cxn>
              <a:cxn ang="0">
                <a:pos x="connsiteX2" y="connsiteY2"/>
              </a:cxn>
            </a:cxnLst>
            <a:rect l="l" t="t" r="r" b="b"/>
            <a:pathLst>
              <a:path w="109690" h="381000">
                <a:moveTo>
                  <a:pt x="0" y="0"/>
                </a:moveTo>
                <a:cubicBezTo>
                  <a:pt x="53181" y="61119"/>
                  <a:pt x="106363" y="122238"/>
                  <a:pt x="109538" y="185738"/>
                </a:cubicBezTo>
                <a:cubicBezTo>
                  <a:pt x="112713" y="249238"/>
                  <a:pt x="65881" y="315119"/>
                  <a:pt x="19050" y="381000"/>
                </a:cubicBezTo>
              </a:path>
            </a:pathLst>
          </a:custGeom>
          <a:noFill/>
          <a:ln>
            <a:solidFill>
              <a:schemeClr val="bg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Freeform: Shape 20">
            <a:extLst>
              <a:ext uri="{FF2B5EF4-FFF2-40B4-BE49-F238E27FC236}">
                <a16:creationId xmlns:a16="http://schemas.microsoft.com/office/drawing/2014/main" id="{64E20219-6101-45D3-BFE5-641D5171DFDC}"/>
              </a:ext>
            </a:extLst>
          </p:cNvPr>
          <p:cNvSpPr/>
          <p:nvPr/>
        </p:nvSpPr>
        <p:spPr>
          <a:xfrm rot="10800000">
            <a:off x="1073926" y="1709345"/>
            <a:ext cx="109690" cy="381000"/>
          </a:xfrm>
          <a:custGeom>
            <a:avLst/>
            <a:gdLst>
              <a:gd name="connsiteX0" fmla="*/ 0 w 109690"/>
              <a:gd name="connsiteY0" fmla="*/ 0 h 381000"/>
              <a:gd name="connsiteX1" fmla="*/ 109538 w 109690"/>
              <a:gd name="connsiteY1" fmla="*/ 185738 h 381000"/>
              <a:gd name="connsiteX2" fmla="*/ 19050 w 109690"/>
              <a:gd name="connsiteY2" fmla="*/ 381000 h 381000"/>
            </a:gdLst>
            <a:ahLst/>
            <a:cxnLst>
              <a:cxn ang="0">
                <a:pos x="connsiteX0" y="connsiteY0"/>
              </a:cxn>
              <a:cxn ang="0">
                <a:pos x="connsiteX1" y="connsiteY1"/>
              </a:cxn>
              <a:cxn ang="0">
                <a:pos x="connsiteX2" y="connsiteY2"/>
              </a:cxn>
            </a:cxnLst>
            <a:rect l="l" t="t" r="r" b="b"/>
            <a:pathLst>
              <a:path w="109690" h="381000">
                <a:moveTo>
                  <a:pt x="0" y="0"/>
                </a:moveTo>
                <a:cubicBezTo>
                  <a:pt x="53181" y="61119"/>
                  <a:pt x="106363" y="122238"/>
                  <a:pt x="109538" y="185738"/>
                </a:cubicBezTo>
                <a:cubicBezTo>
                  <a:pt x="112713" y="249238"/>
                  <a:pt x="65881" y="315119"/>
                  <a:pt x="19050" y="381000"/>
                </a:cubicBezTo>
              </a:path>
            </a:pathLst>
          </a:custGeom>
          <a:noFill/>
          <a:ln>
            <a:solidFill>
              <a:schemeClr val="bg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Freeform: Shape 21">
            <a:extLst>
              <a:ext uri="{FF2B5EF4-FFF2-40B4-BE49-F238E27FC236}">
                <a16:creationId xmlns:a16="http://schemas.microsoft.com/office/drawing/2014/main" id="{87E9C20D-A0ED-4965-B6F8-731F1429704B}"/>
              </a:ext>
            </a:extLst>
          </p:cNvPr>
          <p:cNvSpPr/>
          <p:nvPr/>
        </p:nvSpPr>
        <p:spPr>
          <a:xfrm rot="10800000">
            <a:off x="1070978" y="1219067"/>
            <a:ext cx="109690" cy="381000"/>
          </a:xfrm>
          <a:custGeom>
            <a:avLst/>
            <a:gdLst>
              <a:gd name="connsiteX0" fmla="*/ 0 w 109690"/>
              <a:gd name="connsiteY0" fmla="*/ 0 h 381000"/>
              <a:gd name="connsiteX1" fmla="*/ 109538 w 109690"/>
              <a:gd name="connsiteY1" fmla="*/ 185738 h 381000"/>
              <a:gd name="connsiteX2" fmla="*/ 19050 w 109690"/>
              <a:gd name="connsiteY2" fmla="*/ 381000 h 381000"/>
            </a:gdLst>
            <a:ahLst/>
            <a:cxnLst>
              <a:cxn ang="0">
                <a:pos x="connsiteX0" y="connsiteY0"/>
              </a:cxn>
              <a:cxn ang="0">
                <a:pos x="connsiteX1" y="connsiteY1"/>
              </a:cxn>
              <a:cxn ang="0">
                <a:pos x="connsiteX2" y="connsiteY2"/>
              </a:cxn>
            </a:cxnLst>
            <a:rect l="l" t="t" r="r" b="b"/>
            <a:pathLst>
              <a:path w="109690" h="381000">
                <a:moveTo>
                  <a:pt x="0" y="0"/>
                </a:moveTo>
                <a:cubicBezTo>
                  <a:pt x="53181" y="61119"/>
                  <a:pt x="106363" y="122238"/>
                  <a:pt x="109538" y="185738"/>
                </a:cubicBezTo>
                <a:cubicBezTo>
                  <a:pt x="112713" y="249238"/>
                  <a:pt x="65881" y="315119"/>
                  <a:pt x="19050" y="381000"/>
                </a:cubicBezTo>
              </a:path>
            </a:pathLst>
          </a:custGeom>
          <a:noFill/>
          <a:ln>
            <a:solidFill>
              <a:schemeClr val="bg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90581708-1EAC-4AA5-8221-43B6A16A6943}"/>
                  </a:ext>
                </a:extLst>
              </p:cNvPr>
              <p:cNvSpPr txBox="1"/>
              <p:nvPr/>
            </p:nvSpPr>
            <p:spPr>
              <a:xfrm>
                <a:off x="1525798" y="1210133"/>
                <a:ext cx="322308" cy="32605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800" b="0" i="1" smtClean="0">
                              <a:solidFill>
                                <a:schemeClr val="bg1"/>
                              </a:solidFill>
                              <a:latin typeface="Cambria Math" panose="02040503050406030204" pitchFamily="18" charset="0"/>
                            </a:rPr>
                          </m:ctrlPr>
                        </m:fPr>
                        <m:num>
                          <m:r>
                            <a:rPr lang="en-GB" sz="800" b="0" i="1" smtClean="0">
                              <a:solidFill>
                                <a:schemeClr val="bg1"/>
                              </a:solidFill>
                              <a:latin typeface="Cambria Math" panose="02040503050406030204" pitchFamily="18" charset="0"/>
                            </a:rPr>
                            <m:t>𝑑</m:t>
                          </m:r>
                        </m:num>
                        <m:den>
                          <m:r>
                            <a:rPr lang="en-GB" sz="800" b="0" i="1" smtClean="0">
                              <a:solidFill>
                                <a:schemeClr val="bg1"/>
                              </a:solidFill>
                              <a:latin typeface="Cambria Math" panose="02040503050406030204" pitchFamily="18" charset="0"/>
                            </a:rPr>
                            <m:t>𝑑𝑡</m:t>
                          </m:r>
                        </m:den>
                      </m:f>
                    </m:oMath>
                  </m:oMathPara>
                </a14:m>
                <a:endParaRPr lang="en-GB" dirty="0"/>
              </a:p>
            </p:txBody>
          </p:sp>
        </mc:Choice>
        <mc:Fallback xmlns="">
          <p:sp>
            <p:nvSpPr>
              <p:cNvPr id="7" name="TextBox 6">
                <a:extLst>
                  <a:ext uri="{FF2B5EF4-FFF2-40B4-BE49-F238E27FC236}">
                    <a16:creationId xmlns:a16="http://schemas.microsoft.com/office/drawing/2014/main" id="{90581708-1EAC-4AA5-8221-43B6A16A6943}"/>
                  </a:ext>
                </a:extLst>
              </p:cNvPr>
              <p:cNvSpPr txBox="1">
                <a:spLocks noRot="1" noChangeAspect="1" noMove="1" noResize="1" noEditPoints="1" noAdjustHandles="1" noChangeArrowheads="1" noChangeShapeType="1" noTextEdit="1"/>
              </p:cNvSpPr>
              <p:nvPr/>
            </p:nvSpPr>
            <p:spPr>
              <a:xfrm>
                <a:off x="1525798" y="1210133"/>
                <a:ext cx="322308" cy="326051"/>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A7822F1B-9ABD-49C5-96A4-23C17EFDB025}"/>
                  </a:ext>
                </a:extLst>
              </p:cNvPr>
              <p:cNvSpPr txBox="1"/>
              <p:nvPr/>
            </p:nvSpPr>
            <p:spPr>
              <a:xfrm>
                <a:off x="1535934" y="1724156"/>
                <a:ext cx="322308" cy="32605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800" b="0" i="1" smtClean="0">
                              <a:solidFill>
                                <a:schemeClr val="bg1"/>
                              </a:solidFill>
                              <a:latin typeface="Cambria Math" panose="02040503050406030204" pitchFamily="18" charset="0"/>
                            </a:rPr>
                          </m:ctrlPr>
                        </m:fPr>
                        <m:num>
                          <m:r>
                            <a:rPr lang="en-GB" sz="800" b="0" i="1" smtClean="0">
                              <a:solidFill>
                                <a:schemeClr val="bg1"/>
                              </a:solidFill>
                              <a:latin typeface="Cambria Math" panose="02040503050406030204" pitchFamily="18" charset="0"/>
                            </a:rPr>
                            <m:t>𝑑</m:t>
                          </m:r>
                        </m:num>
                        <m:den>
                          <m:r>
                            <a:rPr lang="en-GB" sz="800" b="0" i="1" smtClean="0">
                              <a:solidFill>
                                <a:schemeClr val="bg1"/>
                              </a:solidFill>
                              <a:latin typeface="Cambria Math" panose="02040503050406030204" pitchFamily="18" charset="0"/>
                            </a:rPr>
                            <m:t>𝑑𝑡</m:t>
                          </m:r>
                        </m:den>
                      </m:f>
                    </m:oMath>
                  </m:oMathPara>
                </a14:m>
                <a:endParaRPr lang="en-GB" dirty="0"/>
              </a:p>
            </p:txBody>
          </p:sp>
        </mc:Choice>
        <mc:Fallback xmlns="">
          <p:sp>
            <p:nvSpPr>
              <p:cNvPr id="8" name="TextBox 7">
                <a:extLst>
                  <a:ext uri="{FF2B5EF4-FFF2-40B4-BE49-F238E27FC236}">
                    <a16:creationId xmlns:a16="http://schemas.microsoft.com/office/drawing/2014/main" id="{A7822F1B-9ABD-49C5-96A4-23C17EFDB025}"/>
                  </a:ext>
                </a:extLst>
              </p:cNvPr>
              <p:cNvSpPr txBox="1">
                <a:spLocks noRot="1" noChangeAspect="1" noMove="1" noResize="1" noEditPoints="1" noAdjustHandles="1" noChangeArrowheads="1" noChangeShapeType="1" noTextEdit="1"/>
              </p:cNvSpPr>
              <p:nvPr/>
            </p:nvSpPr>
            <p:spPr>
              <a:xfrm>
                <a:off x="1535934" y="1724156"/>
                <a:ext cx="322308" cy="326051"/>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18774A99-2752-45C5-8380-0FBAEFA179BD}"/>
                  </a:ext>
                </a:extLst>
              </p:cNvPr>
              <p:cNvSpPr txBox="1"/>
              <p:nvPr/>
            </p:nvSpPr>
            <p:spPr>
              <a:xfrm>
                <a:off x="598624" y="1768502"/>
                <a:ext cx="322308" cy="22006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800" b="0" i="1" smtClean="0">
                          <a:solidFill>
                            <a:schemeClr val="bg1"/>
                          </a:solidFill>
                          <a:latin typeface="Cambria Math" panose="02040503050406030204" pitchFamily="18" charset="0"/>
                        </a:rPr>
                        <m:t>∫</m:t>
                      </m:r>
                      <m:r>
                        <a:rPr lang="en-GB" sz="800" b="0" i="1" smtClean="0">
                          <a:solidFill>
                            <a:schemeClr val="bg1"/>
                          </a:solidFill>
                          <a:latin typeface="Cambria Math" panose="02040503050406030204" pitchFamily="18" charset="0"/>
                        </a:rPr>
                        <m:t>𝑎</m:t>
                      </m:r>
                      <m:r>
                        <a:rPr lang="en-GB" sz="800" b="0" i="1" smtClean="0">
                          <a:solidFill>
                            <a:schemeClr val="bg1"/>
                          </a:solidFill>
                          <a:latin typeface="Cambria Math" panose="02040503050406030204" pitchFamily="18" charset="0"/>
                        </a:rPr>
                        <m:t> </m:t>
                      </m:r>
                      <m:r>
                        <a:rPr lang="en-GB" sz="800" b="0" i="1" smtClean="0">
                          <a:solidFill>
                            <a:schemeClr val="bg1"/>
                          </a:solidFill>
                          <a:latin typeface="Cambria Math" panose="02040503050406030204" pitchFamily="18" charset="0"/>
                        </a:rPr>
                        <m:t>𝑑𝑡</m:t>
                      </m:r>
                    </m:oMath>
                  </m:oMathPara>
                </a14:m>
                <a:endParaRPr lang="en-GB" dirty="0"/>
              </a:p>
            </p:txBody>
          </p:sp>
        </mc:Choice>
        <mc:Fallback xmlns="">
          <p:sp>
            <p:nvSpPr>
              <p:cNvPr id="9" name="TextBox 8">
                <a:extLst>
                  <a:ext uri="{FF2B5EF4-FFF2-40B4-BE49-F238E27FC236}">
                    <a16:creationId xmlns:a16="http://schemas.microsoft.com/office/drawing/2014/main" id="{18774A99-2752-45C5-8380-0FBAEFA179BD}"/>
                  </a:ext>
                </a:extLst>
              </p:cNvPr>
              <p:cNvSpPr txBox="1">
                <a:spLocks noRot="1" noChangeAspect="1" noMove="1" noResize="1" noEditPoints="1" noAdjustHandles="1" noChangeArrowheads="1" noChangeShapeType="1" noTextEdit="1"/>
              </p:cNvSpPr>
              <p:nvPr/>
            </p:nvSpPr>
            <p:spPr>
              <a:xfrm>
                <a:off x="598624" y="1768502"/>
                <a:ext cx="322308" cy="220060"/>
              </a:xfrm>
              <a:prstGeom prst="rect">
                <a:avLst/>
              </a:prstGeom>
              <a:blipFill>
                <a:blip r:embed="rId4"/>
                <a:stretch>
                  <a:fillRect r="-24528" b="-555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E0C3FF2A-3178-443B-AE42-6020E9434FD8}"/>
                  </a:ext>
                </a:extLst>
              </p:cNvPr>
              <p:cNvSpPr txBox="1"/>
              <p:nvPr/>
            </p:nvSpPr>
            <p:spPr>
              <a:xfrm>
                <a:off x="636724" y="1293264"/>
                <a:ext cx="322308" cy="22006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800" b="0" i="1" smtClean="0">
                          <a:solidFill>
                            <a:schemeClr val="bg1"/>
                          </a:solidFill>
                          <a:latin typeface="Cambria Math" panose="02040503050406030204" pitchFamily="18" charset="0"/>
                        </a:rPr>
                        <m:t>∫</m:t>
                      </m:r>
                      <m:r>
                        <a:rPr lang="en-GB" sz="800" b="0" i="1" smtClean="0">
                          <a:solidFill>
                            <a:schemeClr val="bg1"/>
                          </a:solidFill>
                          <a:latin typeface="Cambria Math" panose="02040503050406030204" pitchFamily="18" charset="0"/>
                        </a:rPr>
                        <m:t>𝑣</m:t>
                      </m:r>
                      <m:r>
                        <a:rPr lang="en-GB" sz="800" b="0" i="1" smtClean="0">
                          <a:solidFill>
                            <a:schemeClr val="bg1"/>
                          </a:solidFill>
                          <a:latin typeface="Cambria Math" panose="02040503050406030204" pitchFamily="18" charset="0"/>
                        </a:rPr>
                        <m:t> </m:t>
                      </m:r>
                      <m:r>
                        <a:rPr lang="en-GB" sz="800" b="0" i="1" smtClean="0">
                          <a:solidFill>
                            <a:schemeClr val="bg1"/>
                          </a:solidFill>
                          <a:latin typeface="Cambria Math" panose="02040503050406030204" pitchFamily="18" charset="0"/>
                        </a:rPr>
                        <m:t>𝑑𝑡</m:t>
                      </m:r>
                    </m:oMath>
                  </m:oMathPara>
                </a14:m>
                <a:endParaRPr lang="en-GB" dirty="0"/>
              </a:p>
            </p:txBody>
          </p:sp>
        </mc:Choice>
        <mc:Fallback xmlns="">
          <p:sp>
            <p:nvSpPr>
              <p:cNvPr id="10" name="TextBox 9">
                <a:extLst>
                  <a:ext uri="{FF2B5EF4-FFF2-40B4-BE49-F238E27FC236}">
                    <a16:creationId xmlns:a16="http://schemas.microsoft.com/office/drawing/2014/main" id="{E0C3FF2A-3178-443B-AE42-6020E9434FD8}"/>
                  </a:ext>
                </a:extLst>
              </p:cNvPr>
              <p:cNvSpPr txBox="1">
                <a:spLocks noRot="1" noChangeAspect="1" noMove="1" noResize="1" noEditPoints="1" noAdjustHandles="1" noChangeArrowheads="1" noChangeShapeType="1" noTextEdit="1"/>
              </p:cNvSpPr>
              <p:nvPr/>
            </p:nvSpPr>
            <p:spPr>
              <a:xfrm>
                <a:off x="636724" y="1293264"/>
                <a:ext cx="322308" cy="220060"/>
              </a:xfrm>
              <a:prstGeom prst="rect">
                <a:avLst/>
              </a:prstGeom>
              <a:blipFill>
                <a:blip r:embed="rId5"/>
                <a:stretch>
                  <a:fillRect r="-24528" b="-5556"/>
                </a:stretch>
              </a:blipFill>
            </p:spPr>
            <p:txBody>
              <a:bodyPr/>
              <a:lstStyle/>
              <a:p>
                <a:r>
                  <a:rPr lang="en-GB">
                    <a:noFill/>
                  </a:rPr>
                  <a:t> </a:t>
                </a:r>
              </a:p>
            </p:txBody>
          </p:sp>
        </mc:Fallback>
      </mc:AlternateContent>
      <p:grpSp>
        <p:nvGrpSpPr>
          <p:cNvPr id="11" name="Group 10"/>
          <p:cNvGrpSpPr/>
          <p:nvPr/>
        </p:nvGrpSpPr>
        <p:grpSpPr>
          <a:xfrm>
            <a:off x="0" y="0"/>
            <a:ext cx="9143074" cy="599127"/>
            <a:chOff x="0" y="13335"/>
            <a:chExt cx="9144218" cy="599127"/>
          </a:xfrm>
        </p:grpSpPr>
        <p:sp>
          <p:nvSpPr>
            <p:cNvPr id="12"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smtClean="0">
                  <a:latin typeface="+mj-lt"/>
                </a:rPr>
                <a:t>Lesson 2: Using Integration</a:t>
              </a:r>
              <a:endParaRPr lang="en-GB" sz="3200" dirty="0"/>
            </a:p>
          </p:txBody>
        </p:sp>
        <p:cxnSp>
          <p:nvCxnSpPr>
            <p:cNvPr id="13" name="Straight Connector 12"/>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15" name="TextBox 14">
            <a:extLst>
              <a:ext uri="{FF2B5EF4-FFF2-40B4-BE49-F238E27FC236}">
                <a16:creationId xmlns:a16="http://schemas.microsoft.com/office/drawing/2014/main" id="{20209EB5-139F-4EE5-B43A-457E5F36431A}"/>
              </a:ext>
            </a:extLst>
          </p:cNvPr>
          <p:cNvSpPr txBox="1"/>
          <p:nvPr/>
        </p:nvSpPr>
        <p:spPr>
          <a:xfrm>
            <a:off x="2386671" y="1005017"/>
            <a:ext cx="6499528" cy="1169551"/>
          </a:xfrm>
          <a:prstGeom prst="rect">
            <a:avLst/>
          </a:prstGeom>
          <a:solidFill>
            <a:schemeClr val="bg1">
              <a:alpha val="68000"/>
            </a:schemeClr>
          </a:solidFill>
        </p:spPr>
        <p:txBody>
          <a:bodyPr wrap="square" rtlCol="0">
            <a:spAutoFit/>
          </a:bodyPr>
          <a:lstStyle/>
          <a:p>
            <a:r>
              <a:rPr lang="en-GB" sz="1400" dirty="0" smtClean="0"/>
              <a:t>Differentiating (with respect to time) gets us from displacement to velocity, and from velocity to acceleration.</a:t>
            </a:r>
          </a:p>
          <a:p>
            <a:r>
              <a:rPr lang="en-GB" sz="1400" dirty="0" smtClean="0"/>
              <a:t>So naturally, integrating (with respect to time) gets us from acceleration to velocity, and from velocity to displacement. As mentioned earlier, it’s helpful to picture the graph on the left, where we move down to differentiate and up to integrate.</a:t>
            </a:r>
            <a:endParaRPr lang="en-GB" sz="1400" dirty="0"/>
          </a:p>
        </p:txBody>
      </p:sp>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49809E8B-C46C-462D-8DAB-12C8B5347404}"/>
                  </a:ext>
                </a:extLst>
              </p:cNvPr>
              <p:cNvSpPr txBox="1"/>
              <p:nvPr/>
            </p:nvSpPr>
            <p:spPr>
              <a:xfrm>
                <a:off x="574224" y="2777312"/>
                <a:ext cx="7200800" cy="954107"/>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400" dirty="0" smtClean="0"/>
                  <a:t>[Textbook] A particle is moving on the </a:t>
                </a:r>
                <a14:m>
                  <m:oMath xmlns:m="http://schemas.openxmlformats.org/officeDocument/2006/math">
                    <m:r>
                      <a:rPr lang="en-GB" sz="1400" b="0" i="1" smtClean="0">
                        <a:latin typeface="Cambria Math" panose="02040503050406030204" pitchFamily="18" charset="0"/>
                      </a:rPr>
                      <m:t>𝑥</m:t>
                    </m:r>
                  </m:oMath>
                </a14:m>
                <a:r>
                  <a:rPr lang="en-GB" sz="1400" dirty="0" smtClean="0"/>
                  <a:t>-axis. At time </a:t>
                </a:r>
                <a14:m>
                  <m:oMath xmlns:m="http://schemas.openxmlformats.org/officeDocument/2006/math">
                    <m:r>
                      <a:rPr lang="en-GB" sz="1400" b="0" i="1" smtClean="0">
                        <a:latin typeface="Cambria Math" panose="02040503050406030204" pitchFamily="18" charset="0"/>
                      </a:rPr>
                      <m:t>𝑡</m:t>
                    </m:r>
                    <m:r>
                      <a:rPr lang="en-GB" sz="1400" b="0" i="1" smtClean="0">
                        <a:latin typeface="Cambria Math" panose="02040503050406030204" pitchFamily="18" charset="0"/>
                      </a:rPr>
                      <m:t>=0</m:t>
                    </m:r>
                  </m:oMath>
                </a14:m>
                <a:r>
                  <a:rPr lang="en-GB" sz="1400" dirty="0" smtClean="0"/>
                  <a:t>, the particle is at the point where </a:t>
                </a:r>
                <a14:m>
                  <m:oMath xmlns:m="http://schemas.openxmlformats.org/officeDocument/2006/math">
                    <m:r>
                      <a:rPr lang="en-GB" sz="1400" b="0" i="1" smtClean="0">
                        <a:latin typeface="Cambria Math" panose="02040503050406030204" pitchFamily="18" charset="0"/>
                      </a:rPr>
                      <m:t>𝑥</m:t>
                    </m:r>
                    <m:r>
                      <a:rPr lang="en-GB" sz="1400" b="0" i="1" smtClean="0">
                        <a:latin typeface="Cambria Math" panose="02040503050406030204" pitchFamily="18" charset="0"/>
                      </a:rPr>
                      <m:t>=5</m:t>
                    </m:r>
                  </m:oMath>
                </a14:m>
                <a:r>
                  <a:rPr lang="en-GB" sz="1400" dirty="0" smtClean="0"/>
                  <a:t>. The velocity of the particle at time </a:t>
                </a:r>
                <a14:m>
                  <m:oMath xmlns:m="http://schemas.openxmlformats.org/officeDocument/2006/math">
                    <m:r>
                      <a:rPr lang="en-GB" sz="1400" b="0" i="1" smtClean="0">
                        <a:latin typeface="Cambria Math" panose="02040503050406030204" pitchFamily="18" charset="0"/>
                      </a:rPr>
                      <m:t>𝑡</m:t>
                    </m:r>
                  </m:oMath>
                </a14:m>
                <a:r>
                  <a:rPr lang="en-GB" sz="1400" dirty="0" smtClean="0"/>
                  <a:t> seconds (where </a:t>
                </a:r>
                <a14:m>
                  <m:oMath xmlns:m="http://schemas.openxmlformats.org/officeDocument/2006/math">
                    <m:r>
                      <a:rPr lang="en-GB" sz="1400" b="0" i="1" smtClean="0">
                        <a:latin typeface="Cambria Math" panose="02040503050406030204" pitchFamily="18" charset="0"/>
                      </a:rPr>
                      <m:t>𝑡</m:t>
                    </m:r>
                    <m:r>
                      <a:rPr lang="en-GB" sz="1400" b="0" i="1" smtClean="0">
                        <a:latin typeface="Cambria Math" panose="02040503050406030204" pitchFamily="18" charset="0"/>
                      </a:rPr>
                      <m:t>≥0</m:t>
                    </m:r>
                  </m:oMath>
                </a14:m>
                <a:r>
                  <a:rPr lang="en-GB" sz="1400" dirty="0" smtClean="0"/>
                  <a:t>) is </a:t>
                </a:r>
                <a14:m>
                  <m:oMath xmlns:m="http://schemas.openxmlformats.org/officeDocument/2006/math">
                    <m:d>
                      <m:dPr>
                        <m:ctrlPr>
                          <a:rPr lang="en-GB" sz="1400" b="0" i="1" smtClean="0">
                            <a:latin typeface="Cambria Math" panose="02040503050406030204" pitchFamily="18" charset="0"/>
                          </a:rPr>
                        </m:ctrlPr>
                      </m:dPr>
                      <m:e>
                        <m:r>
                          <a:rPr lang="en-GB" sz="1400" b="0" i="1" smtClean="0">
                            <a:latin typeface="Cambria Math" panose="02040503050406030204" pitchFamily="18" charset="0"/>
                          </a:rPr>
                          <m:t>6</m:t>
                        </m:r>
                        <m:r>
                          <a:rPr lang="en-GB" sz="1400" b="0" i="1" smtClean="0">
                            <a:latin typeface="Cambria Math" panose="02040503050406030204" pitchFamily="18" charset="0"/>
                          </a:rPr>
                          <m:t>𝑡</m:t>
                        </m:r>
                        <m:r>
                          <a:rPr lang="en-GB" sz="1400" b="0" i="1" smtClean="0">
                            <a:latin typeface="Cambria Math" panose="02040503050406030204" pitchFamily="18" charset="0"/>
                          </a:rPr>
                          <m:t>−</m:t>
                        </m:r>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𝑡</m:t>
                            </m:r>
                          </m:e>
                          <m:sup>
                            <m:r>
                              <a:rPr lang="en-GB" sz="1400" b="0" i="1" smtClean="0">
                                <a:latin typeface="Cambria Math" panose="02040503050406030204" pitchFamily="18" charset="0"/>
                              </a:rPr>
                              <m:t>2</m:t>
                            </m:r>
                          </m:sup>
                        </m:sSup>
                      </m:e>
                    </m:d>
                  </m:oMath>
                </a14:m>
                <a:r>
                  <a:rPr lang="en-GB" sz="1400" dirty="0" smtClean="0"/>
                  <a:t> ms</a:t>
                </a:r>
                <a:r>
                  <a:rPr lang="en-GB" sz="1400" baseline="30000" dirty="0" smtClean="0"/>
                  <a:t>-1</a:t>
                </a:r>
                <a:r>
                  <a:rPr lang="en-GB" sz="1400" dirty="0" smtClean="0"/>
                  <a:t>. Find:</a:t>
                </a:r>
              </a:p>
              <a:p>
                <a:pPr marL="342900" indent="-342900">
                  <a:buAutoNum type="alphaLcParenBoth"/>
                </a:pPr>
                <a:r>
                  <a:rPr lang="en-GB" sz="1400" dirty="0" smtClean="0"/>
                  <a:t>An expression for the displacement of the particle from </a:t>
                </a:r>
                <a14:m>
                  <m:oMath xmlns:m="http://schemas.openxmlformats.org/officeDocument/2006/math">
                    <m:r>
                      <a:rPr lang="en-GB" sz="1400" b="0" i="1" smtClean="0">
                        <a:latin typeface="Cambria Math" panose="02040503050406030204" pitchFamily="18" charset="0"/>
                      </a:rPr>
                      <m:t>𝑂</m:t>
                    </m:r>
                  </m:oMath>
                </a14:m>
                <a:r>
                  <a:rPr lang="en-GB" sz="1400" dirty="0" smtClean="0"/>
                  <a:t> at time </a:t>
                </a:r>
                <a14:m>
                  <m:oMath xmlns:m="http://schemas.openxmlformats.org/officeDocument/2006/math">
                    <m:r>
                      <a:rPr lang="en-GB" sz="1400" b="0" i="1" smtClean="0">
                        <a:latin typeface="Cambria Math" panose="02040503050406030204" pitchFamily="18" charset="0"/>
                      </a:rPr>
                      <m:t>𝑡</m:t>
                    </m:r>
                  </m:oMath>
                </a14:m>
                <a:r>
                  <a:rPr lang="en-GB" sz="1400" dirty="0" smtClean="0"/>
                  <a:t> seconds.</a:t>
                </a:r>
              </a:p>
              <a:p>
                <a:pPr marL="342900" indent="-342900">
                  <a:buAutoNum type="alphaLcParenBoth"/>
                </a:pPr>
                <a:r>
                  <a:rPr lang="en-GB" sz="1400" dirty="0" smtClean="0"/>
                  <a:t>The distance of the particle from its starting point when </a:t>
                </a:r>
                <a14:m>
                  <m:oMath xmlns:m="http://schemas.openxmlformats.org/officeDocument/2006/math">
                    <m:r>
                      <a:rPr lang="en-GB" sz="1400" b="0" i="1" smtClean="0">
                        <a:latin typeface="Cambria Math" panose="02040503050406030204" pitchFamily="18" charset="0"/>
                      </a:rPr>
                      <m:t>𝑡</m:t>
                    </m:r>
                    <m:r>
                      <a:rPr lang="en-GB" sz="1400" b="0" i="1" smtClean="0">
                        <a:latin typeface="Cambria Math" panose="02040503050406030204" pitchFamily="18" charset="0"/>
                      </a:rPr>
                      <m:t>=6</m:t>
                    </m:r>
                  </m:oMath>
                </a14:m>
                <a:r>
                  <a:rPr lang="en-GB" sz="1400" dirty="0" smtClean="0"/>
                  <a:t>. </a:t>
                </a:r>
                <a:endParaRPr lang="en-GB" sz="1400" dirty="0"/>
              </a:p>
            </p:txBody>
          </p:sp>
        </mc:Choice>
        <mc:Fallback xmlns="">
          <p:sp>
            <p:nvSpPr>
              <p:cNvPr id="16" name="TextBox 15">
                <a:extLst>
                  <a:ext uri="{FF2B5EF4-FFF2-40B4-BE49-F238E27FC236}">
                    <a16:creationId xmlns:a16="http://schemas.microsoft.com/office/drawing/2014/main" id="{49809E8B-C46C-462D-8DAB-12C8B5347404}"/>
                  </a:ext>
                </a:extLst>
              </p:cNvPr>
              <p:cNvSpPr txBox="1">
                <a:spLocks noRot="1" noChangeAspect="1" noMove="1" noResize="1" noEditPoints="1" noAdjustHandles="1" noChangeArrowheads="1" noChangeShapeType="1" noTextEdit="1"/>
              </p:cNvSpPr>
              <p:nvPr/>
            </p:nvSpPr>
            <p:spPr>
              <a:xfrm>
                <a:off x="574224" y="2777312"/>
                <a:ext cx="7200800" cy="954107"/>
              </a:xfrm>
              <a:prstGeom prst="rect">
                <a:avLst/>
              </a:prstGeom>
              <a:blipFill>
                <a:blip r:embed="rId6"/>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spTree>
    <p:extLst>
      <p:ext uri="{BB962C8B-B14F-4D97-AF65-F5344CB8AC3E}">
        <p14:creationId xmlns:p14="http://schemas.microsoft.com/office/powerpoint/2010/main" val="2769498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smtClean="0">
                  <a:latin typeface="+mj-lt"/>
                </a:rPr>
                <a:t>Further Example</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49809E8B-C46C-462D-8DAB-12C8B5347404}"/>
                  </a:ext>
                </a:extLst>
              </p:cNvPr>
              <p:cNvSpPr txBox="1"/>
              <p:nvPr/>
            </p:nvSpPr>
            <p:spPr>
              <a:xfrm>
                <a:off x="395536" y="1249596"/>
                <a:ext cx="7981458" cy="523220"/>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400" dirty="0" smtClean="0"/>
                  <a:t>[Textbook] A particle travels in a straight line. After </a:t>
                </a:r>
                <a14:m>
                  <m:oMath xmlns:m="http://schemas.openxmlformats.org/officeDocument/2006/math">
                    <m:r>
                      <a:rPr lang="en-GB" sz="1400" b="0" i="1" smtClean="0">
                        <a:latin typeface="Cambria Math" panose="02040503050406030204" pitchFamily="18" charset="0"/>
                      </a:rPr>
                      <m:t>𝑡</m:t>
                    </m:r>
                  </m:oMath>
                </a14:m>
                <a:r>
                  <a:rPr lang="en-GB" sz="1400" dirty="0" smtClean="0"/>
                  <a:t> seconds its velocity, </a:t>
                </a:r>
                <a14:m>
                  <m:oMath xmlns:m="http://schemas.openxmlformats.org/officeDocument/2006/math">
                    <m:r>
                      <a:rPr lang="en-GB" sz="1400" b="0" i="1" smtClean="0">
                        <a:latin typeface="Cambria Math" panose="02040503050406030204" pitchFamily="18" charset="0"/>
                      </a:rPr>
                      <m:t>𝑣</m:t>
                    </m:r>
                  </m:oMath>
                </a14:m>
                <a:r>
                  <a:rPr lang="en-GB" sz="1400" dirty="0" smtClean="0"/>
                  <a:t> ms</a:t>
                </a:r>
                <a:r>
                  <a:rPr lang="en-GB" sz="1400" baseline="30000" dirty="0" smtClean="0"/>
                  <a:t>-1</a:t>
                </a:r>
                <a:r>
                  <a:rPr lang="en-GB" sz="1400" dirty="0" smtClean="0"/>
                  <a:t>, is given by </a:t>
                </a:r>
                <a14:m>
                  <m:oMath xmlns:m="http://schemas.openxmlformats.org/officeDocument/2006/math">
                    <m:r>
                      <a:rPr lang="en-GB" sz="1400" b="0" i="1" smtClean="0">
                        <a:latin typeface="Cambria Math" panose="02040503050406030204" pitchFamily="18" charset="0"/>
                      </a:rPr>
                      <m:t>𝑣</m:t>
                    </m:r>
                    <m:r>
                      <a:rPr lang="en-GB" sz="1400" b="0" i="1" smtClean="0">
                        <a:latin typeface="Cambria Math" panose="02040503050406030204" pitchFamily="18" charset="0"/>
                      </a:rPr>
                      <m:t>=5−3</m:t>
                    </m:r>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𝑡</m:t>
                        </m:r>
                      </m:e>
                      <m:sup>
                        <m:r>
                          <a:rPr lang="en-GB" sz="1400" b="0" i="1" smtClean="0">
                            <a:latin typeface="Cambria Math" panose="02040503050406030204" pitchFamily="18" charset="0"/>
                          </a:rPr>
                          <m:t>2</m:t>
                        </m:r>
                      </m:sup>
                    </m:sSup>
                  </m:oMath>
                </a14:m>
                <a:r>
                  <a:rPr lang="en-GB" sz="1400" dirty="0" smtClean="0"/>
                  <a:t>, </a:t>
                </a:r>
                <a14:m>
                  <m:oMath xmlns:m="http://schemas.openxmlformats.org/officeDocument/2006/math">
                    <m:r>
                      <a:rPr lang="en-GB" sz="1400" b="0" i="1" smtClean="0">
                        <a:latin typeface="Cambria Math" panose="02040503050406030204" pitchFamily="18" charset="0"/>
                      </a:rPr>
                      <m:t>𝑡</m:t>
                    </m:r>
                    <m:r>
                      <a:rPr lang="en-GB" sz="1400" b="0" i="1" smtClean="0">
                        <a:latin typeface="Cambria Math" panose="02040503050406030204" pitchFamily="18" charset="0"/>
                      </a:rPr>
                      <m:t>≥0</m:t>
                    </m:r>
                  </m:oMath>
                </a14:m>
                <a:r>
                  <a:rPr lang="en-GB" sz="1400" dirty="0" smtClean="0"/>
                  <a:t>. Find the distance travelled by the particle in the third second of its motion.</a:t>
                </a:r>
                <a:endParaRPr lang="en-GB" sz="1400" dirty="0"/>
              </a:p>
            </p:txBody>
          </p:sp>
        </mc:Choice>
        <mc:Fallback xmlns="">
          <p:sp>
            <p:nvSpPr>
              <p:cNvPr id="5" name="TextBox 4">
                <a:extLst>
                  <a:ext uri="{FF2B5EF4-FFF2-40B4-BE49-F238E27FC236}">
                    <a16:creationId xmlns:a16="http://schemas.microsoft.com/office/drawing/2014/main" id="{49809E8B-C46C-462D-8DAB-12C8B5347404}"/>
                  </a:ext>
                </a:extLst>
              </p:cNvPr>
              <p:cNvSpPr txBox="1">
                <a:spLocks noRot="1" noChangeAspect="1" noMove="1" noResize="1" noEditPoints="1" noAdjustHandles="1" noChangeArrowheads="1" noChangeShapeType="1" noTextEdit="1"/>
              </p:cNvSpPr>
              <p:nvPr/>
            </p:nvSpPr>
            <p:spPr>
              <a:xfrm>
                <a:off x="395536" y="1249596"/>
                <a:ext cx="7981458" cy="523220"/>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4556850" y="1853212"/>
                <a:ext cx="300532"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𝑣</m:t>
                      </m:r>
                    </m:oMath>
                  </m:oMathPara>
                </a14:m>
                <a:endParaRPr lang="en-GB" sz="1100" dirty="0"/>
              </a:p>
            </p:txBody>
          </p:sp>
        </mc:Choice>
        <mc:Fallback xmlns="">
          <p:sp>
            <p:nvSpPr>
              <p:cNvPr id="13" name="TextBox 12"/>
              <p:cNvSpPr txBox="1">
                <a:spLocks noRot="1" noChangeAspect="1" noMove="1" noResize="1" noEditPoints="1" noAdjustHandles="1" noChangeArrowheads="1" noChangeShapeType="1" noTextEdit="1"/>
              </p:cNvSpPr>
              <p:nvPr/>
            </p:nvSpPr>
            <p:spPr>
              <a:xfrm>
                <a:off x="4556850" y="1853212"/>
                <a:ext cx="300532" cy="261610"/>
              </a:xfrm>
              <a:prstGeom prst="rect">
                <a:avLst/>
              </a:prstGeom>
              <a:blipFill>
                <a:blip r:embed="rId5"/>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4256950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smtClean="0">
                  <a:latin typeface="+mj-lt"/>
                </a:rPr>
                <a:t>Further Example</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19" name="Picture 18"/>
          <p:cNvPicPr>
            <a:picLocks noChangeAspect="1"/>
          </p:cNvPicPr>
          <p:nvPr/>
        </p:nvPicPr>
        <p:blipFill>
          <a:blip r:embed="rId2"/>
          <a:stretch>
            <a:fillRect/>
          </a:stretch>
        </p:blipFill>
        <p:spPr>
          <a:xfrm>
            <a:off x="152302" y="1097674"/>
            <a:ext cx="4598406" cy="1325255"/>
          </a:xfrm>
          <a:prstGeom prst="rect">
            <a:avLst/>
          </a:prstGeom>
          <a:effectLst>
            <a:outerShdw blurRad="63500" sx="102000" sy="102000" algn="ctr" rotWithShape="0">
              <a:prstClr val="black">
                <a:alpha val="40000"/>
              </a:prstClr>
            </a:outerShdw>
          </a:effectLst>
        </p:spPr>
      </p:pic>
      <p:sp>
        <p:nvSpPr>
          <p:cNvPr id="20" name="TextBox 19"/>
          <p:cNvSpPr txBox="1"/>
          <p:nvPr/>
        </p:nvSpPr>
        <p:spPr>
          <a:xfrm>
            <a:off x="152302" y="743776"/>
            <a:ext cx="2341517" cy="33855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GB" sz="1600" dirty="0" smtClean="0"/>
              <a:t>Edexcel M2 June 2015 Q6</a:t>
            </a:r>
            <a:endParaRPr lang="en-GB" sz="1600" dirty="0"/>
          </a:p>
        </p:txBody>
      </p:sp>
      <mc:AlternateContent xmlns:mc="http://schemas.openxmlformats.org/markup-compatibility/2006" xmlns:a14="http://schemas.microsoft.com/office/drawing/2010/main">
        <mc:Choice Requires="a14">
          <p:sp>
            <p:nvSpPr>
              <p:cNvPr id="7" name="TextBox 6"/>
              <p:cNvSpPr txBox="1"/>
              <p:nvPr/>
            </p:nvSpPr>
            <p:spPr>
              <a:xfrm>
                <a:off x="5159076" y="1645319"/>
                <a:ext cx="3710604" cy="46166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200" b="1" dirty="0" smtClean="0"/>
                  <a:t>Warning</a:t>
                </a:r>
                <a:r>
                  <a:rPr lang="en-GB" sz="1200" dirty="0" smtClean="0"/>
                  <a:t>: recall that if the curve goes above and below the </a:t>
                </a:r>
                <a14:m>
                  <m:oMath xmlns:m="http://schemas.openxmlformats.org/officeDocument/2006/math">
                    <m:r>
                      <a:rPr lang="en-GB" sz="1200" b="0" i="1" smtClean="0">
                        <a:latin typeface="Cambria Math" panose="02040503050406030204" pitchFamily="18" charset="0"/>
                      </a:rPr>
                      <m:t>𝑥</m:t>
                    </m:r>
                  </m:oMath>
                </a14:m>
                <a:r>
                  <a:rPr lang="en-GB" sz="1200" dirty="0" smtClean="0"/>
                  <a:t>-axis, we need to find each area separately.</a:t>
                </a:r>
                <a:endParaRPr lang="en-GB" sz="1200" dirty="0"/>
              </a:p>
            </p:txBody>
          </p:sp>
        </mc:Choice>
        <mc:Fallback xmlns="">
          <p:sp>
            <p:nvSpPr>
              <p:cNvPr id="7" name="TextBox 6"/>
              <p:cNvSpPr txBox="1">
                <a:spLocks noRot="1" noChangeAspect="1" noMove="1" noResize="1" noEditPoints="1" noAdjustHandles="1" noChangeArrowheads="1" noChangeShapeType="1" noTextEdit="1"/>
              </p:cNvSpPr>
              <p:nvPr/>
            </p:nvSpPr>
            <p:spPr>
              <a:xfrm>
                <a:off x="5159076" y="1645319"/>
                <a:ext cx="3710604" cy="461665"/>
              </a:xfrm>
              <a:prstGeom prst="rect">
                <a:avLst/>
              </a:prstGeom>
              <a:blipFill>
                <a:blip r:embed="rId4"/>
                <a:stretch>
                  <a:fillRect b="-6250"/>
                </a:stretch>
              </a:blipFill>
            </p:spPr>
            <p:txBody>
              <a:bodyPr/>
              <a:lstStyle/>
              <a:p>
                <a:r>
                  <a:rPr lang="en-GB">
                    <a:noFill/>
                  </a:rPr>
                  <a:t> </a:t>
                </a:r>
              </a:p>
            </p:txBody>
          </p:sp>
        </mc:Fallback>
      </mc:AlternateContent>
      <p:cxnSp>
        <p:nvCxnSpPr>
          <p:cNvPr id="11" name="Straight Arrow Connector 10"/>
          <p:cNvCxnSpPr>
            <a:stCxn id="7" idx="1"/>
          </p:cNvCxnSpPr>
          <p:nvPr/>
        </p:nvCxnSpPr>
        <p:spPr>
          <a:xfrm flipH="1">
            <a:off x="4813069" y="1876152"/>
            <a:ext cx="346007" cy="37659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353848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26672</TotalTime>
  <Words>691</Words>
  <Application>Microsoft Office PowerPoint</Application>
  <PresentationFormat>On-screen Show (4:3)</PresentationFormat>
  <Paragraphs>87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Cambria Math</vt:lpstr>
      <vt:lpstr>Office Theme</vt:lpstr>
      <vt:lpstr>MechYr1 Chapter 11 ::  Variable Acceleration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RM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Frost J</dc:creator>
  <cp:lastModifiedBy>Stef Smith</cp:lastModifiedBy>
  <cp:revision>883</cp:revision>
  <cp:lastPrinted>2019-03-25T10:11:41Z</cp:lastPrinted>
  <dcterms:created xsi:type="dcterms:W3CDTF">2013-02-28T07:36:55Z</dcterms:created>
  <dcterms:modified xsi:type="dcterms:W3CDTF">2019-03-25T10:11:53Z</dcterms:modified>
</cp:coreProperties>
</file>