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D75E8-05CB-4971-B681-07CB679440B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EF5B6-5725-4EB8-81FA-57005EBE6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380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BD32-166B-414F-B104-849C470E1445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E94C3-7581-42DE-8DDD-E73DD5498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0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E94C3-7581-42DE-8DDD-E73DD54981D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087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E94C3-7581-42DE-8DDD-E73DD54981D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3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E94C3-7581-42DE-8DDD-E73DD54981D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41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E94C3-7581-42DE-8DDD-E73DD54981D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039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E94C3-7581-42DE-8DDD-E73DD54981D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6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E94C3-7581-42DE-8DDD-E73DD54981D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746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E94C3-7581-42DE-8DDD-E73DD54981D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67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54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66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74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83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4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27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5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24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5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8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94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E165E-3B40-497B-A2D6-FC05382D9FA3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80BCA-3DFF-4FE1-8459-27CA0718A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7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SUVAT The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1500" y="2205378"/>
                <a:ext cx="268099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𝑣</m:t>
                      </m:r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r>
                        <a:rPr lang="en-GB" sz="4000" b="0" i="1" smtClean="0">
                          <a:latin typeface="Cambria Math"/>
                        </a:rPr>
                        <m:t>𝑢</m:t>
                      </m:r>
                      <m:r>
                        <a:rPr lang="en-GB" sz="4000" b="0" i="1" smtClean="0">
                          <a:latin typeface="Cambria Math"/>
                        </a:rPr>
                        <m:t>+</m:t>
                      </m:r>
                      <m:r>
                        <a:rPr lang="en-GB" sz="40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1500" y="2205378"/>
                <a:ext cx="2680990" cy="7078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97861" y="3198813"/>
                <a:ext cx="3235822" cy="1223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𝑠</m:t>
                      </m:r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4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40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4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40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861" y="3198813"/>
                <a:ext cx="3235822" cy="12235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16600" y="2205378"/>
                <a:ext cx="34883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4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000" i="1">
                          <a:latin typeface="Cambria Math"/>
                        </a:rPr>
                        <m:t>+2</m:t>
                      </m:r>
                      <m:r>
                        <a:rPr lang="en-GB" sz="40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600" y="2205378"/>
                <a:ext cx="3488391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81995" y="4865978"/>
                <a:ext cx="3471976" cy="12448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𝑠</m:t>
                      </m:r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r>
                        <a:rPr lang="en-GB" sz="4000" b="0" i="1" smtClean="0">
                          <a:latin typeface="Cambria Math"/>
                        </a:rPr>
                        <m:t>𝑢𝑡</m:t>
                      </m:r>
                      <m:r>
                        <a:rPr lang="en-GB" sz="4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40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995" y="4865978"/>
                <a:ext cx="3471976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62037" y="3188169"/>
                <a:ext cx="3455946" cy="12448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/>
                        </a:rPr>
                        <m:t>𝑠</m:t>
                      </m:r>
                      <m:r>
                        <a:rPr lang="en-GB" sz="4000" b="0" i="1" smtClean="0">
                          <a:latin typeface="Cambria Math"/>
                        </a:rPr>
                        <m:t>=</m:t>
                      </m:r>
                      <m:r>
                        <a:rPr lang="en-GB" sz="4000" b="0" i="1" smtClean="0">
                          <a:latin typeface="Cambria Math"/>
                        </a:rPr>
                        <m:t>𝑣𝑡</m:t>
                      </m:r>
                      <m:r>
                        <a:rPr lang="en-GB" sz="40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40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037" y="3188169"/>
                <a:ext cx="3455946" cy="124482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15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838200" y="316943"/>
            <a:ext cx="105156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/>
            </a:r>
            <a:br>
              <a:rPr lang="en-GB" sz="1600" dirty="0" smtClean="0">
                <a:latin typeface="Comic Sans MS" pitchFamily="66" charset="0"/>
              </a:rPr>
            </a:br>
            <a:r>
              <a:rPr lang="en-GB" sz="1600" dirty="0" smtClean="0">
                <a:latin typeface="Comic Sans MS" pitchFamily="66" charset="0"/>
              </a:rPr>
              <a:t>Example 1	</a:t>
            </a:r>
            <a:br>
              <a:rPr lang="en-GB" sz="1600" dirty="0" smtClean="0">
                <a:latin typeface="Comic Sans MS" pitchFamily="66" charset="0"/>
              </a:rPr>
            </a:br>
            <a:r>
              <a:rPr lang="en-GB" sz="1600" dirty="0" smtClean="0">
                <a:latin typeface="Comic Sans MS" pitchFamily="66" charset="0"/>
              </a:rPr>
              <a:t>A cyclist is travelling along a straight road. She accelerates at a constant rate from a speed of 4ms</a:t>
            </a:r>
            <a:r>
              <a:rPr lang="en-GB" sz="1600" baseline="30000" dirty="0" smtClean="0">
                <a:latin typeface="Comic Sans MS" pitchFamily="66" charset="0"/>
              </a:rPr>
              <a:t>-1</a:t>
            </a:r>
            <a:r>
              <a:rPr lang="en-GB" sz="1600" dirty="0" smtClean="0">
                <a:latin typeface="Comic Sans MS" pitchFamily="66" charset="0"/>
              </a:rPr>
              <a:t> to a speed of 7.5ms</a:t>
            </a:r>
            <a:r>
              <a:rPr lang="en-GB" sz="1600" baseline="30000" dirty="0" smtClean="0">
                <a:latin typeface="Comic Sans MS" pitchFamily="66" charset="0"/>
              </a:rPr>
              <a:t>-1</a:t>
            </a:r>
            <a:r>
              <a:rPr lang="en-GB" sz="1600" dirty="0" smtClean="0">
                <a:latin typeface="Comic Sans MS" pitchFamily="66" charset="0"/>
              </a:rPr>
              <a:t> in 40 seconds. Find:</a:t>
            </a:r>
          </a:p>
          <a:p>
            <a:pPr marL="228600" indent="-228600">
              <a:buAutoNum type="alphaLcParenR"/>
            </a:pPr>
            <a:r>
              <a:rPr lang="en-GB" sz="1600" dirty="0" smtClean="0">
                <a:latin typeface="Comic Sans MS" pitchFamily="66" charset="0"/>
              </a:rPr>
              <a:t>The distance travelled over this 40 seconds</a:t>
            </a:r>
          </a:p>
          <a:p>
            <a:pPr marL="228600" indent="-228600">
              <a:buAutoNum type="alphaLcParenR"/>
            </a:pPr>
            <a:r>
              <a:rPr lang="en-GB" sz="1600" dirty="0" smtClean="0">
                <a:latin typeface="Comic Sans MS" pitchFamily="66" charset="0"/>
              </a:rPr>
              <a:t>The acceleration over the 40 seconds</a:t>
            </a: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9600" y="1824378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824378"/>
                <a:ext cx="1185133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3477" y="3757613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77" y="3757613"/>
                <a:ext cx="1407052" cy="5448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" y="2510178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510178"/>
                <a:ext cx="1507207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3400" y="4458698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458698"/>
                <a:ext cx="1553182" cy="5533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" y="3119778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119778"/>
                <a:ext cx="1497076" cy="5533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838200" y="427742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Example 2</a:t>
            </a:r>
            <a:br>
              <a:rPr lang="en-GB" sz="1600" dirty="0" smtClean="0">
                <a:latin typeface="Comic Sans MS" pitchFamily="66" charset="0"/>
              </a:rPr>
            </a:br>
            <a:r>
              <a:rPr lang="en-GB" sz="1600" dirty="0" smtClean="0">
                <a:latin typeface="Comic Sans MS" pitchFamily="66" charset="0"/>
              </a:rPr>
              <a:t>A particle moves in a straight line from a point A to B with constant deceleration of 1.5ms</a:t>
            </a:r>
            <a:r>
              <a:rPr lang="en-GB" sz="1600" baseline="30000" dirty="0" smtClean="0">
                <a:latin typeface="Comic Sans MS" pitchFamily="66" charset="0"/>
              </a:rPr>
              <a:t>-2</a:t>
            </a:r>
            <a:r>
              <a:rPr lang="en-GB" sz="1600" dirty="0" smtClean="0">
                <a:latin typeface="Comic Sans MS" pitchFamily="66" charset="0"/>
              </a:rPr>
              <a:t>. The speed of the particle at A is 8ms</a:t>
            </a:r>
            <a:r>
              <a:rPr lang="en-GB" sz="1600" baseline="30000" dirty="0" smtClean="0">
                <a:latin typeface="Comic Sans MS" pitchFamily="66" charset="0"/>
              </a:rPr>
              <a:t>-1</a:t>
            </a:r>
            <a:r>
              <a:rPr lang="en-GB" sz="1600" dirty="0" smtClean="0">
                <a:latin typeface="Comic Sans MS" pitchFamily="66" charset="0"/>
              </a:rPr>
              <a:t> and the speed of the particle at B is 2ms</a:t>
            </a:r>
            <a:r>
              <a:rPr lang="en-GB" sz="1600" baseline="30000" dirty="0" smtClean="0">
                <a:latin typeface="Comic Sans MS" pitchFamily="66" charset="0"/>
              </a:rPr>
              <a:t>-1</a:t>
            </a:r>
            <a:r>
              <a:rPr lang="en-GB" sz="1600" dirty="0" smtClean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600" dirty="0" smtClean="0">
                <a:latin typeface="Comic Sans MS" pitchFamily="66" charset="0"/>
              </a:rPr>
              <a:t>The time taken for the particle to get from A to B</a:t>
            </a:r>
          </a:p>
          <a:p>
            <a:pPr marL="228600" indent="-228600">
              <a:buAutoNum type="alphaLcParenR"/>
            </a:pPr>
            <a:r>
              <a:rPr lang="en-GB" sz="1600" dirty="0" smtClean="0">
                <a:latin typeface="Comic Sans MS" pitchFamily="66" charset="0"/>
              </a:rPr>
              <a:t>The distance from A to B</a:t>
            </a: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2600" y="1710078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" y="1710078"/>
                <a:ext cx="1185133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6477" y="3643313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77" y="3643313"/>
                <a:ext cx="1407052" cy="5448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6400" y="2395878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2395878"/>
                <a:ext cx="1507207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6400" y="4344398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4344398"/>
                <a:ext cx="1553182" cy="5533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2600" y="3005478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" y="3005478"/>
                <a:ext cx="1497076" cy="5533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592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838200" y="427742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Example 2 (continued)</a:t>
            </a:r>
            <a:br>
              <a:rPr lang="en-GB" sz="1600" dirty="0" smtClean="0">
                <a:latin typeface="Comic Sans MS" pitchFamily="66" charset="0"/>
              </a:rPr>
            </a:br>
            <a:r>
              <a:rPr lang="en-GB" sz="1600" dirty="0" smtClean="0">
                <a:latin typeface="Comic Sans MS" pitchFamily="66" charset="0"/>
              </a:rPr>
              <a:t>After reaching B the particle continues to move along the straight line with the same deceleration. The particle is at point C, 6 seconds after passing through A. Find:</a:t>
            </a:r>
          </a:p>
          <a:p>
            <a:r>
              <a:rPr lang="en-GB" sz="1600" dirty="0" smtClean="0">
                <a:latin typeface="Comic Sans MS" pitchFamily="66" charset="0"/>
              </a:rPr>
              <a:t>c) The velocity of the particle at C</a:t>
            </a:r>
          </a:p>
          <a:p>
            <a:r>
              <a:rPr lang="en-GB" sz="1600" dirty="0" smtClean="0">
                <a:latin typeface="Comic Sans MS" pitchFamily="66" charset="0"/>
              </a:rPr>
              <a:t>d) The distance from A to C</a:t>
            </a: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9100" y="1697378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1697378"/>
                <a:ext cx="1185133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977" y="3630613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77" y="3630613"/>
                <a:ext cx="1407052" cy="5448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2900" y="2383178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2383178"/>
                <a:ext cx="1507207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2900" y="4331698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4331698"/>
                <a:ext cx="1553182" cy="5533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00" y="2992778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2992778"/>
                <a:ext cx="1497076" cy="5533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95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838200" y="427742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Example </a:t>
            </a:r>
            <a:r>
              <a:rPr lang="en-GB" sz="1600" dirty="0" smtClean="0">
                <a:latin typeface="Comic Sans MS" pitchFamily="66" charset="0"/>
              </a:rPr>
              <a:t>3</a:t>
            </a:r>
            <a:r>
              <a:rPr lang="en-GB" sz="1600" dirty="0" smtClean="0">
                <a:latin typeface="Comic Sans MS" pitchFamily="66" charset="0"/>
              </a:rPr>
              <a:t/>
            </a:r>
            <a:br>
              <a:rPr lang="en-GB" sz="1600" dirty="0" smtClean="0">
                <a:latin typeface="Comic Sans MS" pitchFamily="66" charset="0"/>
              </a:rPr>
            </a:br>
            <a:r>
              <a:rPr lang="en-GB" sz="1600" dirty="0" smtClean="0">
                <a:latin typeface="Comic Sans MS" pitchFamily="66" charset="0"/>
              </a:rPr>
              <a:t>A car moves from traffic lights along a straight road with constant acceleration. The car starts from rest at the traffic lights and 30 seconds later passes a speed trap where it is travelling at 45 kmh</a:t>
            </a:r>
            <a:r>
              <a:rPr lang="en-GB" sz="1600" baseline="30000" dirty="0" smtClean="0">
                <a:latin typeface="Comic Sans MS" pitchFamily="66" charset="0"/>
              </a:rPr>
              <a:t>-1</a:t>
            </a:r>
            <a:r>
              <a:rPr lang="en-GB" sz="1600" dirty="0" smtClean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600" dirty="0" smtClean="0">
                <a:latin typeface="Comic Sans MS" pitchFamily="66" charset="0"/>
              </a:rPr>
              <a:t>The acceleration of the car</a:t>
            </a:r>
          </a:p>
          <a:p>
            <a:pPr marL="228600" indent="-228600">
              <a:buAutoNum type="alphaLcParenR"/>
            </a:pPr>
            <a:r>
              <a:rPr lang="en-GB" sz="1600" dirty="0" smtClean="0">
                <a:latin typeface="Comic Sans MS" pitchFamily="66" charset="0"/>
              </a:rPr>
              <a:t>The distance between the traffic lights and the speed-trap.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6400" y="1875178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1875178"/>
                <a:ext cx="1185133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0277" y="3808413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77" y="3808413"/>
                <a:ext cx="1407052" cy="5448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0200" y="2560978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00" y="2560978"/>
                <a:ext cx="1507207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0200" y="4509498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00" y="4509498"/>
                <a:ext cx="1553182" cy="5533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6400" y="3170578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3170578"/>
                <a:ext cx="1497076" cy="5533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788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1800" y="1913278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1913278"/>
                <a:ext cx="1185133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5677" y="3846513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77" y="3846513"/>
                <a:ext cx="1407052" cy="5448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5600" y="2599078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" y="2599078"/>
                <a:ext cx="1507207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5600" y="4547598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" y="4547598"/>
                <a:ext cx="1553182" cy="5533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1800" y="3208678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3208678"/>
                <a:ext cx="1497076" cy="5533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le 10"/>
          <p:cNvSpPr txBox="1">
            <a:spLocks noGrp="1"/>
          </p:cNvSpPr>
          <p:nvPr>
            <p:ph type="title"/>
          </p:nvPr>
        </p:nvSpPr>
        <p:spPr>
          <a:xfrm>
            <a:off x="838200" y="607791"/>
            <a:ext cx="105156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Comic Sans MS" pitchFamily="66" charset="0"/>
              </a:rPr>
              <a:t>A particle is moving in a straight line from A to B with constant acceleration 5ms</a:t>
            </a:r>
            <a:r>
              <a:rPr lang="en-GB" sz="1800" baseline="30000" dirty="0" smtClean="0">
                <a:latin typeface="Comic Sans MS" pitchFamily="66" charset="0"/>
              </a:rPr>
              <a:t>-2</a:t>
            </a:r>
            <a:r>
              <a:rPr lang="en-GB" sz="1800" dirty="0" smtClean="0">
                <a:latin typeface="Comic Sans MS" pitchFamily="66" charset="0"/>
              </a:rPr>
              <a:t>. The velocity of the particle at A is 3ms</a:t>
            </a:r>
            <a:r>
              <a:rPr lang="en-GB" sz="1800" baseline="30000" dirty="0" smtClean="0">
                <a:latin typeface="Comic Sans MS" pitchFamily="66" charset="0"/>
              </a:rPr>
              <a:t>-1</a:t>
            </a:r>
            <a:r>
              <a:rPr lang="en-GB" sz="1800" dirty="0" smtClean="0">
                <a:latin typeface="Comic Sans MS" pitchFamily="66" charset="0"/>
              </a:rPr>
              <a:t> in the direction AB. The velocity at B is 18ms</a:t>
            </a:r>
            <a:r>
              <a:rPr lang="en-GB" sz="1800" baseline="30000" dirty="0" smtClean="0">
                <a:latin typeface="Comic Sans MS" pitchFamily="66" charset="0"/>
              </a:rPr>
              <a:t>-1</a:t>
            </a:r>
            <a:r>
              <a:rPr lang="en-GB" sz="1800" dirty="0" smtClean="0">
                <a:latin typeface="Comic Sans MS" pitchFamily="66" charset="0"/>
              </a:rPr>
              <a:t> in the same direction. Find the distance from A to B.</a:t>
            </a:r>
          </a:p>
        </p:txBody>
      </p:sp>
    </p:spTree>
    <p:extLst>
      <p:ext uri="{BB962C8B-B14F-4D97-AF65-F5344CB8AC3E}">
        <p14:creationId xmlns:p14="http://schemas.microsoft.com/office/powerpoint/2010/main" val="391803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838200" y="427742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Example 6</a:t>
            </a:r>
            <a:br>
              <a:rPr lang="en-GB" sz="1600" dirty="0" smtClean="0">
                <a:latin typeface="Comic Sans MS" pitchFamily="66" charset="0"/>
              </a:rPr>
            </a:br>
            <a:r>
              <a:rPr lang="en-GB" sz="1600" dirty="0" smtClean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600" baseline="30000" dirty="0" smtClean="0">
                <a:latin typeface="Comic Sans MS" pitchFamily="66" charset="0"/>
              </a:rPr>
              <a:t>-2</a:t>
            </a:r>
            <a:r>
              <a:rPr lang="en-GB" sz="1600" dirty="0" smtClean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600" baseline="30000" dirty="0" smtClean="0">
                <a:latin typeface="Comic Sans MS" pitchFamily="66" charset="0"/>
              </a:rPr>
              <a:t>-1</a:t>
            </a:r>
            <a:r>
              <a:rPr lang="en-GB" sz="1600" dirty="0" smtClean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600" dirty="0" smtClean="0">
                <a:latin typeface="Comic Sans MS" pitchFamily="66" charset="0"/>
              </a:rPr>
              <a:t>The times when the particle passes through A</a:t>
            </a:r>
          </a:p>
          <a:p>
            <a:pPr marL="228600" indent="-228600">
              <a:buAutoNum type="alphaLcParenR"/>
            </a:pPr>
            <a:r>
              <a:rPr lang="en-GB" sz="1600" dirty="0" smtClean="0">
                <a:latin typeface="Comic Sans MS" pitchFamily="66" charset="0"/>
              </a:rPr>
              <a:t>The time taken for the particle to return to 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5633" y="1849778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33" y="1849778"/>
                <a:ext cx="1185133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9510" y="3783013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10" y="3783013"/>
                <a:ext cx="1407052" cy="5448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9433" y="2535578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33" y="2535578"/>
                <a:ext cx="1507207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9433" y="4484098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33" y="4484098"/>
                <a:ext cx="1553182" cy="5533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5633" y="3145178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33" y="3145178"/>
                <a:ext cx="1497076" cy="5533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193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838200" y="538542"/>
            <a:ext cx="1051560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Example 7</a:t>
            </a:r>
            <a:br>
              <a:rPr lang="en-GB" sz="1600" dirty="0" smtClean="0">
                <a:latin typeface="Comic Sans MS" pitchFamily="66" charset="0"/>
              </a:rPr>
            </a:br>
            <a:r>
              <a:rPr lang="en-GB" sz="1600" dirty="0" smtClean="0">
                <a:latin typeface="Comic Sans MS" pitchFamily="66" charset="0"/>
              </a:rPr>
              <a:t>A particle is travelling along the x-axis with constant deceleration 2.5ms</a:t>
            </a:r>
            <a:r>
              <a:rPr lang="en-GB" sz="1600" baseline="30000" dirty="0" smtClean="0">
                <a:latin typeface="Comic Sans MS" pitchFamily="66" charset="0"/>
              </a:rPr>
              <a:t>-2</a:t>
            </a:r>
            <a:r>
              <a:rPr lang="en-GB" sz="1600" dirty="0" smtClean="0">
                <a:latin typeface="Comic Sans MS" pitchFamily="66" charset="0"/>
              </a:rPr>
              <a:t>. At time t = O, the particle passes through the origin, moving in the positive direction with speed 15ms</a:t>
            </a:r>
            <a:r>
              <a:rPr lang="en-GB" sz="1600" baseline="30000" dirty="0" smtClean="0">
                <a:latin typeface="Comic Sans MS" pitchFamily="66" charset="0"/>
              </a:rPr>
              <a:t>-1</a:t>
            </a:r>
            <a:r>
              <a:rPr lang="en-GB" sz="1600" dirty="0" smtClean="0">
                <a:latin typeface="Comic Sans MS" pitchFamily="66" charset="0"/>
              </a:rPr>
              <a:t>. Calculate the distance travelled by the particle by the time it returns to the origin.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" y="1710078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710078"/>
                <a:ext cx="1185133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1077" y="3643313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7" y="3643313"/>
                <a:ext cx="1407052" cy="54482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1000" y="2395878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395878"/>
                <a:ext cx="1507207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1000" y="4344398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344398"/>
                <a:ext cx="1553182" cy="5533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" y="3005478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05478"/>
                <a:ext cx="1497076" cy="5533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360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217</Words>
  <Application>Microsoft Office PowerPoint</Application>
  <PresentationFormat>Widescreen</PresentationFormat>
  <Paragraphs>65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Office Theme</vt:lpstr>
      <vt:lpstr>SUVAT The Equations</vt:lpstr>
      <vt:lpstr> Example 1  A cyclist is travelling along a straight road. She accelerates at a constant rate from a speed of 4ms-1 to a speed of 7.5ms-1 in 40 seconds. Find: The distance travelled over this 40 seconds The acceleration over the 40 seconds</vt:lpstr>
      <vt:lpstr>Example 2 A particle moves in a straight line from a point A to B with constant deceleration of 1.5ms-2. The speed of the particle at A is 8ms-1 and the speed of the particle at B is 2ms-1. Find: The time taken for the particle to get from A to B The distance from A to B</vt:lpstr>
      <vt:lpstr>Example 2 (continued) After reaching B the particle continues to move along the straight line with the same deceleration. The particle is at point C, 6 seconds after passing through A. Find: c) The velocity of the particle at C d) The distance from A to C</vt:lpstr>
      <vt:lpstr>Example 3 A car moves from traffic lights along a straight road with constant acceleration. The car starts from rest at the traffic lights and 30 seconds later passes a speed trap where it is travelling at 45 kmh-1. Find: The acceleration of the car The distance between the traffic lights and the speed-trap.</vt:lpstr>
      <vt:lpstr>A particle is moving in a straight line from A to B with constant acceleration 5ms-2. The velocity of the particle at A is 3ms-1 in the direction AB. The velocity at B is 18ms-1 in the same direction. Find the distance from A to B.</vt:lpstr>
      <vt:lpstr>Example 6 A particle is moving in a straight horizontal line with constant deceleration 4ms-2. At time t = 0 the particle passes through a point O with speed 13ms-1, travelling to a point A where OA = 20m. Find: The times when the particle passes through A The time taken for the particle to return to O</vt:lpstr>
      <vt:lpstr>Example 7 A particle is travelling along the x-axis with constant deceleration 2.5ms-2. At time t = O, the particle passes through the origin, moving in the positive direction with speed 15ms-1. Calculate the distance travelled by the particle by the time it returns to the origin.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1  A cyclist is travelling along a straight road. She accelerates at a constant rate from a speed of 4ms-1 to a speed of 7.5ms-1 in 40 seconds. Find: The distance travelled over this 40 seconds The acceleration over the 40 seconds</dc:title>
  <dc:creator>Stef Smith</dc:creator>
  <cp:lastModifiedBy>Stef Smith</cp:lastModifiedBy>
  <cp:revision>4</cp:revision>
  <cp:lastPrinted>2017-09-29T08:50:58Z</cp:lastPrinted>
  <dcterms:created xsi:type="dcterms:W3CDTF">2017-09-29T08:46:31Z</dcterms:created>
  <dcterms:modified xsi:type="dcterms:W3CDTF">2017-09-29T15:00:31Z</dcterms:modified>
</cp:coreProperties>
</file>