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58" r:id="rId2"/>
    <p:sldId id="257" r:id="rId3"/>
    <p:sldId id="259" r:id="rId4"/>
    <p:sldId id="260" r:id="rId5"/>
    <p:sldId id="261" r:id="rId6"/>
    <p:sldId id="263" r:id="rId7"/>
    <p:sldId id="264" r:id="rId8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094DBE-8732-477E-9863-D731FC22B4F1}" type="datetimeFigureOut">
              <a:rPr lang="en-GB" smtClean="0"/>
              <a:t>05/10/2017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D4B45B-27F0-489C-B4B1-D2BFFBACD6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3479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5EB8A-A630-4D2E-B721-35305124D7D5}" type="datetimeFigureOut">
              <a:rPr lang="en-GB" smtClean="0"/>
              <a:t>05/10/2017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C2966-E48A-41DB-97D5-D164B03D2F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2319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5EB8A-A630-4D2E-B721-35305124D7D5}" type="datetimeFigureOut">
              <a:rPr lang="en-GB" smtClean="0"/>
              <a:t>05/10/2017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C2966-E48A-41DB-97D5-D164B03D2F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243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5EB8A-A630-4D2E-B721-35305124D7D5}" type="datetimeFigureOut">
              <a:rPr lang="en-GB" smtClean="0"/>
              <a:t>05/10/2017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C2966-E48A-41DB-97D5-D164B03D2F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1305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5EB8A-A630-4D2E-B721-35305124D7D5}" type="datetimeFigureOut">
              <a:rPr lang="en-GB" smtClean="0"/>
              <a:t>05/10/2017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C2966-E48A-41DB-97D5-D164B03D2F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161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5EB8A-A630-4D2E-B721-35305124D7D5}" type="datetimeFigureOut">
              <a:rPr lang="en-GB" smtClean="0"/>
              <a:t>05/10/2017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C2966-E48A-41DB-97D5-D164B03D2F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684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5EB8A-A630-4D2E-B721-35305124D7D5}" type="datetimeFigureOut">
              <a:rPr lang="en-GB" smtClean="0"/>
              <a:t>05/10/2017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C2966-E48A-41DB-97D5-D164B03D2F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9698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5EB8A-A630-4D2E-B721-35305124D7D5}" type="datetimeFigureOut">
              <a:rPr lang="en-GB" smtClean="0"/>
              <a:t>05/10/2017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C2966-E48A-41DB-97D5-D164B03D2F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2235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5EB8A-A630-4D2E-B721-35305124D7D5}" type="datetimeFigureOut">
              <a:rPr lang="en-GB" smtClean="0"/>
              <a:t>05/10/2017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C2966-E48A-41DB-97D5-D164B03D2F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99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5EB8A-A630-4D2E-B721-35305124D7D5}" type="datetimeFigureOut">
              <a:rPr lang="en-GB" smtClean="0"/>
              <a:t>05/10/2017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C2966-E48A-41DB-97D5-D164B03D2F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438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5EB8A-A630-4D2E-B721-35305124D7D5}" type="datetimeFigureOut">
              <a:rPr lang="en-GB" smtClean="0"/>
              <a:t>05/10/2017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C2966-E48A-41DB-97D5-D164B03D2F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8001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5EB8A-A630-4D2E-B721-35305124D7D5}" type="datetimeFigureOut">
              <a:rPr lang="en-GB" smtClean="0"/>
              <a:t>05/10/2017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C2966-E48A-41DB-97D5-D164B03D2F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3408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E5EB8A-A630-4D2E-B721-35305124D7D5}" type="datetimeFigureOut">
              <a:rPr lang="en-GB" smtClean="0"/>
              <a:t>05/10/2017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3C2966-E48A-41DB-97D5-D164B03D2F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290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2.xml"/><Relationship Id="rId6" Type="http://schemas.openxmlformats.org/officeDocument/2006/relationships/image" Target="NULL"/><Relationship Id="rId5" Type="http://schemas.openxmlformats.org/officeDocument/2006/relationships/image" Target="NULL"/><Relationship Id="rId4" Type="http://schemas.openxmlformats.org/officeDocument/2006/relationships/image" Target="NUL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Vertical Motion</a:t>
            </a:r>
            <a:br>
              <a:rPr lang="en-GB" dirty="0" smtClean="0">
                <a:latin typeface="Comic Sans MS" panose="030F0702030302020204" pitchFamily="66" charset="0"/>
              </a:rPr>
            </a:br>
            <a:r>
              <a:rPr lang="en-GB" dirty="0" smtClean="0">
                <a:latin typeface="Comic Sans MS" panose="030F0702030302020204" pitchFamily="66" charset="0"/>
              </a:rPr>
              <a:t>SUVAT The Equations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841500" y="2205378"/>
                <a:ext cx="2680990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0" i="1" smtClean="0">
                          <a:latin typeface="Cambria Math"/>
                        </a:rPr>
                        <m:t>𝑣</m:t>
                      </m:r>
                      <m:r>
                        <a:rPr lang="en-GB" sz="4000" b="0" i="1" smtClean="0">
                          <a:latin typeface="Cambria Math"/>
                        </a:rPr>
                        <m:t>=</m:t>
                      </m:r>
                      <m:r>
                        <a:rPr lang="en-GB" sz="4000" b="0" i="1" smtClean="0">
                          <a:latin typeface="Cambria Math"/>
                        </a:rPr>
                        <m:t>𝑢</m:t>
                      </m:r>
                      <m:r>
                        <a:rPr lang="en-GB" sz="4000" b="0" i="1" smtClean="0">
                          <a:latin typeface="Cambria Math"/>
                        </a:rPr>
                        <m:t>+</m:t>
                      </m:r>
                      <m:r>
                        <a:rPr lang="en-GB" sz="40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1500" y="2205378"/>
                <a:ext cx="2680990" cy="70788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897861" y="3198813"/>
                <a:ext cx="3235822" cy="12235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0" i="1" smtClean="0">
                          <a:latin typeface="Cambria Math"/>
                        </a:rPr>
                        <m:t>𝑠</m:t>
                      </m:r>
                      <m:r>
                        <a:rPr lang="en-GB" sz="40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40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40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40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40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40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7861" y="3198813"/>
                <a:ext cx="3235822" cy="122354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816600" y="2205378"/>
                <a:ext cx="3488391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0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40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40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4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0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40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4000" i="1">
                          <a:latin typeface="Cambria Math"/>
                        </a:rPr>
                        <m:t>+2</m:t>
                      </m:r>
                      <m:r>
                        <a:rPr lang="en-GB" sz="4000" i="1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6600" y="2205378"/>
                <a:ext cx="3488391" cy="70788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181995" y="4865978"/>
                <a:ext cx="3471976" cy="12448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0" i="1" smtClean="0">
                          <a:latin typeface="Cambria Math"/>
                        </a:rPr>
                        <m:t>𝑠</m:t>
                      </m:r>
                      <m:r>
                        <a:rPr lang="en-GB" sz="4000" b="0" i="1" smtClean="0">
                          <a:latin typeface="Cambria Math"/>
                        </a:rPr>
                        <m:t>=</m:t>
                      </m:r>
                      <m:r>
                        <a:rPr lang="en-GB" sz="4000" b="0" i="1" smtClean="0">
                          <a:latin typeface="Cambria Math"/>
                        </a:rPr>
                        <m:t>𝑢𝑡</m:t>
                      </m:r>
                      <m:r>
                        <a:rPr lang="en-GB" sz="40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0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40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40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0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40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1995" y="4865978"/>
                <a:ext cx="3471976" cy="1244828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462037" y="3188169"/>
                <a:ext cx="3455946" cy="12448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0" i="1" smtClean="0">
                          <a:latin typeface="Cambria Math"/>
                        </a:rPr>
                        <m:t>𝑠</m:t>
                      </m:r>
                      <m:r>
                        <a:rPr lang="en-GB" sz="4000" b="0" i="1" smtClean="0">
                          <a:latin typeface="Cambria Math"/>
                        </a:rPr>
                        <m:t>=</m:t>
                      </m:r>
                      <m:r>
                        <a:rPr lang="en-GB" sz="4000" b="0" i="1" smtClean="0">
                          <a:latin typeface="Cambria Math"/>
                        </a:rPr>
                        <m:t>𝑣𝑡</m:t>
                      </m:r>
                      <m:r>
                        <a:rPr lang="en-GB" sz="40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0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40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40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0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40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2037" y="3188169"/>
                <a:ext cx="3455946" cy="1244828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80708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500062"/>
            <a:ext cx="10515600" cy="1325563"/>
          </a:xfrm>
        </p:spPr>
        <p:txBody>
          <a:bodyPr>
            <a:noAutofit/>
          </a:bodyPr>
          <a:lstStyle/>
          <a:p>
            <a:r>
              <a:rPr lang="en-GB" sz="1800" dirty="0" smtClean="0">
                <a:latin typeface="Comic Sans MS" pitchFamily="66" charset="0"/>
              </a:rPr>
              <a:t>Example 1:</a:t>
            </a:r>
            <a:br>
              <a:rPr lang="en-GB" sz="1800" dirty="0" smtClean="0">
                <a:latin typeface="Comic Sans MS" pitchFamily="66" charset="0"/>
              </a:rPr>
            </a:br>
            <a:r>
              <a:rPr lang="en-GB" sz="1800" dirty="0" smtClean="0">
                <a:latin typeface="Comic Sans MS" pitchFamily="66" charset="0"/>
              </a:rPr>
              <a:t>A book falls off the top shelf of a bookcase. The shelf is 1.4m above the ground. Find:</a:t>
            </a:r>
            <a:br>
              <a:rPr lang="en-GB" sz="1800" dirty="0" smtClean="0">
                <a:latin typeface="Comic Sans MS" pitchFamily="66" charset="0"/>
              </a:rPr>
            </a:br>
            <a:r>
              <a:rPr lang="en-GB" sz="1800" dirty="0" smtClean="0">
                <a:latin typeface="Comic Sans MS" pitchFamily="66" charset="0"/>
              </a:rPr>
              <a:t>a)	The time it takes the book to reach the floor</a:t>
            </a:r>
            <a:br>
              <a:rPr lang="en-GB" sz="1800" dirty="0" smtClean="0">
                <a:latin typeface="Comic Sans MS" pitchFamily="66" charset="0"/>
              </a:rPr>
            </a:br>
            <a:r>
              <a:rPr lang="en-GB" sz="1800" dirty="0" smtClean="0">
                <a:latin typeface="Comic Sans MS" pitchFamily="66" charset="0"/>
              </a:rPr>
              <a:t>b)	The speed with which the book strikes the floor</a:t>
            </a:r>
            <a:r>
              <a:rPr lang="en-GB" sz="2400" dirty="0" smtClean="0">
                <a:latin typeface="Comic Sans MS" pitchFamily="66" charset="0"/>
              </a:rPr>
              <a:t/>
            </a:r>
            <a:br>
              <a:rPr lang="en-GB" sz="2400" dirty="0" smtClean="0">
                <a:latin typeface="Comic Sans MS" pitchFamily="66" charset="0"/>
              </a:rPr>
            </a:b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880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s=</a:t>
            </a:r>
          </a:p>
          <a:p>
            <a:pPr marL="0" indent="0">
              <a:buNone/>
            </a:pPr>
            <a:r>
              <a:rPr lang="en-GB" dirty="0" smtClean="0"/>
              <a:t>u=</a:t>
            </a:r>
          </a:p>
          <a:p>
            <a:pPr marL="0" indent="0">
              <a:buNone/>
            </a:pPr>
            <a:r>
              <a:rPr lang="en-GB" dirty="0" smtClean="0"/>
              <a:t>v=</a:t>
            </a:r>
          </a:p>
          <a:p>
            <a:pPr marL="0" indent="0">
              <a:buNone/>
            </a:pPr>
            <a:r>
              <a:rPr lang="en-GB" dirty="0" smtClean="0"/>
              <a:t>a=</a:t>
            </a:r>
          </a:p>
          <a:p>
            <a:pPr marL="0" indent="0">
              <a:buNone/>
            </a:pPr>
            <a:r>
              <a:rPr lang="en-GB" dirty="0" smtClean="0"/>
              <a:t>t=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2471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000" dirty="0" smtClean="0">
                <a:latin typeface="Comic Sans MS" pitchFamily="66" charset="0"/>
              </a:rPr>
              <a:t>Example 2: A ball is projected upwards from a point X which is 7m above the ground, with initial speed 21ms</a:t>
            </a:r>
            <a:r>
              <a:rPr lang="en-GB" sz="2000" baseline="30000" dirty="0" smtClean="0">
                <a:latin typeface="Comic Sans MS" pitchFamily="66" charset="0"/>
              </a:rPr>
              <a:t>-1</a:t>
            </a:r>
            <a:r>
              <a:rPr lang="en-GB" sz="2000" dirty="0" smtClean="0">
                <a:latin typeface="Comic Sans MS" pitchFamily="66" charset="0"/>
              </a:rPr>
              <a:t>. Find </a:t>
            </a:r>
            <a:br>
              <a:rPr lang="en-GB" sz="2000" dirty="0" smtClean="0">
                <a:latin typeface="Comic Sans MS" pitchFamily="66" charset="0"/>
              </a:rPr>
            </a:br>
            <a:r>
              <a:rPr lang="en-GB" sz="2000" dirty="0" smtClean="0">
                <a:latin typeface="Comic Sans MS" pitchFamily="66" charset="0"/>
              </a:rPr>
              <a:t>a) 	The greatest height of the ball above ground</a:t>
            </a:r>
            <a:br>
              <a:rPr lang="en-GB" sz="2000" dirty="0" smtClean="0">
                <a:latin typeface="Comic Sans MS" pitchFamily="66" charset="0"/>
              </a:rPr>
            </a:br>
            <a:endParaRPr lang="en-GB" sz="2000" dirty="0" smtClean="0">
              <a:latin typeface="Comic Sans MS" pitchFamily="66" charset="0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30200" y="14319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s=</a:t>
            </a:r>
          </a:p>
          <a:p>
            <a:pPr marL="0" indent="0">
              <a:buNone/>
            </a:pPr>
            <a:r>
              <a:rPr lang="en-GB" dirty="0" smtClean="0"/>
              <a:t>u=</a:t>
            </a:r>
          </a:p>
          <a:p>
            <a:pPr marL="0" indent="0">
              <a:buNone/>
            </a:pPr>
            <a:r>
              <a:rPr lang="en-GB" dirty="0" smtClean="0"/>
              <a:t>v=</a:t>
            </a:r>
          </a:p>
          <a:p>
            <a:pPr marL="0" indent="0">
              <a:buNone/>
            </a:pPr>
            <a:r>
              <a:rPr lang="en-GB" dirty="0" smtClean="0"/>
              <a:t>a=</a:t>
            </a:r>
          </a:p>
          <a:p>
            <a:pPr marL="0" indent="0">
              <a:buNone/>
            </a:pPr>
            <a:r>
              <a:rPr lang="en-GB" dirty="0" smtClean="0"/>
              <a:t>t=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14038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en-GB" sz="2000" dirty="0" smtClean="0">
                <a:latin typeface="Comic Sans MS" pitchFamily="66" charset="0"/>
              </a:rPr>
              <a:t>b) 	the time of flight of the ball.</a:t>
            </a:r>
            <a:endParaRPr lang="en-GB" sz="200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06400" y="8477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s=</a:t>
            </a:r>
          </a:p>
          <a:p>
            <a:pPr marL="0" indent="0">
              <a:buNone/>
            </a:pPr>
            <a:r>
              <a:rPr lang="en-GB" dirty="0" smtClean="0"/>
              <a:t>u=</a:t>
            </a:r>
          </a:p>
          <a:p>
            <a:pPr marL="0" indent="0">
              <a:buNone/>
            </a:pPr>
            <a:r>
              <a:rPr lang="en-GB" dirty="0" smtClean="0"/>
              <a:t>v=</a:t>
            </a:r>
          </a:p>
          <a:p>
            <a:pPr marL="0" indent="0">
              <a:buNone/>
            </a:pPr>
            <a:r>
              <a:rPr lang="en-GB" dirty="0" smtClean="0"/>
              <a:t>a=</a:t>
            </a:r>
          </a:p>
          <a:p>
            <a:pPr marL="0" indent="0">
              <a:buNone/>
            </a:pPr>
            <a:r>
              <a:rPr lang="en-GB" dirty="0" smtClean="0"/>
              <a:t>t=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5176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000" dirty="0" smtClean="0">
                <a:latin typeface="Comic Sans MS" pitchFamily="66" charset="0"/>
              </a:rPr>
              <a:t>Example 3:</a:t>
            </a:r>
            <a:br>
              <a:rPr lang="en-GB" sz="2000" dirty="0" smtClean="0">
                <a:latin typeface="Comic Sans MS" pitchFamily="66" charset="0"/>
              </a:rPr>
            </a:br>
            <a:r>
              <a:rPr lang="en-GB" sz="2000" dirty="0" smtClean="0">
                <a:latin typeface="Comic Sans MS" pitchFamily="66" charset="0"/>
              </a:rPr>
              <a:t>A particle is projected vertically upwards from a point O with initial speed </a:t>
            </a:r>
            <a:r>
              <a:rPr lang="en-GB" sz="2000" i="1" dirty="0" smtClean="0">
                <a:latin typeface="Comic Sans MS" pitchFamily="66" charset="0"/>
              </a:rPr>
              <a:t>u </a:t>
            </a:r>
            <a:r>
              <a:rPr lang="en-GB" sz="2000" dirty="0" smtClean="0">
                <a:latin typeface="Comic Sans MS" pitchFamily="66" charset="0"/>
              </a:rPr>
              <a:t>ms</a:t>
            </a:r>
            <a:r>
              <a:rPr lang="en-GB" sz="2000" baseline="30000" dirty="0" smtClean="0">
                <a:latin typeface="Comic Sans MS" pitchFamily="66" charset="0"/>
              </a:rPr>
              <a:t>-1</a:t>
            </a:r>
            <a:r>
              <a:rPr lang="en-GB" sz="2000" dirty="0" smtClean="0">
                <a:latin typeface="Comic Sans MS" pitchFamily="66" charset="0"/>
              </a:rPr>
              <a:t>. The greatest height reached by the particle is 62.5m above the ground. Find:</a:t>
            </a:r>
            <a:br>
              <a:rPr lang="en-GB" sz="2000" dirty="0" smtClean="0">
                <a:latin typeface="Comic Sans MS" pitchFamily="66" charset="0"/>
              </a:rPr>
            </a:br>
            <a:r>
              <a:rPr lang="en-GB" sz="2000" dirty="0" smtClean="0">
                <a:latin typeface="Comic Sans MS" pitchFamily="66" charset="0"/>
              </a:rPr>
              <a:t>a)	The speed of projection</a:t>
            </a:r>
            <a:br>
              <a:rPr lang="en-GB" sz="2000" dirty="0" smtClean="0">
                <a:latin typeface="Comic Sans MS" pitchFamily="66" charset="0"/>
              </a:rPr>
            </a:br>
            <a:r>
              <a:rPr lang="en-GB" sz="2000" dirty="0" smtClean="0">
                <a:latin typeface="Comic Sans MS" pitchFamily="66" charset="0"/>
              </a:rPr>
              <a:t/>
            </a:r>
            <a:br>
              <a:rPr lang="en-GB" sz="2000" dirty="0" smtClean="0">
                <a:latin typeface="Comic Sans MS" pitchFamily="66" charset="0"/>
              </a:rPr>
            </a:br>
            <a:endParaRPr lang="en-GB" sz="200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s=</a:t>
            </a:r>
          </a:p>
          <a:p>
            <a:pPr marL="0" indent="0">
              <a:buNone/>
            </a:pPr>
            <a:r>
              <a:rPr lang="en-GB" dirty="0" smtClean="0"/>
              <a:t>u=</a:t>
            </a:r>
          </a:p>
          <a:p>
            <a:pPr marL="0" indent="0">
              <a:buNone/>
            </a:pPr>
            <a:r>
              <a:rPr lang="en-GB" dirty="0" smtClean="0"/>
              <a:t>v=</a:t>
            </a:r>
          </a:p>
          <a:p>
            <a:pPr marL="0" indent="0">
              <a:buNone/>
            </a:pPr>
            <a:r>
              <a:rPr lang="en-GB" dirty="0" smtClean="0"/>
              <a:t>a=</a:t>
            </a:r>
          </a:p>
          <a:p>
            <a:pPr marL="0" indent="0">
              <a:buNone/>
            </a:pPr>
            <a:r>
              <a:rPr lang="en-GB" dirty="0" smtClean="0"/>
              <a:t>t=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13406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Autofit/>
          </a:bodyPr>
          <a:lstStyle/>
          <a:p>
            <a:r>
              <a:rPr lang="en-GB" sz="2000" dirty="0" smtClean="0">
                <a:latin typeface="Comic Sans MS" pitchFamily="66" charset="0"/>
              </a:rPr>
              <a:t>b)	The total time for which the ball is 50m or more above the ground</a:t>
            </a:r>
            <a:br>
              <a:rPr lang="en-GB" sz="2000" dirty="0" smtClean="0">
                <a:latin typeface="Comic Sans MS" pitchFamily="66" charset="0"/>
              </a:rPr>
            </a:br>
            <a:endParaRPr lang="en-GB" sz="200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95300" y="8604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s=</a:t>
            </a:r>
          </a:p>
          <a:p>
            <a:pPr marL="0" indent="0">
              <a:buNone/>
            </a:pPr>
            <a:r>
              <a:rPr lang="en-GB" dirty="0" smtClean="0"/>
              <a:t>u=</a:t>
            </a:r>
          </a:p>
          <a:p>
            <a:pPr marL="0" indent="0">
              <a:buNone/>
            </a:pPr>
            <a:r>
              <a:rPr lang="en-GB" dirty="0" smtClean="0"/>
              <a:t>v=</a:t>
            </a:r>
          </a:p>
          <a:p>
            <a:pPr marL="0" indent="0">
              <a:buNone/>
            </a:pPr>
            <a:r>
              <a:rPr lang="en-GB" dirty="0" smtClean="0"/>
              <a:t>a=</a:t>
            </a:r>
          </a:p>
          <a:p>
            <a:pPr marL="0" indent="0">
              <a:buNone/>
            </a:pPr>
            <a:r>
              <a:rPr lang="en-GB" dirty="0" smtClean="0"/>
              <a:t>t=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72601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itle 3"/>
          <p:cNvSpPr txBox="1">
            <a:spLocks noGrp="1"/>
          </p:cNvSpPr>
          <p:nvPr>
            <p:ph type="title"/>
          </p:nvPr>
        </p:nvSpPr>
        <p:spPr>
          <a:xfrm>
            <a:off x="838200" y="289243"/>
            <a:ext cx="10515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Comic Sans MS" pitchFamily="66" charset="0"/>
              </a:rPr>
              <a:t>Example 4:</a:t>
            </a:r>
            <a:br>
              <a:rPr lang="en-GB" sz="2000" dirty="0" smtClean="0">
                <a:latin typeface="Comic Sans MS" pitchFamily="66" charset="0"/>
              </a:rPr>
            </a:br>
            <a:r>
              <a:rPr lang="en-GB" sz="2000" dirty="0" smtClean="0">
                <a:latin typeface="Comic Sans MS" pitchFamily="66" charset="0"/>
              </a:rPr>
              <a:t>Ball A falls vertically from rest from the top of a tower 63m high. </a:t>
            </a:r>
            <a:br>
              <a:rPr lang="en-GB" sz="2000" dirty="0" smtClean="0">
                <a:latin typeface="Comic Sans MS" pitchFamily="66" charset="0"/>
              </a:rPr>
            </a:br>
            <a:r>
              <a:rPr lang="en-GB" sz="2000" dirty="0" smtClean="0">
                <a:latin typeface="Comic Sans MS" pitchFamily="66" charset="0"/>
              </a:rPr>
              <a:t>At the same time as A begins to fall, another ball, B, is projected vertically upwards from the bottom of the tower with velocity 21ms</a:t>
            </a:r>
            <a:r>
              <a:rPr lang="en-GB" sz="2000" baseline="30000" dirty="0" smtClean="0">
                <a:latin typeface="Comic Sans MS" pitchFamily="66" charset="0"/>
              </a:rPr>
              <a:t>-1</a:t>
            </a:r>
            <a:r>
              <a:rPr lang="en-GB" sz="2000" dirty="0" smtClean="0">
                <a:latin typeface="Comic Sans MS" pitchFamily="66" charset="0"/>
              </a:rPr>
              <a:t>. The balls collide. </a:t>
            </a:r>
            <a:br>
              <a:rPr lang="en-GB" sz="2000" dirty="0" smtClean="0">
                <a:latin typeface="Comic Sans MS" pitchFamily="66" charset="0"/>
              </a:rPr>
            </a:br>
            <a:r>
              <a:rPr lang="en-GB" sz="2000" dirty="0" smtClean="0">
                <a:latin typeface="Comic Sans MS" pitchFamily="66" charset="0"/>
              </a:rPr>
              <a:t>Find the height at which this happens.</a:t>
            </a:r>
          </a:p>
        </p:txBody>
      </p:sp>
    </p:spTree>
    <p:extLst>
      <p:ext uri="{BB962C8B-B14F-4D97-AF65-F5344CB8AC3E}">
        <p14:creationId xmlns:p14="http://schemas.microsoft.com/office/powerpoint/2010/main" val="2743498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108</Words>
  <Application>Microsoft Office PowerPoint</Application>
  <PresentationFormat>Widescreen</PresentationFormat>
  <Paragraphs>37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Comic Sans MS</vt:lpstr>
      <vt:lpstr>Office Theme</vt:lpstr>
      <vt:lpstr>Vertical Motion SUVAT The Equations</vt:lpstr>
      <vt:lpstr>Example 1: A book falls off the top shelf of a bookcase. The shelf is 1.4m above the ground. Find: a) The time it takes the book to reach the floor b) The speed with which the book strikes the floor </vt:lpstr>
      <vt:lpstr>Example 2: A ball is projected upwards from a point X which is 7m above the ground, with initial speed 21ms-1. Find  a)  The greatest height of the ball above ground </vt:lpstr>
      <vt:lpstr>b)  the time of flight of the ball.</vt:lpstr>
      <vt:lpstr>Example 3: A particle is projected vertically upwards from a point O with initial speed u ms-1. The greatest height reached by the particle is 62.5m above the ground. Find: a) The speed of projection  </vt:lpstr>
      <vt:lpstr>b) The total time for which the ball is 50m or more above the ground </vt:lpstr>
      <vt:lpstr>Example 4: Ball A falls vertically from rest from the top of a tower 63m high.  At the same time as A begins to fall, another ball, B, is projected vertically upwards from the bottom of the tower with velocity 21ms-1. The balls collide.  Find the height at which this happens.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Vertical Motion SUVAT The Equations</dc:title>
  <dc:creator>Stef Smith</dc:creator>
  <cp:lastModifiedBy>Stef Smith</cp:lastModifiedBy>
  <cp:revision>3</cp:revision>
  <cp:lastPrinted>2017-10-05T11:21:39Z</cp:lastPrinted>
  <dcterms:created xsi:type="dcterms:W3CDTF">2017-10-05T08:57:35Z</dcterms:created>
  <dcterms:modified xsi:type="dcterms:W3CDTF">2017-10-05T11:24:05Z</dcterms:modified>
</cp:coreProperties>
</file>