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481" r:id="rId2"/>
    <p:sldId id="685" r:id="rId3"/>
    <p:sldId id="680" r:id="rId4"/>
    <p:sldId id="681" r:id="rId5"/>
    <p:sldId id="682" r:id="rId6"/>
    <p:sldId id="683" r:id="rId7"/>
    <p:sldId id="704" r:id="rId8"/>
    <p:sldId id="705" r:id="rId9"/>
    <p:sldId id="706" r:id="rId10"/>
    <p:sldId id="708" r:id="rId11"/>
    <p:sldId id="709" r:id="rId12"/>
    <p:sldId id="710" r:id="rId13"/>
    <p:sldId id="712" r:id="rId14"/>
    <p:sldId id="686" r:id="rId15"/>
    <p:sldId id="687" r:id="rId16"/>
    <p:sldId id="688" r:id="rId17"/>
    <p:sldId id="689" r:id="rId18"/>
    <p:sldId id="701" r:id="rId19"/>
    <p:sldId id="714" r:id="rId20"/>
    <p:sldId id="702" r:id="rId2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115" autoAdjust="0"/>
    <p:restoredTop sz="88534" autoAdjust="0"/>
  </p:normalViewPr>
  <p:slideViewPr>
    <p:cSldViewPr>
      <p:cViewPr varScale="1">
        <p:scale>
          <a:sx n="100" d="100"/>
          <a:sy n="100" d="100"/>
        </p:scale>
        <p:origin x="84" y="25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17/03/2020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17/03/2020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17/03/2020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17/03/2020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17/03/2020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17/03/2020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17/03/2020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17/03/2020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17/03/2020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17/03/2020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17/03/2020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17/03/2020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17/03/2020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0.png"/><Relationship Id="rId13" Type="http://schemas.openxmlformats.org/officeDocument/2006/relationships/image" Target="../media/image175.png"/><Relationship Id="rId3" Type="http://schemas.openxmlformats.org/officeDocument/2006/relationships/image" Target="../media/image165.png"/><Relationship Id="rId7" Type="http://schemas.openxmlformats.org/officeDocument/2006/relationships/image" Target="../media/image169.png"/><Relationship Id="rId12" Type="http://schemas.openxmlformats.org/officeDocument/2006/relationships/image" Target="../media/image17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173.png"/><Relationship Id="rId5" Type="http://schemas.openxmlformats.org/officeDocument/2006/relationships/image" Target="../media/image167.png"/><Relationship Id="rId10" Type="http://schemas.openxmlformats.org/officeDocument/2006/relationships/image" Target="../media/image172.png"/><Relationship Id="rId4" Type="http://schemas.openxmlformats.org/officeDocument/2006/relationships/image" Target="../media/image166.png"/><Relationship Id="rId9" Type="http://schemas.openxmlformats.org/officeDocument/2006/relationships/image" Target="../media/image17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2.png"/><Relationship Id="rId2" Type="http://schemas.openxmlformats.org/officeDocument/2006/relationships/image" Target="../media/image18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0.png"/><Relationship Id="rId3" Type="http://schemas.openxmlformats.org/officeDocument/2006/relationships/image" Target="../media/image125.png"/><Relationship Id="rId2" Type="http://schemas.openxmlformats.org/officeDocument/2006/relationships/image" Target="../media/image1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0.png"/><Relationship Id="rId11" Type="http://schemas.openxmlformats.org/officeDocument/2006/relationships/image" Target="../media/image131.png"/><Relationship Id="rId5" Type="http://schemas.openxmlformats.org/officeDocument/2006/relationships/image" Target="../media/image127.png"/><Relationship Id="rId10" Type="http://schemas.openxmlformats.org/officeDocument/2006/relationships/image" Target="../media/image130.png"/><Relationship Id="rId4" Type="http://schemas.openxmlformats.org/officeDocument/2006/relationships/image" Target="../media/image126.png"/><Relationship Id="rId9" Type="http://schemas.openxmlformats.org/officeDocument/2006/relationships/image" Target="../media/image12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2.png"/><Relationship Id="rId2" Type="http://schemas.openxmlformats.org/officeDocument/2006/relationships/image" Target="../media/image57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3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136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2.png"/><Relationship Id="rId4" Type="http://schemas.openxmlformats.org/officeDocument/2006/relationships/image" Target="../media/image140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9.png"/><Relationship Id="rId5" Type="http://schemas.openxmlformats.org/officeDocument/2006/relationships/image" Target="../media/image188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13" Type="http://schemas.openxmlformats.org/officeDocument/2006/relationships/image" Target="NULL"/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NULL"/><Relationship Id="rId15" Type="http://schemas.openxmlformats.org/officeDocument/2006/relationships/image" Target="NULL"/><Relationship Id="rId10" Type="http://schemas.openxmlformats.org/officeDocument/2006/relationships/image" Target="../media/image3.png"/><Relationship Id="rId4" Type="http://schemas.openxmlformats.org/officeDocument/2006/relationships/image" Target="NULL"/><Relationship Id="rId9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2" Type="http://schemas.openxmlformats.org/officeDocument/2006/relationships/image" Target="../media/image13.png"/><Relationship Id="rId16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5" Type="http://schemas.openxmlformats.org/officeDocument/2006/relationships/image" Target="../media/image2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Relationship Id="rId14" Type="http://schemas.openxmlformats.org/officeDocument/2006/relationships/image" Target="../media/image25.png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9.png"/><Relationship Id="rId18" Type="http://schemas.openxmlformats.org/officeDocument/2006/relationships/image" Target="../media/image44.png"/><Relationship Id="rId26" Type="http://schemas.openxmlformats.org/officeDocument/2006/relationships/image" Target="../media/image52.png"/><Relationship Id="rId3" Type="http://schemas.openxmlformats.org/officeDocument/2006/relationships/image" Target="../media/image29.png"/><Relationship Id="rId21" Type="http://schemas.openxmlformats.org/officeDocument/2006/relationships/image" Target="../media/image47.png"/><Relationship Id="rId34" Type="http://schemas.openxmlformats.org/officeDocument/2006/relationships/image" Target="../media/image60.png"/><Relationship Id="rId7" Type="http://schemas.openxmlformats.org/officeDocument/2006/relationships/image" Target="../media/image33.png"/><Relationship Id="rId12" Type="http://schemas.openxmlformats.org/officeDocument/2006/relationships/image" Target="../media/image38.png"/><Relationship Id="rId17" Type="http://schemas.openxmlformats.org/officeDocument/2006/relationships/image" Target="../media/image43.png"/><Relationship Id="rId25" Type="http://schemas.openxmlformats.org/officeDocument/2006/relationships/image" Target="../media/image51.png"/><Relationship Id="rId33" Type="http://schemas.openxmlformats.org/officeDocument/2006/relationships/image" Target="../media/image59.png"/><Relationship Id="rId2" Type="http://schemas.openxmlformats.org/officeDocument/2006/relationships/image" Target="../media/image28.png"/><Relationship Id="rId16" Type="http://schemas.openxmlformats.org/officeDocument/2006/relationships/image" Target="../media/image42.png"/><Relationship Id="rId20" Type="http://schemas.openxmlformats.org/officeDocument/2006/relationships/image" Target="../media/image46.png"/><Relationship Id="rId29" Type="http://schemas.openxmlformats.org/officeDocument/2006/relationships/image" Target="../media/image5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png"/><Relationship Id="rId11" Type="http://schemas.openxmlformats.org/officeDocument/2006/relationships/image" Target="../media/image37.png"/><Relationship Id="rId24" Type="http://schemas.openxmlformats.org/officeDocument/2006/relationships/image" Target="../media/image50.png"/><Relationship Id="rId32" Type="http://schemas.openxmlformats.org/officeDocument/2006/relationships/image" Target="../media/image58.png"/><Relationship Id="rId5" Type="http://schemas.openxmlformats.org/officeDocument/2006/relationships/image" Target="../media/image31.png"/><Relationship Id="rId15" Type="http://schemas.openxmlformats.org/officeDocument/2006/relationships/image" Target="../media/image41.png"/><Relationship Id="rId23" Type="http://schemas.openxmlformats.org/officeDocument/2006/relationships/image" Target="../media/image49.png"/><Relationship Id="rId28" Type="http://schemas.openxmlformats.org/officeDocument/2006/relationships/image" Target="../media/image54.png"/><Relationship Id="rId10" Type="http://schemas.openxmlformats.org/officeDocument/2006/relationships/image" Target="../media/image36.png"/><Relationship Id="rId19" Type="http://schemas.openxmlformats.org/officeDocument/2006/relationships/image" Target="../media/image45.png"/><Relationship Id="rId31" Type="http://schemas.openxmlformats.org/officeDocument/2006/relationships/image" Target="../media/image57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Relationship Id="rId14" Type="http://schemas.openxmlformats.org/officeDocument/2006/relationships/image" Target="../media/image40.png"/><Relationship Id="rId22" Type="http://schemas.openxmlformats.org/officeDocument/2006/relationships/image" Target="../media/image48.png"/><Relationship Id="rId27" Type="http://schemas.openxmlformats.org/officeDocument/2006/relationships/image" Target="../media/image53.png"/><Relationship Id="rId30" Type="http://schemas.openxmlformats.org/officeDocument/2006/relationships/image" Target="../media/image56.png"/><Relationship Id="rId8" Type="http://schemas.openxmlformats.org/officeDocument/2006/relationships/image" Target="../media/image3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png"/><Relationship Id="rId3" Type="http://schemas.openxmlformats.org/officeDocument/2006/relationships/image" Target="../media/image62.png"/><Relationship Id="rId7" Type="http://schemas.openxmlformats.org/officeDocument/2006/relationships/image" Target="../media/image66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5.png"/><Relationship Id="rId11" Type="http://schemas.openxmlformats.org/officeDocument/2006/relationships/image" Target="../media/image78.png"/><Relationship Id="rId5" Type="http://schemas.openxmlformats.org/officeDocument/2006/relationships/image" Target="../media/image64.png"/><Relationship Id="rId10" Type="http://schemas.openxmlformats.org/officeDocument/2006/relationships/image" Target="../media/image69.png"/><Relationship Id="rId4" Type="http://schemas.openxmlformats.org/officeDocument/2006/relationships/image" Target="../media/image63.png"/><Relationship Id="rId9" Type="http://schemas.openxmlformats.org/officeDocument/2006/relationships/image" Target="../media/image6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8.png"/><Relationship Id="rId13" Type="http://schemas.openxmlformats.org/officeDocument/2006/relationships/image" Target="../media/image93.png"/><Relationship Id="rId18" Type="http://schemas.openxmlformats.org/officeDocument/2006/relationships/image" Target="../media/image98.png"/><Relationship Id="rId3" Type="http://schemas.openxmlformats.org/officeDocument/2006/relationships/image" Target="../media/image83.png"/><Relationship Id="rId21" Type="http://schemas.openxmlformats.org/officeDocument/2006/relationships/image" Target="../media/image101.png"/><Relationship Id="rId7" Type="http://schemas.openxmlformats.org/officeDocument/2006/relationships/image" Target="../media/image87.png"/><Relationship Id="rId12" Type="http://schemas.openxmlformats.org/officeDocument/2006/relationships/image" Target="../media/image92.png"/><Relationship Id="rId17" Type="http://schemas.openxmlformats.org/officeDocument/2006/relationships/image" Target="../media/image97.png"/><Relationship Id="rId2" Type="http://schemas.openxmlformats.org/officeDocument/2006/relationships/image" Target="../media/image82.png"/><Relationship Id="rId16" Type="http://schemas.openxmlformats.org/officeDocument/2006/relationships/image" Target="../media/image96.png"/><Relationship Id="rId20" Type="http://schemas.openxmlformats.org/officeDocument/2006/relationships/image" Target="../media/image10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6.png"/><Relationship Id="rId11" Type="http://schemas.openxmlformats.org/officeDocument/2006/relationships/image" Target="../media/image91.png"/><Relationship Id="rId5" Type="http://schemas.openxmlformats.org/officeDocument/2006/relationships/image" Target="../media/image85.png"/><Relationship Id="rId15" Type="http://schemas.openxmlformats.org/officeDocument/2006/relationships/image" Target="../media/image95.png"/><Relationship Id="rId10" Type="http://schemas.openxmlformats.org/officeDocument/2006/relationships/image" Target="../media/image90.png"/><Relationship Id="rId19" Type="http://schemas.openxmlformats.org/officeDocument/2006/relationships/image" Target="../media/image99.png"/><Relationship Id="rId4" Type="http://schemas.openxmlformats.org/officeDocument/2006/relationships/image" Target="../media/image84.png"/><Relationship Id="rId9" Type="http://schemas.openxmlformats.org/officeDocument/2006/relationships/image" Target="../media/image89.png"/><Relationship Id="rId14" Type="http://schemas.openxmlformats.org/officeDocument/2006/relationships/image" Target="../media/image9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7.png"/><Relationship Id="rId7" Type="http://schemas.openxmlformats.org/officeDocument/2006/relationships/image" Target="../media/image310.png"/><Relationship Id="rId2" Type="http://schemas.openxmlformats.org/officeDocument/2006/relationships/image" Target="../media/image14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0.png"/><Relationship Id="rId5" Type="http://schemas.openxmlformats.org/officeDocument/2006/relationships/image" Target="../media/image2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6688" y="2130425"/>
            <a:ext cx="8001000" cy="1470025"/>
          </a:xfrm>
        </p:spPr>
        <p:txBody>
          <a:bodyPr/>
          <a:lstStyle/>
          <a:p>
            <a:r>
              <a:rPr lang="en-GB" b="1" dirty="0">
                <a:solidFill>
                  <a:srgbClr val="92D050"/>
                </a:solidFill>
              </a:rPr>
              <a:t>P1 Chapter 10 :: </a:t>
            </a:r>
            <a:r>
              <a:rPr lang="en-GB" dirty="0"/>
              <a:t>Trigonometric Identities &amp; Equations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9612" y="3645024"/>
            <a:ext cx="6984776" cy="1417712"/>
          </a:xfrm>
        </p:spPr>
        <p:txBody>
          <a:bodyPr>
            <a:normAutofit/>
          </a:bodyPr>
          <a:lstStyle/>
          <a:p>
            <a:r>
              <a:rPr lang="en-GB" sz="2800" dirty="0"/>
              <a:t>jfrost@tiffin.kingston.sch.uk</a:t>
            </a:r>
          </a:p>
          <a:p>
            <a:r>
              <a:rPr lang="en-GB" sz="2000" b="1" dirty="0"/>
              <a:t>www.drfrostmaths.com</a:t>
            </a:r>
            <a:br>
              <a:rPr lang="en-GB" sz="2000" b="1" dirty="0"/>
            </a:br>
            <a:r>
              <a:rPr lang="en-GB" sz="2000" b="1" dirty="0"/>
              <a:t>@DrFrostMaths</a:t>
            </a:r>
            <a:r>
              <a:rPr lang="en-GB" sz="2000" dirty="0"/>
              <a:t> 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1268760"/>
            <a:ext cx="9144000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E:\TiffinSchoolLogoSmal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12" y="111910"/>
            <a:ext cx="1008112" cy="1013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7504" y="6461720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Last modified: </a:t>
            </a:r>
            <a:r>
              <a:rPr lang="en-GB" dirty="0" smtClean="0"/>
              <a:t>21</a:t>
            </a:r>
            <a:r>
              <a:rPr lang="en-GB" baseline="30000" dirty="0" smtClean="0"/>
              <a:t>st</a:t>
            </a:r>
            <a:r>
              <a:rPr lang="en-GB" dirty="0" smtClean="0"/>
              <a:t> 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3017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526204" y="4028125"/>
                <a:ext cx="4568310" cy="2800767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600" dirty="0" smtClean="0"/>
                  <a:t>As </a:t>
                </a:r>
                <a:r>
                  <a:rPr lang="en-GB" sz="1600" dirty="0"/>
                  <a:t>mentioned before, in general you tend to get a </a:t>
                </a:r>
                <a:r>
                  <a:rPr lang="en-GB" sz="1600" u="sng" dirty="0"/>
                  <a:t>pair</a:t>
                </a:r>
                <a:r>
                  <a:rPr lang="en-GB" sz="1600" dirty="0"/>
                  <a:t> of values per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360°</m:t>
                    </m:r>
                  </m:oMath>
                </a14:m>
                <a:r>
                  <a:rPr lang="en-GB" sz="1600" dirty="0"/>
                  <a:t> (for any of sin/cos/tan), except for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=±1</m:t>
                        </m:r>
                      </m:e>
                    </m:func>
                  </m:oMath>
                </a14:m>
                <a:r>
                  <a:rPr lang="en-GB" sz="1600" dirty="0"/>
                  <a:t> or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=±1</m:t>
                    </m:r>
                  </m:oMath>
                </a14:m>
                <a:r>
                  <a:rPr lang="en-GB" sz="1600" dirty="0"/>
                  <a:t>:</a:t>
                </a:r>
              </a:p>
              <a:p>
                <a:endParaRPr lang="en-GB" sz="1600" dirty="0"/>
              </a:p>
              <a:p>
                <a:endParaRPr lang="en-GB" sz="1600" dirty="0"/>
              </a:p>
              <a:p>
                <a:endParaRPr lang="en-GB" sz="1600" dirty="0"/>
              </a:p>
              <a:p>
                <a:endParaRPr lang="en-GB" sz="1600" dirty="0"/>
              </a:p>
              <a:p>
                <a:endParaRPr lang="en-GB" sz="1600" dirty="0"/>
              </a:p>
              <a:p>
                <a:r>
                  <a:rPr lang="en-GB" sz="1600" dirty="0"/>
                  <a:t>Thus once getting your first pair of values (e.g. using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180−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d>
                      </m:e>
                    </m:func>
                  </m:oMath>
                </a14:m>
                <a:r>
                  <a:rPr lang="en-GB" sz="1600" dirty="0"/>
                  <a:t> or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600" b="0" i="0" smtClean="0">
                        <a:latin typeface="Cambria Math" panose="02040503050406030204" pitchFamily="18" charset="0"/>
                      </a:rPr>
                      <m:t>cos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⁡(360−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/>
                  <a:t> to get the second value), keep adding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360°</m:t>
                    </m:r>
                  </m:oMath>
                </a14:m>
                <a:r>
                  <a:rPr lang="en-GB" sz="1600" dirty="0"/>
                  <a:t> to generate new pairs.</a:t>
                </a:r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204" y="4028125"/>
                <a:ext cx="4568310" cy="2800767"/>
              </a:xfrm>
              <a:prstGeom prst="rect">
                <a:avLst/>
              </a:prstGeom>
              <a:blipFill>
                <a:blip r:embed="rId2"/>
                <a:stretch>
                  <a:fillRect l="-398" t="-216" b="-15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Harder Equations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76158" y="757444"/>
                <a:ext cx="61206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Harder questions replace the angle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dirty="0"/>
                  <a:t> with a linear expression.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158" y="757444"/>
                <a:ext cx="6120680" cy="369332"/>
              </a:xfrm>
              <a:prstGeom prst="rect">
                <a:avLst/>
              </a:prstGeom>
              <a:blipFill>
                <a:blip r:embed="rId3"/>
                <a:stretch>
                  <a:fillRect l="-797"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95536" y="1285093"/>
                <a:ext cx="7272808" cy="52693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Solve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=−</m:t>
                        </m:r>
                        <m:f>
                          <m:f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func>
                  </m:oMath>
                </a14:m>
                <a:r>
                  <a:rPr lang="en-GB" sz="2000" dirty="0"/>
                  <a:t> in the interval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sz="2000" dirty="0"/>
                  <a:t>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285093"/>
                <a:ext cx="7272808" cy="52693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868144" y="2056763"/>
                <a:ext cx="2808312" cy="830997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600" b="1" dirty="0"/>
                  <a:t>STEP 1</a:t>
                </a:r>
                <a:r>
                  <a:rPr lang="en-GB" sz="1600" dirty="0"/>
                  <a:t>: Adjust the range of values for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600" dirty="0"/>
                  <a:t> to match the expression inside the cos. 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2056763"/>
                <a:ext cx="2808312" cy="830997"/>
              </a:xfrm>
              <a:prstGeom prst="rect">
                <a:avLst/>
              </a:prstGeom>
              <a:blipFill>
                <a:blip r:embed="rId5"/>
                <a:stretch>
                  <a:fillRect l="-862" t="-709" b="-63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5868144" y="3137969"/>
            <a:ext cx="2808312" cy="132343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600" b="1" dirty="0"/>
              <a:t>STEP 2</a:t>
            </a:r>
            <a:r>
              <a:rPr lang="en-GB" sz="1600" dirty="0"/>
              <a:t>: Immediately after applying an inverse trig function (and BEFORE dividing by 3!), find all solutions up to the end of the interval.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868144" y="4704320"/>
            <a:ext cx="2808312" cy="5847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600" b="1" dirty="0"/>
              <a:t>STEP 3</a:t>
            </a:r>
            <a:r>
              <a:rPr lang="en-GB" sz="1600" dirty="0"/>
              <a:t>: </a:t>
            </a:r>
            <a:r>
              <a:rPr lang="en-GB" sz="1600" u="sng" dirty="0"/>
              <a:t>Then</a:t>
            </a:r>
            <a:r>
              <a:rPr lang="en-GB" sz="1600" dirty="0"/>
              <a:t> do final manipulation to each value.</a:t>
            </a:r>
          </a:p>
        </p:txBody>
      </p:sp>
      <p:cxnSp>
        <p:nvCxnSpPr>
          <p:cNvPr id="12" name="Straight Arrow Connector 11"/>
          <p:cNvCxnSpPr>
            <a:stCxn id="7" idx="1"/>
          </p:cNvCxnSpPr>
          <p:nvPr/>
        </p:nvCxnSpPr>
        <p:spPr>
          <a:xfrm flipH="1" flipV="1">
            <a:off x="5092995" y="2349795"/>
            <a:ext cx="775149" cy="1224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5135526" y="3359888"/>
            <a:ext cx="732618" cy="209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5092995" y="3678865"/>
            <a:ext cx="828311" cy="12543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 flipV="1">
            <a:off x="1529916" y="5015581"/>
            <a:ext cx="6871" cy="955526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1345019" y="5521492"/>
            <a:ext cx="1743075" cy="4762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521681" y="4908738"/>
                <a:ext cx="872898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5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05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05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05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sz="105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05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1681" y="4908738"/>
                <a:ext cx="872898" cy="25391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740013" y="5466406"/>
                <a:ext cx="293575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9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90</m:t>
                      </m:r>
                    </m:oMath>
                  </m:oMathPara>
                </a14:m>
                <a:endParaRPr lang="en-GB" sz="1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0013" y="5466406"/>
                <a:ext cx="293575" cy="2308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008141" y="5389971"/>
                <a:ext cx="298076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5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8141" y="5389971"/>
                <a:ext cx="298076" cy="25391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/>
          <p:cNvCxnSpPr/>
          <p:nvPr/>
        </p:nvCxnSpPr>
        <p:spPr>
          <a:xfrm flipH="1" flipV="1">
            <a:off x="1533525" y="5272088"/>
            <a:ext cx="1558925" cy="4762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Freeform: Shape 28"/>
          <p:cNvSpPr/>
          <p:nvPr/>
        </p:nvSpPr>
        <p:spPr>
          <a:xfrm>
            <a:off x="1533525" y="5116575"/>
            <a:ext cx="1489710" cy="827053"/>
          </a:xfrm>
          <a:custGeom>
            <a:avLst/>
            <a:gdLst>
              <a:gd name="connsiteX0" fmla="*/ 0 w 1123950"/>
              <a:gd name="connsiteY0" fmla="*/ 0 h 796943"/>
              <a:gd name="connsiteX1" fmla="*/ 365125 w 1123950"/>
              <a:gd name="connsiteY1" fmla="*/ 384175 h 796943"/>
              <a:gd name="connsiteX2" fmla="*/ 752475 w 1123950"/>
              <a:gd name="connsiteY2" fmla="*/ 796925 h 796943"/>
              <a:gd name="connsiteX3" fmla="*/ 1123950 w 1123950"/>
              <a:gd name="connsiteY3" fmla="*/ 368300 h 796943"/>
              <a:gd name="connsiteX0" fmla="*/ 0 w 1123950"/>
              <a:gd name="connsiteY0" fmla="*/ 12 h 796955"/>
              <a:gd name="connsiteX1" fmla="*/ 365125 w 1123950"/>
              <a:gd name="connsiteY1" fmla="*/ 384187 h 796955"/>
              <a:gd name="connsiteX2" fmla="*/ 752475 w 1123950"/>
              <a:gd name="connsiteY2" fmla="*/ 796937 h 796955"/>
              <a:gd name="connsiteX3" fmla="*/ 1123950 w 1123950"/>
              <a:gd name="connsiteY3" fmla="*/ 368312 h 796955"/>
              <a:gd name="connsiteX0" fmla="*/ 0 w 1123950"/>
              <a:gd name="connsiteY0" fmla="*/ 17 h 796962"/>
              <a:gd name="connsiteX1" fmla="*/ 365125 w 1123950"/>
              <a:gd name="connsiteY1" fmla="*/ 384192 h 796962"/>
              <a:gd name="connsiteX2" fmla="*/ 752475 w 1123950"/>
              <a:gd name="connsiteY2" fmla="*/ 796942 h 796962"/>
              <a:gd name="connsiteX3" fmla="*/ 1123950 w 1123950"/>
              <a:gd name="connsiteY3" fmla="*/ 368317 h 796962"/>
              <a:gd name="connsiteX0" fmla="*/ 0 w 1123950"/>
              <a:gd name="connsiteY0" fmla="*/ 17 h 797765"/>
              <a:gd name="connsiteX1" fmla="*/ 365125 w 1123950"/>
              <a:gd name="connsiteY1" fmla="*/ 384192 h 797765"/>
              <a:gd name="connsiteX2" fmla="*/ 752475 w 1123950"/>
              <a:gd name="connsiteY2" fmla="*/ 796942 h 797765"/>
              <a:gd name="connsiteX3" fmla="*/ 1052195 w 1123950"/>
              <a:gd name="connsiteY3" fmla="*/ 487062 h 797765"/>
              <a:gd name="connsiteX4" fmla="*/ 1123950 w 1123950"/>
              <a:gd name="connsiteY4" fmla="*/ 368317 h 797765"/>
              <a:gd name="connsiteX0" fmla="*/ 0 w 1482090"/>
              <a:gd name="connsiteY0" fmla="*/ 20320 h 818068"/>
              <a:gd name="connsiteX1" fmla="*/ 365125 w 1482090"/>
              <a:gd name="connsiteY1" fmla="*/ 404495 h 818068"/>
              <a:gd name="connsiteX2" fmla="*/ 752475 w 1482090"/>
              <a:gd name="connsiteY2" fmla="*/ 817245 h 818068"/>
              <a:gd name="connsiteX3" fmla="*/ 1052195 w 1482090"/>
              <a:gd name="connsiteY3" fmla="*/ 507365 h 818068"/>
              <a:gd name="connsiteX4" fmla="*/ 1482090 w 1482090"/>
              <a:gd name="connsiteY4" fmla="*/ 0 h 818068"/>
              <a:gd name="connsiteX0" fmla="*/ 0 w 1482090"/>
              <a:gd name="connsiteY0" fmla="*/ 20320 h 817274"/>
              <a:gd name="connsiteX1" fmla="*/ 365125 w 1482090"/>
              <a:gd name="connsiteY1" fmla="*/ 404495 h 817274"/>
              <a:gd name="connsiteX2" fmla="*/ 752475 w 1482090"/>
              <a:gd name="connsiteY2" fmla="*/ 817245 h 817274"/>
              <a:gd name="connsiteX3" fmla="*/ 1097915 w 1482090"/>
              <a:gd name="connsiteY3" fmla="*/ 385445 h 817274"/>
              <a:gd name="connsiteX4" fmla="*/ 1482090 w 1482090"/>
              <a:gd name="connsiteY4" fmla="*/ 0 h 817274"/>
              <a:gd name="connsiteX0" fmla="*/ 0 w 1283970"/>
              <a:gd name="connsiteY0" fmla="*/ 18 h 796972"/>
              <a:gd name="connsiteX1" fmla="*/ 365125 w 1283970"/>
              <a:gd name="connsiteY1" fmla="*/ 384193 h 796972"/>
              <a:gd name="connsiteX2" fmla="*/ 752475 w 1283970"/>
              <a:gd name="connsiteY2" fmla="*/ 796943 h 796972"/>
              <a:gd name="connsiteX3" fmla="*/ 1097915 w 1283970"/>
              <a:gd name="connsiteY3" fmla="*/ 365143 h 796972"/>
              <a:gd name="connsiteX4" fmla="*/ 1283970 w 1283970"/>
              <a:gd name="connsiteY4" fmla="*/ 33038 h 796972"/>
              <a:gd name="connsiteX0" fmla="*/ 0 w 1489710"/>
              <a:gd name="connsiteY0" fmla="*/ 27940 h 824894"/>
              <a:gd name="connsiteX1" fmla="*/ 365125 w 1489710"/>
              <a:gd name="connsiteY1" fmla="*/ 412115 h 824894"/>
              <a:gd name="connsiteX2" fmla="*/ 752475 w 1489710"/>
              <a:gd name="connsiteY2" fmla="*/ 824865 h 824894"/>
              <a:gd name="connsiteX3" fmla="*/ 1097915 w 1489710"/>
              <a:gd name="connsiteY3" fmla="*/ 393065 h 824894"/>
              <a:gd name="connsiteX4" fmla="*/ 1489710 w 1489710"/>
              <a:gd name="connsiteY4" fmla="*/ 0 h 824894"/>
              <a:gd name="connsiteX0" fmla="*/ 0 w 1489710"/>
              <a:gd name="connsiteY0" fmla="*/ 29866 h 826820"/>
              <a:gd name="connsiteX1" fmla="*/ 365125 w 1489710"/>
              <a:gd name="connsiteY1" fmla="*/ 414041 h 826820"/>
              <a:gd name="connsiteX2" fmla="*/ 752475 w 1489710"/>
              <a:gd name="connsiteY2" fmla="*/ 826791 h 826820"/>
              <a:gd name="connsiteX3" fmla="*/ 1097915 w 1489710"/>
              <a:gd name="connsiteY3" fmla="*/ 394991 h 826820"/>
              <a:gd name="connsiteX4" fmla="*/ 1489710 w 1489710"/>
              <a:gd name="connsiteY4" fmla="*/ 1926 h 826820"/>
              <a:gd name="connsiteX0" fmla="*/ 0 w 1489710"/>
              <a:gd name="connsiteY0" fmla="*/ 30099 h 827053"/>
              <a:gd name="connsiteX1" fmla="*/ 365125 w 1489710"/>
              <a:gd name="connsiteY1" fmla="*/ 414274 h 827053"/>
              <a:gd name="connsiteX2" fmla="*/ 752475 w 1489710"/>
              <a:gd name="connsiteY2" fmla="*/ 827024 h 827053"/>
              <a:gd name="connsiteX3" fmla="*/ 1097915 w 1489710"/>
              <a:gd name="connsiteY3" fmla="*/ 395224 h 827053"/>
              <a:gd name="connsiteX4" fmla="*/ 1489710 w 1489710"/>
              <a:gd name="connsiteY4" fmla="*/ 2159 h 827053"/>
              <a:gd name="connsiteX0" fmla="*/ 0 w 1489710"/>
              <a:gd name="connsiteY0" fmla="*/ 30099 h 827053"/>
              <a:gd name="connsiteX1" fmla="*/ 365125 w 1489710"/>
              <a:gd name="connsiteY1" fmla="*/ 414274 h 827053"/>
              <a:gd name="connsiteX2" fmla="*/ 752475 w 1489710"/>
              <a:gd name="connsiteY2" fmla="*/ 827024 h 827053"/>
              <a:gd name="connsiteX3" fmla="*/ 1097915 w 1489710"/>
              <a:gd name="connsiteY3" fmla="*/ 395224 h 827053"/>
              <a:gd name="connsiteX4" fmla="*/ 1489710 w 1489710"/>
              <a:gd name="connsiteY4" fmla="*/ 2159 h 827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89710" h="827053">
                <a:moveTo>
                  <a:pt x="0" y="30099"/>
                </a:moveTo>
                <a:cubicBezTo>
                  <a:pt x="280458" y="27982"/>
                  <a:pt x="268817" y="216366"/>
                  <a:pt x="365125" y="414274"/>
                </a:cubicBezTo>
                <a:cubicBezTo>
                  <a:pt x="445058" y="578532"/>
                  <a:pt x="630343" y="830199"/>
                  <a:pt x="752475" y="827024"/>
                </a:cubicBezTo>
                <a:cubicBezTo>
                  <a:pt x="874607" y="823849"/>
                  <a:pt x="1039177" y="526987"/>
                  <a:pt x="1097915" y="395224"/>
                </a:cubicBezTo>
                <a:cubicBezTo>
                  <a:pt x="1131253" y="282511"/>
                  <a:pt x="1242801" y="-28850"/>
                  <a:pt x="1489710" y="2159"/>
                </a:cubicBezTo>
              </a:path>
            </a:pathLst>
          </a:cu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085975" y="5469771"/>
                <a:ext cx="293575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9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180</m:t>
                      </m:r>
                    </m:oMath>
                  </m:oMathPara>
                </a14:m>
                <a:endParaRPr lang="en-GB" sz="1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5975" y="5469771"/>
                <a:ext cx="293575" cy="230832"/>
              </a:xfrm>
              <a:prstGeom prst="rect">
                <a:avLst/>
              </a:prstGeom>
              <a:blipFill>
                <a:blip r:embed="rId10"/>
                <a:stretch>
                  <a:fillRect r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Connector 34"/>
          <p:cNvCxnSpPr/>
          <p:nvPr/>
        </p:nvCxnSpPr>
        <p:spPr>
          <a:xfrm flipH="1">
            <a:off x="1758950" y="5226050"/>
            <a:ext cx="63500" cy="8255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749425" y="5235575"/>
            <a:ext cx="73025" cy="635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2700809" y="5225512"/>
            <a:ext cx="63500" cy="8255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2691284" y="5235037"/>
            <a:ext cx="73025" cy="635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2442508" y="5463575"/>
                <a:ext cx="293575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9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270</m:t>
                      </m:r>
                    </m:oMath>
                  </m:oMathPara>
                </a14:m>
                <a:endParaRPr lang="en-GB" sz="1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2508" y="5463575"/>
                <a:ext cx="293575" cy="230832"/>
              </a:xfrm>
              <a:prstGeom prst="rect">
                <a:avLst/>
              </a:prstGeom>
              <a:blipFill>
                <a:blip r:embed="rId11"/>
                <a:stretch>
                  <a:fillRect r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2766898" y="5466164"/>
                <a:ext cx="293575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9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360</m:t>
                      </m:r>
                    </m:oMath>
                  </m:oMathPara>
                </a14:m>
                <a:endParaRPr lang="en-GB" sz="1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6898" y="5466164"/>
                <a:ext cx="293575" cy="230832"/>
              </a:xfrm>
              <a:prstGeom prst="rect">
                <a:avLst/>
              </a:prstGeom>
              <a:blipFill>
                <a:blip r:embed="rId12"/>
                <a:stretch>
                  <a:fillRect r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374905" y="4812005"/>
                <a:ext cx="298076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5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4905" y="4812005"/>
                <a:ext cx="298076" cy="25391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2811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2" grpId="0"/>
      <p:bldP spid="23" grpId="0"/>
      <p:bldP spid="25" grpId="0"/>
      <p:bldP spid="29" grpId="0" animBg="1"/>
      <p:bldP spid="30" grpId="0"/>
      <p:bldP spid="43" grpId="0"/>
      <p:bldP spid="44" grpId="0"/>
      <p:bldP spid="4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Further </a:t>
              </a:r>
              <a:r>
                <a:rPr lang="en-GB" sz="3200" dirty="0" smtClean="0">
                  <a:latin typeface="+mj-lt"/>
                </a:rPr>
                <a:t>Example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95536" y="834457"/>
                <a:ext cx="8207785" cy="54566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Solve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(2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+30°)=</m:t>
                        </m:r>
                        <m:f>
                          <m:f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den>
                        </m:f>
                      </m:e>
                    </m:func>
                  </m:oMath>
                </a14:m>
                <a:r>
                  <a:rPr lang="en-GB" sz="2000" dirty="0"/>
                  <a:t> in the interval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sz="2000" dirty="0"/>
                  <a:t>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834457"/>
                <a:ext cx="8207785" cy="54566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650994" y="1547527"/>
                <a:ext cx="2952328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To get from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 to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+30°</m:t>
                    </m:r>
                  </m:oMath>
                </a14:m>
                <a:r>
                  <a:rPr lang="en-GB" dirty="0"/>
                  <a:t> we double and add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30°</m:t>
                    </m:r>
                  </m:oMath>
                </a14:m>
                <a:r>
                  <a:rPr lang="en-GB" dirty="0"/>
                  <a:t>. So do the same to the upper and lower bound!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0994" y="1547527"/>
                <a:ext cx="2952328" cy="1200329"/>
              </a:xfrm>
              <a:prstGeom prst="rect">
                <a:avLst/>
              </a:prstGeom>
              <a:blipFill>
                <a:blip r:embed="rId4"/>
                <a:stretch>
                  <a:fillRect l="-1653" t="-3046" r="-2479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/>
          <p:cNvCxnSpPr/>
          <p:nvPr/>
        </p:nvCxnSpPr>
        <p:spPr>
          <a:xfrm flipH="1">
            <a:off x="5220073" y="1695032"/>
            <a:ext cx="4152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07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Test Your Understanding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323527" y="817539"/>
            <a:ext cx="2557895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C2 Jan 2013 Q4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7" y="1212060"/>
            <a:ext cx="7233859" cy="1424851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0" name="Rectangle 9"/>
          <p:cNvSpPr/>
          <p:nvPr/>
        </p:nvSpPr>
        <p:spPr>
          <a:xfrm>
            <a:off x="1589524" y="4147944"/>
            <a:ext cx="1092716" cy="302136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1567450" y="4780067"/>
            <a:ext cx="1013825" cy="182458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1567449" y="5120738"/>
            <a:ext cx="1013825" cy="182458"/>
          </a:xfrm>
          <a:prstGeom prst="rect">
            <a:avLst/>
          </a:prstGeom>
          <a:solidFill>
            <a:srgbClr val="FFFF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65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Quadratics in sin/cos/tan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23528" y="2060848"/>
                <a:ext cx="8207785" cy="40011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Solve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5</m:t>
                    </m:r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20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+3</m:t>
                    </m:r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−2=0</m:t>
                    </m:r>
                  </m:oMath>
                </a14:m>
                <a:r>
                  <a:rPr lang="en-GB" sz="2000" dirty="0"/>
                  <a:t> in the interval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sz="2000" dirty="0"/>
                  <a:t>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060848"/>
                <a:ext cx="8207785" cy="400110"/>
              </a:xfrm>
              <a:prstGeom prst="rect">
                <a:avLst/>
              </a:prstGeom>
              <a:blipFill>
                <a:blip r:embed="rId2"/>
                <a:stretch>
                  <a:fillRect b="-5556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67544" y="908720"/>
                <a:ext cx="7704856" cy="9294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We saw that an equation can be ‘quadratic in’ something, e.g.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−2</m:t>
                    </m:r>
                    <m:rad>
                      <m:radPr>
                        <m:degHide m:val="on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  <m:r>
                      <a:rPr lang="en-GB" b="0" i="1" smtClean="0">
                        <a:latin typeface="Cambria Math" panose="02040503050406030204" pitchFamily="18" charset="0"/>
                      </a:rPr>
                      <m:t>+1=0</m:t>
                    </m:r>
                  </m:oMath>
                </a14:m>
                <a:r>
                  <a:rPr lang="en-GB" dirty="0"/>
                  <a:t> is ‘quadratic in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GB" dirty="0"/>
                  <a:t>’, meaning that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GB" dirty="0"/>
                  <a:t> could be replaced with another variable, say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/>
                  <a:t>, to produce a quadratic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+1=0</m:t>
                    </m:r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908720"/>
                <a:ext cx="7704856" cy="929485"/>
              </a:xfrm>
              <a:prstGeom prst="rect">
                <a:avLst/>
              </a:prstGeom>
              <a:blipFill>
                <a:blip r:embed="rId3"/>
                <a:stretch>
                  <a:fillRect l="-712" t="-2614" b="-91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781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Trigonometric Identities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Right Triangle 4"/>
          <p:cNvSpPr/>
          <p:nvPr/>
        </p:nvSpPr>
        <p:spPr>
          <a:xfrm flipH="1">
            <a:off x="2555776" y="764704"/>
            <a:ext cx="2808312" cy="2232248"/>
          </a:xfrm>
          <a:prstGeom prst="rt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4951576" y="2564904"/>
            <a:ext cx="412512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563888" y="1124744"/>
                <a:ext cx="57606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 dirty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888" y="1124744"/>
                <a:ext cx="576064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765308" y="2906728"/>
                <a:ext cx="266429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4000" i="1" dirty="0" smtClean="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GB" sz="40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4000" b="0" i="1" dirty="0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5308" y="2906728"/>
                <a:ext cx="2664296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069120" y="1684916"/>
                <a:ext cx="217977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4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9120" y="1684916"/>
                <a:ext cx="2179776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Freeform 9"/>
          <p:cNvSpPr/>
          <p:nvPr/>
        </p:nvSpPr>
        <p:spPr>
          <a:xfrm>
            <a:off x="3178408" y="2485648"/>
            <a:ext cx="233680" cy="508000"/>
          </a:xfrm>
          <a:custGeom>
            <a:avLst/>
            <a:gdLst>
              <a:gd name="connsiteX0" fmla="*/ 233680 w 233680"/>
              <a:gd name="connsiteY0" fmla="*/ 508000 h 508000"/>
              <a:gd name="connsiteX1" fmla="*/ 193040 w 233680"/>
              <a:gd name="connsiteY1" fmla="*/ 304800 h 508000"/>
              <a:gd name="connsiteX2" fmla="*/ 91440 w 233680"/>
              <a:gd name="connsiteY2" fmla="*/ 121920 h 508000"/>
              <a:gd name="connsiteX3" fmla="*/ 0 w 233680"/>
              <a:gd name="connsiteY3" fmla="*/ 0 h 50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3680" h="508000">
                <a:moveTo>
                  <a:pt x="233680" y="508000"/>
                </a:moveTo>
                <a:cubicBezTo>
                  <a:pt x="225213" y="438573"/>
                  <a:pt x="216747" y="369147"/>
                  <a:pt x="193040" y="304800"/>
                </a:cubicBezTo>
                <a:cubicBezTo>
                  <a:pt x="169333" y="240453"/>
                  <a:pt x="123613" y="172720"/>
                  <a:pt x="91440" y="121920"/>
                </a:cubicBezTo>
                <a:cubicBezTo>
                  <a:pt x="59267" y="71120"/>
                  <a:pt x="29633" y="35560"/>
                  <a:pt x="0" y="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229434" y="2265721"/>
                <a:ext cx="86409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9434" y="2265721"/>
                <a:ext cx="864096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22640" y="4293096"/>
                <a:ext cx="4104456" cy="7173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b="1" dirty="0"/>
                  <a:t>Then </a:t>
                </a:r>
                <a14:m>
                  <m:oMath xmlns:m="http://schemas.openxmlformats.org/officeDocument/2006/math"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𝒕𝒂𝒏</m:t>
                    </m:r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𝜽</m:t>
                    </m:r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1" i="1" smtClean="0">
                            <a:latin typeface="Cambria Math" panose="02040503050406030204" pitchFamily="18" charset="0"/>
                          </a:rPr>
                          <m:t>𝒔𝒊𝒏</m:t>
                        </m:r>
                        <m:r>
                          <a:rPr lang="en-GB" sz="28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2800" b="1" i="1" smtClean="0">
                            <a:latin typeface="Cambria Math" panose="02040503050406030204" pitchFamily="18" charset="0"/>
                          </a:rPr>
                          <m:t>𝜽</m:t>
                        </m:r>
                      </m:num>
                      <m:den>
                        <m:r>
                          <a:rPr lang="en-GB" sz="2800" b="1" i="1" smtClean="0">
                            <a:latin typeface="Cambria Math" panose="02040503050406030204" pitchFamily="18" charset="0"/>
                          </a:rPr>
                          <m:t>𝒄𝒐𝒔</m:t>
                        </m:r>
                        <m:r>
                          <a:rPr lang="en-GB" sz="28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2800" b="1" i="1" smtClean="0">
                            <a:latin typeface="Cambria Math" panose="02040503050406030204" pitchFamily="18" charset="0"/>
                          </a:rPr>
                          <m:t>𝜽</m:t>
                        </m:r>
                      </m:den>
                    </m:f>
                  </m:oMath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640" y="4293096"/>
                <a:ext cx="4104456" cy="717376"/>
              </a:xfrm>
              <a:prstGeom prst="rect">
                <a:avLst/>
              </a:prstGeom>
              <a:blipFill rotWithShape="0">
                <a:blip r:embed="rId6"/>
                <a:stretch>
                  <a:fillRect l="-3120" b="-110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183088" y="4365104"/>
            <a:ext cx="467544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6576" y="5589240"/>
            <a:ext cx="467544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43821" y="5426773"/>
            <a:ext cx="28803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Pythagoras gives you...</a:t>
            </a:r>
          </a:p>
        </p:txBody>
      </p:sp>
      <p:sp>
        <p:nvSpPr>
          <p:cNvPr id="20" name="Right Arrow 19"/>
          <p:cNvSpPr/>
          <p:nvPr/>
        </p:nvSpPr>
        <p:spPr>
          <a:xfrm>
            <a:off x="3794675" y="5982879"/>
            <a:ext cx="875771" cy="383937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429604" y="5462614"/>
                <a:ext cx="3642852" cy="5959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𝒔𝒊</m:t>
                      </m:r>
                      <m:sSup>
                        <m:sSupPr>
                          <m:ctrlPr>
                            <a:rPr lang="en-GB" sz="32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p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𝜽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𝒄𝒐</m:t>
                      </m:r>
                      <m:sSup>
                        <m:sSupPr>
                          <m:ctrlPr>
                            <a:rPr lang="en-GB" sz="32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𝒔</m:t>
                          </m:r>
                        </m:e>
                        <m:sup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𝜽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9604" y="5462614"/>
                <a:ext cx="3642852" cy="5959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/>
          <p:cNvCxnSpPr/>
          <p:nvPr/>
        </p:nvCxnSpPr>
        <p:spPr>
          <a:xfrm>
            <a:off x="0" y="3789040"/>
            <a:ext cx="9144000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57413" y="709928"/>
            <a:ext cx="3292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Let’s say we have a right angled triangle with hypotenuse of 1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906537" y="5950269"/>
                <a:ext cx="4267769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14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GB" sz="1400" dirty="0"/>
                  <a:t> is a shorthand for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unc>
                              <m:funcPr>
                                <m:ctrlP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GB" sz="1400" b="0" i="0" smtClean="0"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fName>
                              <m:e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</m:func>
                          </m:e>
                        </m:d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400" dirty="0"/>
                  <a:t>. It does NOT mean the sin is being squared – this does not make sense as sin is a function, and not a quantity that we can square!</a:t>
                </a: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6537" y="5950269"/>
                <a:ext cx="4267769" cy="738664"/>
              </a:xfrm>
              <a:prstGeom prst="rect">
                <a:avLst/>
              </a:prstGeom>
              <a:blipFill>
                <a:blip r:embed="rId9"/>
                <a:stretch>
                  <a:fillRect l="-429" t="-826" r="-429" b="-82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2010319" y="2730644"/>
                <a:ext cx="57606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dirty="0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0319" y="2730644"/>
                <a:ext cx="576064" cy="70788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500810" y="525229"/>
                <a:ext cx="57606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dirty="0" smtClean="0"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0810" y="525229"/>
                <a:ext cx="576064" cy="70788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Oval 13"/>
          <p:cNvSpPr/>
          <p:nvPr/>
        </p:nvSpPr>
        <p:spPr>
          <a:xfrm>
            <a:off x="5214972" y="720099"/>
            <a:ext cx="230083" cy="21602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/>
          <p:cNvSpPr/>
          <p:nvPr/>
        </p:nvSpPr>
        <p:spPr>
          <a:xfrm>
            <a:off x="2473640" y="2895947"/>
            <a:ext cx="230083" cy="21602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435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b="1" dirty="0"/>
                <a:t>Application of identities #1</a:t>
              </a:r>
              <a:r>
                <a:rPr lang="en-GB" sz="3200" dirty="0"/>
                <a:t>: Proofs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39552" y="908720"/>
                <a:ext cx="7056784" cy="40011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Prove that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1−</m:t>
                    </m:r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≡</m:t>
                    </m:r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2000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908720"/>
                <a:ext cx="7056784" cy="400110"/>
              </a:xfrm>
              <a:prstGeom prst="rect">
                <a:avLst/>
              </a:prstGeom>
              <a:blipFill rotWithShape="0">
                <a:blip r:embed="rId2"/>
                <a:stretch>
                  <a:fillRect b="-5556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868144" y="1525090"/>
                <a:ext cx="2989657" cy="952312"/>
              </a:xfrm>
              <a:prstGeom prst="rect">
                <a:avLst/>
              </a:prstGeom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func>
                        </m:den>
                      </m:f>
                    </m:oMath>
                  </m:oMathPara>
                </a14:m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1525090"/>
                <a:ext cx="2989657" cy="95231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868144" y="2693662"/>
                <a:ext cx="2994346" cy="2062103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Recall that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≡</m:t>
                    </m:r>
                  </m:oMath>
                </a14:m>
                <a:r>
                  <a:rPr lang="en-GB" sz="1600" dirty="0"/>
                  <a:t> means ‘equivalent to’, and just means the LHS is </a:t>
                </a:r>
                <a:r>
                  <a:rPr lang="en-GB" sz="1600" b="1" u="sng" dirty="0"/>
                  <a:t>always</a:t>
                </a:r>
                <a:r>
                  <a:rPr lang="en-GB" sz="1600" dirty="0"/>
                  <a:t> equal to the RHS for all values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600" dirty="0"/>
                  <a:t>.</a:t>
                </a:r>
              </a:p>
              <a:p>
                <a:r>
                  <a:rPr lang="en-GB" sz="1600" dirty="0"/>
                  <a:t>From Chapter 7 (‘Proofs’) we saw that usually the best method is to manipulate one side (e.g. LHS) until we get to the other (RHS).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2693662"/>
                <a:ext cx="2994346" cy="2062103"/>
              </a:xfrm>
              <a:prstGeom prst="rect">
                <a:avLst/>
              </a:prstGeom>
              <a:blipFill>
                <a:blip r:embed="rId4"/>
                <a:stretch>
                  <a:fillRect l="-808" t="-292" r="-808" b="-23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580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More Examples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95003" y="1154973"/>
                <a:ext cx="4053713" cy="52860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Prove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func>
                          <m:func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000" b="0" i="0" smtClean="0"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den>
                    </m:f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≡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func>
                          <m:func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0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  <m:func>
                          <m:func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000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den>
                    </m:f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003" y="1154973"/>
                <a:ext cx="4053713" cy="52860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295003" y="774259"/>
            <a:ext cx="3456384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C2 June 2012 Paper 1 Q16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4144" y="5668557"/>
            <a:ext cx="3384376" cy="73866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400" b="1" dirty="0" smtClean="0"/>
              <a:t>Tip </a:t>
            </a:r>
            <a:r>
              <a:rPr lang="en-GB" sz="1400" b="1" dirty="0"/>
              <a:t>#2</a:t>
            </a:r>
            <a:r>
              <a:rPr lang="en-GB" sz="1400" dirty="0"/>
              <a:t>: In any addition/subtraction involving at least one fraction (with trig functions), always combine algebraically into one.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71428" y="1143591"/>
                <a:ext cx="4053713" cy="40011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Simplify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5−5</m:t>
                    </m:r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20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428" y="1143591"/>
                <a:ext cx="4053713" cy="400110"/>
              </a:xfrm>
              <a:prstGeom prst="rect">
                <a:avLst/>
              </a:prstGeom>
              <a:blipFill>
                <a:blip r:embed="rId4"/>
                <a:stretch>
                  <a:fillRect b="-6742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4667120" y="3120485"/>
                <a:ext cx="4032448" cy="73866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400" b="1" dirty="0" smtClean="0"/>
                  <a:t>Tip </a:t>
                </a:r>
                <a:r>
                  <a:rPr lang="en-GB" sz="1400" b="1" dirty="0"/>
                  <a:t>#3</a:t>
                </a:r>
                <a:r>
                  <a:rPr lang="en-GB" sz="1400" dirty="0"/>
                  <a:t>: Look out for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1−</m:t>
                    </m:r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14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GB" sz="1400" dirty="0"/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1−</m:t>
                    </m:r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1400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GB" sz="1400" dirty="0"/>
                  <a:t>.</a:t>
                </a:r>
              </a:p>
              <a:p>
                <a:r>
                  <a:rPr lang="en-GB" sz="1400" dirty="0"/>
                  <a:t>Students often don’t spot that these can be simplified.</a:t>
                </a:r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7120" y="3120485"/>
                <a:ext cx="4032448" cy="738664"/>
              </a:xfrm>
              <a:prstGeom prst="rect">
                <a:avLst/>
              </a:prstGeom>
              <a:blipFill>
                <a:blip r:embed="rId5"/>
                <a:stretch>
                  <a:fillRect l="-150" b="-56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160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51520" y="3665698"/>
                <a:ext cx="7056784" cy="528543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Prove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2000" b="0" i="0" smtClean="0">
                                <a:latin typeface="Cambria Math" panose="02040503050406030204" pitchFamily="18" charset="0"/>
                              </a:rPr>
                              <m:t>tan</m:t>
                            </m:r>
                          </m:e>
                          <m:sup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≡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func>
                          <m:func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GB" sz="2000" b="0" i="0" smtClean="0"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e>
                              <m:sup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den>
                    </m:f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3665698"/>
                <a:ext cx="7056784" cy="52854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251520" y="3284984"/>
            <a:ext cx="3888432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AQA IGCSE Further Maths Worksheet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67544" y="906024"/>
                <a:ext cx="3147526" cy="53893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Prove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000" b="0" i="0" smtClean="0"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  <m:func>
                          <m:func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000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</m:num>
                      <m:den>
                        <m:rad>
                          <m:radPr>
                            <m:degHide m:val="on"/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func>
                              <m:funcPr>
                                <m:ctrlP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sSup>
                                  <m:sSupPr>
                                    <m:ctrlP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GB" sz="2000" b="0" i="0" smtClean="0"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e>
                                  <m:sup>
                                    <m:r>
                                      <a:rPr lang="en-GB" sz="2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fName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func>
                          </m:e>
                        </m:rad>
                      </m:den>
                    </m:f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≡1</m:t>
                    </m:r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906024"/>
                <a:ext cx="3147526" cy="5389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355976" y="873772"/>
                <a:ext cx="4165543" cy="57118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Prove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GB" sz="2000" b="0" i="0" smtClean="0"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e>
                              <m:sup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sup>
                            </m:sSup>
                          </m:fName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unc>
                          <m:func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GB" sz="2000" b="0" i="0" smtClean="0"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e>
                              <m:sup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sup>
                            </m:sSup>
                          </m:fName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GB" sz="2000" b="0" i="0" smtClean="0"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e>
                              <m:sup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den>
                    </m:f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≡1−</m:t>
                    </m:r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2000" b="0" i="0" smtClean="0">
                                <a:latin typeface="Cambria Math" panose="02040503050406030204" pitchFamily="18" charset="0"/>
                              </a:rPr>
                              <m:t>tan</m:t>
                            </m:r>
                          </m:e>
                          <m:sup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873772"/>
                <a:ext cx="4165543" cy="57118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6293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More </a:t>
              </a:r>
              <a:r>
                <a:rPr lang="en-GB" sz="3200" dirty="0" smtClean="0">
                  <a:latin typeface="+mj-lt"/>
                </a:rPr>
                <a:t>Examples of Quadratics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61628" y="930548"/>
                <a:ext cx="8207785" cy="40011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Solve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2000" b="0" i="0" smtClean="0">
                                <a:latin typeface="Cambria Math" panose="02040503050406030204" pitchFamily="18" charset="0"/>
                              </a:rPr>
                              <m:t>tan</m:t>
                            </m:r>
                          </m:e>
                          <m:sup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2000" dirty="0"/>
                  <a:t> in the interval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sz="2000" dirty="0"/>
                  <a:t>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628" y="930548"/>
                <a:ext cx="8207785" cy="400110"/>
              </a:xfrm>
              <a:prstGeom prst="rect">
                <a:avLst/>
              </a:prstGeom>
              <a:blipFill>
                <a:blip r:embed="rId2"/>
                <a:stretch>
                  <a:fillRect b="-6742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61626" y="3730747"/>
                <a:ext cx="8207785" cy="40011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Solve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2</m:t>
                    </m:r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2000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+9</m:t>
                    </m:r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=3</m:t>
                    </m:r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20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2000" dirty="0"/>
                  <a:t> in the interval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−180°≤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≤180°</m:t>
                    </m:r>
                  </m:oMath>
                </a14:m>
                <a:r>
                  <a:rPr lang="en-GB" sz="2000" dirty="0"/>
                  <a:t>.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626" y="3730747"/>
                <a:ext cx="8207785" cy="400110"/>
              </a:xfrm>
              <a:prstGeom prst="rect">
                <a:avLst/>
              </a:prstGeom>
              <a:blipFill>
                <a:blip r:embed="rId5"/>
                <a:stretch>
                  <a:fillRect b="-5556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182803" y="4365104"/>
                <a:ext cx="2376264" cy="2031325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b="1" dirty="0"/>
                  <a:t>Tip</a:t>
                </a:r>
                <a:r>
                  <a:rPr lang="en-GB" dirty="0"/>
                  <a:t>: We have an identity involving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𝑠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𝑖𝑛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𝑐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𝑜𝑠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/>
                  <a:t>, so it makes sense to change the </a:t>
                </a:r>
                <a:r>
                  <a:rPr lang="en-GB" u="sng" dirty="0"/>
                  <a:t>squared one </a:t>
                </a:r>
                <a:r>
                  <a:rPr lang="en-GB" dirty="0"/>
                  <a:t>that would </a:t>
                </a:r>
                <a:r>
                  <a:rPr lang="en-GB" u="sng" dirty="0"/>
                  <a:t>match all the others</a:t>
                </a:r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2803" y="4365104"/>
                <a:ext cx="2376264" cy="2031325"/>
              </a:xfrm>
              <a:prstGeom prst="rect">
                <a:avLst/>
              </a:prstGeom>
              <a:blipFill>
                <a:blip r:embed="rId6"/>
                <a:stretch>
                  <a:fillRect l="-1523" t="-890" b="-32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643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Further </a:t>
              </a:r>
              <a:r>
                <a:rPr lang="en-GB" sz="3200" dirty="0" smtClean="0">
                  <a:latin typeface="+mj-lt"/>
                </a:rPr>
                <a:t>Example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587333" y="980728"/>
            <a:ext cx="8207785" cy="2191442"/>
            <a:chOff x="371872" y="4011030"/>
            <a:chExt cx="8207785" cy="219144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371872" y="4011030"/>
                  <a:ext cx="8207785" cy="400110"/>
                </a:xfrm>
                <a:prstGeom prst="rect">
                  <a:avLst/>
                </a:prstGeom>
                <a:solidFill>
                  <a:schemeClr val="bg1"/>
                </a:solid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2000" dirty="0" smtClean="0"/>
                    <a:t>Solve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a14:m>
                  <a:r>
                    <a:rPr lang="en-GB" sz="2000" dirty="0" smtClean="0"/>
                    <a:t> in the interval </a:t>
                  </a:r>
                  <a14:m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0≤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&lt;300°</m:t>
                      </m:r>
                    </m:oMath>
                  </a14:m>
                  <a:endParaRPr lang="en-GB" sz="2000" dirty="0"/>
                </a:p>
              </p:txBody>
            </p:sp>
          </mc:Choice>
          <mc:Fallback xmlns=""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1872" y="4011030"/>
                  <a:ext cx="8207785" cy="400110"/>
                </a:xfrm>
                <a:prstGeom prst="rect">
                  <a:avLst/>
                </a:prstGeom>
                <a:blipFill>
                  <a:blip r:embed="rId2"/>
                  <a:stretch>
                    <a:fillRect b="-5556"/>
                  </a:stretch>
                </a:blipFill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/>
                <p:cNvSpPr txBox="1"/>
                <p:nvPr/>
              </p:nvSpPr>
              <p:spPr>
                <a:xfrm>
                  <a:off x="4788024" y="4725144"/>
                  <a:ext cx="3378076" cy="1477328"/>
                </a:xfrm>
                <a:prstGeom prst="rect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rtlCol="0">
                  <a:spAutoFit/>
                </a:bodyPr>
                <a:lstStyle/>
                <a:p>
                  <a:r>
                    <a:rPr lang="en-GB" b="1" dirty="0" smtClean="0"/>
                    <a:t>By dividing both sides by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b="1" i="0" smtClean="0">
                              <a:latin typeface="Cambria Math" panose="02040503050406030204" pitchFamily="18" charset="0"/>
                            </a:rPr>
                            <m:t>𝐜𝐨𝐬</m:t>
                          </m:r>
                        </m:fName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func>
                    </m:oMath>
                  </a14:m>
                  <a:r>
                    <a:rPr lang="en-GB" dirty="0" smtClean="0"/>
                    <a:t>, the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a14:m>
                  <a:r>
                    <a:rPr lang="en-GB" dirty="0" smtClean="0"/>
                    <a:t> becomes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a14:m>
                  <a:r>
                    <a:rPr lang="en-GB" dirty="0" smtClean="0"/>
                    <a:t> and the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a14:m>
                  <a:r>
                    <a:rPr lang="en-GB" dirty="0" smtClean="0"/>
                    <a:t> disappears, leaving a trig equation helpfully only in terms of one trig function.</a:t>
                  </a:r>
                  <a:endParaRPr lang="en-GB" dirty="0"/>
                </a:p>
              </p:txBody>
            </p:sp>
          </mc:Choice>
          <mc:Fallback xmlns="">
            <p:sp>
              <p:nvSpPr>
                <p:cNvPr id="12" name="TextBox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88024" y="4725144"/>
                  <a:ext cx="3378076" cy="1477328"/>
                </a:xfrm>
                <a:prstGeom prst="rect">
                  <a:avLst/>
                </a:prstGeom>
                <a:blipFill>
                  <a:blip r:embed="rId4"/>
                  <a:stretch>
                    <a:fillRect l="-1254" t="-1220" b="-4878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4" name="Straight Arrow Connector 13"/>
            <p:cNvCxnSpPr/>
            <p:nvPr/>
          </p:nvCxnSpPr>
          <p:spPr>
            <a:xfrm flipH="1" flipV="1">
              <a:off x="4283968" y="4941168"/>
              <a:ext cx="516632" cy="4993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0361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/>
                <p:cNvSpPr txBox="1"/>
                <p:nvPr/>
              </p:nvSpPr>
              <p:spPr>
                <a:xfrm>
                  <a:off x="0" y="13335"/>
                  <a:ext cx="9144000" cy="584775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/>
                    <a:t>sin/cos/tan of </a:t>
                  </a:r>
                  <a14:m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30°, 45°, 60°</m:t>
                      </m:r>
                    </m:oMath>
                  </a14:m>
                  <a:endParaRPr lang="en-GB" sz="3200" dirty="0"/>
                </a:p>
              </p:txBody>
            </p:sp>
          </mc:Choice>
          <mc:Fallback xmlns="">
            <p:sp>
              <p:nvSpPr>
                <p:cNvPr id="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84775"/>
                </a:xfrm>
                <a:prstGeom prst="rect">
                  <a:avLst/>
                </a:prstGeom>
                <a:blipFill>
                  <a:blip r:embed="rId2"/>
                  <a:stretch>
                    <a:fillRect t="-12500" b="-34375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00533" y="801086"/>
                <a:ext cx="876034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You will frequently encounter angles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30°, 60°, 45°</m:t>
                    </m:r>
                  </m:oMath>
                </a14:m>
                <a:r>
                  <a:rPr lang="en-GB" sz="2000" dirty="0"/>
                  <a:t> in geometric problems. Why? </a:t>
                </a:r>
              </a:p>
              <a:p>
                <a:r>
                  <a:rPr lang="en-GB" sz="2000" b="1" dirty="0"/>
                  <a:t>We see these angles in equilateral triangles and half squares.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533" y="801086"/>
                <a:ext cx="8760340" cy="707886"/>
              </a:xfrm>
              <a:prstGeom prst="rect">
                <a:avLst/>
              </a:prstGeom>
              <a:blipFill>
                <a:blip r:embed="rId3"/>
                <a:stretch>
                  <a:fillRect l="-696" t="-4274" r="-487" b="-136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300533" y="1897311"/>
            <a:ext cx="87158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Although you will always have a calculator, you need to know how to derive these.</a:t>
            </a:r>
          </a:p>
          <a:p>
            <a:r>
              <a:rPr lang="en-GB" sz="2000" b="1" dirty="0"/>
              <a:t>All you need to remember: </a:t>
            </a:r>
          </a:p>
          <a:p>
            <a:r>
              <a:rPr lang="en-GB" sz="2000" b="1" dirty="0">
                <a:latin typeface="Wingdings" panose="05000000000000000000" pitchFamily="2" charset="2"/>
              </a:rPr>
              <a:t>!</a:t>
            </a:r>
            <a:r>
              <a:rPr lang="en-GB" sz="2000" b="1" dirty="0"/>
              <a:t> Draw half a unit square and half an equilateral triangle of side 2.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679944" y="3356156"/>
            <a:ext cx="1629852" cy="1727243"/>
            <a:chOff x="899592" y="3486025"/>
            <a:chExt cx="2232248" cy="2376960"/>
          </a:xfrm>
        </p:grpSpPr>
        <p:sp>
          <p:nvSpPr>
            <p:cNvPr id="9" name="Right Triangle 8"/>
            <p:cNvSpPr/>
            <p:nvPr/>
          </p:nvSpPr>
          <p:spPr>
            <a:xfrm>
              <a:off x="899592" y="3486025"/>
              <a:ext cx="2232248" cy="2376264"/>
            </a:xfrm>
            <a:prstGeom prst="rtTriangl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899592" y="5574953"/>
              <a:ext cx="288032" cy="2880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19765" y="3932193"/>
                <a:ext cx="53287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dirty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765" y="3932193"/>
                <a:ext cx="532878" cy="52322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186111" y="5068103"/>
                <a:ext cx="53287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dirty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6111" y="5068103"/>
                <a:ext cx="532878" cy="52322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Group 15"/>
          <p:cNvGrpSpPr/>
          <p:nvPr/>
        </p:nvGrpSpPr>
        <p:grpSpPr>
          <a:xfrm>
            <a:off x="5580110" y="3490036"/>
            <a:ext cx="1212576" cy="2189890"/>
            <a:chOff x="899588" y="3486025"/>
            <a:chExt cx="2232252" cy="2376960"/>
          </a:xfrm>
        </p:grpSpPr>
        <p:sp>
          <p:nvSpPr>
            <p:cNvPr id="17" name="Right Triangle 16"/>
            <p:cNvSpPr/>
            <p:nvPr/>
          </p:nvSpPr>
          <p:spPr>
            <a:xfrm>
              <a:off x="899592" y="3486025"/>
              <a:ext cx="2232248" cy="2376264"/>
            </a:xfrm>
            <a:prstGeom prst="rtTriangl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899588" y="5652927"/>
              <a:ext cx="332486" cy="21005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20" name="Straight Connector 19"/>
          <p:cNvCxnSpPr>
            <a:stCxn id="17" idx="0"/>
          </p:cNvCxnSpPr>
          <p:nvPr/>
        </p:nvCxnSpPr>
        <p:spPr>
          <a:xfrm flipH="1">
            <a:off x="4355976" y="3490036"/>
            <a:ext cx="1224136" cy="2189249"/>
          </a:xfrm>
          <a:prstGeom prst="line">
            <a:avLst/>
          </a:prstGeom>
          <a:ln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4373881" y="5684520"/>
            <a:ext cx="1203959" cy="0"/>
          </a:xfrm>
          <a:prstGeom prst="line">
            <a:avLst/>
          </a:prstGeom>
          <a:ln>
            <a:prstDash val="sysDot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032371" y="4061441"/>
                <a:ext cx="53287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dirty="0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2371" y="4061441"/>
                <a:ext cx="532878" cy="52322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/>
              <p:cNvSpPr txBox="1"/>
              <p:nvPr/>
            </p:nvSpPr>
            <p:spPr>
              <a:xfrm>
                <a:off x="2163990" y="3357207"/>
                <a:ext cx="2088232" cy="1631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45°</m:t>
                              </m:r>
                            </m:e>
                          </m:d>
                        </m:e>
                      </m:func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000" b="0" i="1" dirty="0" smtClean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20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20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45°</m:t>
                              </m:r>
                            </m:e>
                          </m:d>
                        </m:e>
                      </m:func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r>
                  <a:rPr lang="en-GB" sz="20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2000" b="0" i="1" dirty="0" smtClean="0">
                    <a:latin typeface="Cambria Math" panose="02040503050406030204" pitchFamily="18" charset="0"/>
                  </a:rPr>
                </a:br>
                <a:endParaRPr lang="en-GB" sz="2000" b="0" i="1" dirty="0" smtClean="0">
                  <a:latin typeface="Cambria Math" panose="02040503050406030204" pitchFamily="18" charset="0"/>
                </a:endParaRPr>
              </a:p>
              <a:p>
                <a:pPr/>
                <a:endParaRPr lang="en-GB" sz="20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45°</m:t>
                              </m:r>
                            </m:e>
                          </m:d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3990" y="3357207"/>
                <a:ext cx="2088232" cy="163121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Freeform 27"/>
          <p:cNvSpPr/>
          <p:nvPr/>
        </p:nvSpPr>
        <p:spPr>
          <a:xfrm>
            <a:off x="1831462" y="4762500"/>
            <a:ext cx="149738" cy="333375"/>
          </a:xfrm>
          <a:custGeom>
            <a:avLst/>
            <a:gdLst>
              <a:gd name="connsiteX0" fmla="*/ 6863 w 149738"/>
              <a:gd name="connsiteY0" fmla="*/ 333375 h 333375"/>
              <a:gd name="connsiteX1" fmla="*/ 16388 w 149738"/>
              <a:gd name="connsiteY1" fmla="*/ 209550 h 333375"/>
              <a:gd name="connsiteX2" fmla="*/ 149738 w 149738"/>
              <a:gd name="connsiteY2" fmla="*/ 0 h 333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9738" h="333375">
                <a:moveTo>
                  <a:pt x="6863" y="333375"/>
                </a:moveTo>
                <a:cubicBezTo>
                  <a:pt x="-281" y="299243"/>
                  <a:pt x="-7424" y="265112"/>
                  <a:pt x="16388" y="209550"/>
                </a:cubicBezTo>
                <a:cubicBezTo>
                  <a:pt x="40200" y="153988"/>
                  <a:pt x="94969" y="76994"/>
                  <a:pt x="149738" y="0"/>
                </a:cubicBezTo>
              </a:path>
            </a:pathLst>
          </a:custGeom>
          <a:ln w="1905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Freeform 28"/>
          <p:cNvSpPr/>
          <p:nvPr/>
        </p:nvSpPr>
        <p:spPr>
          <a:xfrm>
            <a:off x="6477000" y="5391150"/>
            <a:ext cx="161925" cy="285750"/>
          </a:xfrm>
          <a:custGeom>
            <a:avLst/>
            <a:gdLst>
              <a:gd name="connsiteX0" fmla="*/ 0 w 161925"/>
              <a:gd name="connsiteY0" fmla="*/ 285750 h 285750"/>
              <a:gd name="connsiteX1" fmla="*/ 57150 w 161925"/>
              <a:gd name="connsiteY1" fmla="*/ 104775 h 285750"/>
              <a:gd name="connsiteX2" fmla="*/ 161925 w 161925"/>
              <a:gd name="connsiteY2" fmla="*/ 0 h 285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1925" h="285750">
                <a:moveTo>
                  <a:pt x="0" y="285750"/>
                </a:moveTo>
                <a:cubicBezTo>
                  <a:pt x="15081" y="219075"/>
                  <a:pt x="30163" y="152400"/>
                  <a:pt x="57150" y="104775"/>
                </a:cubicBezTo>
                <a:cubicBezTo>
                  <a:pt x="84137" y="57150"/>
                  <a:pt x="123031" y="28575"/>
                  <a:pt x="161925" y="0"/>
                </a:cubicBezTo>
              </a:path>
            </a:pathLst>
          </a:cu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Freeform 29"/>
          <p:cNvSpPr/>
          <p:nvPr/>
        </p:nvSpPr>
        <p:spPr>
          <a:xfrm>
            <a:off x="5591175" y="3895725"/>
            <a:ext cx="219075" cy="52207"/>
          </a:xfrm>
          <a:custGeom>
            <a:avLst/>
            <a:gdLst>
              <a:gd name="connsiteX0" fmla="*/ 0 w 219075"/>
              <a:gd name="connsiteY0" fmla="*/ 47625 h 52207"/>
              <a:gd name="connsiteX1" fmla="*/ 104775 w 219075"/>
              <a:gd name="connsiteY1" fmla="*/ 47625 h 52207"/>
              <a:gd name="connsiteX2" fmla="*/ 219075 w 219075"/>
              <a:gd name="connsiteY2" fmla="*/ 0 h 52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9075" h="52207">
                <a:moveTo>
                  <a:pt x="0" y="47625"/>
                </a:moveTo>
                <a:cubicBezTo>
                  <a:pt x="34131" y="51593"/>
                  <a:pt x="68263" y="55562"/>
                  <a:pt x="104775" y="47625"/>
                </a:cubicBezTo>
                <a:cubicBezTo>
                  <a:pt x="141287" y="39688"/>
                  <a:pt x="180181" y="19844"/>
                  <a:pt x="219075" y="0"/>
                </a:cubicBezTo>
              </a:path>
            </a:pathLst>
          </a:cu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/>
              <p:cNvSpPr txBox="1"/>
              <p:nvPr/>
            </p:nvSpPr>
            <p:spPr>
              <a:xfrm>
                <a:off x="6803749" y="3097640"/>
                <a:ext cx="2088232" cy="34778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30°</m:t>
                              </m:r>
                            </m:e>
                          </m:d>
                        </m:e>
                      </m:func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r>
                  <a:rPr lang="en-GB" sz="20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2000" b="0" i="1" dirty="0" smtClean="0">
                    <a:latin typeface="Cambria Math" panose="02040503050406030204" pitchFamily="18" charset="0"/>
                  </a:rPr>
                </a:br>
                <a:endParaRPr lang="en-GB" sz="2000" b="0" i="1" dirty="0" smtClean="0">
                  <a:latin typeface="Cambria Math" panose="02040503050406030204" pitchFamily="18" charset="0"/>
                </a:endParaRPr>
              </a:p>
              <a:p>
                <a:pPr/>
                <a:endParaRPr lang="en-GB" sz="2000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30°</m:t>
                              </m:r>
                            </m:e>
                          </m:d>
                        </m:e>
                      </m:func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r>
                  <a:rPr lang="en-GB" sz="20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2000" b="0" i="1" dirty="0" smtClean="0">
                    <a:latin typeface="Cambria Math" panose="02040503050406030204" pitchFamily="18" charset="0"/>
                  </a:rPr>
                </a:br>
                <a:endParaRPr lang="en-GB" sz="2000" b="0" i="1" dirty="0" smtClean="0">
                  <a:latin typeface="Cambria Math" panose="02040503050406030204" pitchFamily="18" charset="0"/>
                </a:endParaRPr>
              </a:p>
              <a:p>
                <a:pPr/>
                <a:endParaRPr lang="en-GB" sz="2000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d>
                            <m:d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30°</m:t>
                              </m:r>
                            </m:e>
                          </m:d>
                        </m:e>
                      </m:func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r>
                  <a:rPr lang="en-GB" sz="20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2000" b="0" i="1" dirty="0" smtClean="0">
                    <a:latin typeface="Cambria Math" panose="02040503050406030204" pitchFamily="18" charset="0"/>
                  </a:rPr>
                </a:br>
                <a:endParaRPr lang="en-GB" sz="2000" i="1" dirty="0" smtClean="0">
                  <a:latin typeface="Cambria Math" panose="02040503050406030204" pitchFamily="18" charset="0"/>
                </a:endParaRPr>
              </a:p>
              <a:p>
                <a:pPr/>
                <a:endParaRPr lang="en-GB" sz="200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0°</m:t>
                              </m:r>
                            </m:e>
                          </m:d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r>
                  <a:rPr lang="en-GB" sz="2000" i="1" dirty="0">
                    <a:latin typeface="Cambria Math" panose="02040503050406030204" pitchFamily="18" charset="0"/>
                  </a:rPr>
                  <a:t/>
                </a:r>
                <a:br>
                  <a:rPr lang="en-GB" sz="2000" i="1" dirty="0">
                    <a:latin typeface="Cambria Math" panose="02040503050406030204" pitchFamily="18" charset="0"/>
                  </a:rPr>
                </a:br>
                <a:endParaRPr lang="en-GB" sz="2000" i="1" dirty="0" smtClean="0">
                  <a:latin typeface="Cambria Math" panose="02040503050406030204" pitchFamily="18" charset="0"/>
                </a:endParaRPr>
              </a:p>
              <a:p>
                <a:pPr/>
                <a:endParaRPr lang="en-GB" sz="20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0°</m:t>
                              </m:r>
                            </m:e>
                          </m:d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r>
                  <a:rPr lang="en-GB" sz="2000" i="1" dirty="0">
                    <a:latin typeface="Cambria Math" panose="02040503050406030204" pitchFamily="18" charset="0"/>
                  </a:rPr>
                  <a:t/>
                </a:r>
                <a:br>
                  <a:rPr lang="en-GB" sz="2000" i="1" dirty="0">
                    <a:latin typeface="Cambria Math" panose="02040503050406030204" pitchFamily="18" charset="0"/>
                  </a:rPr>
                </a:br>
                <a:endParaRPr lang="en-GB" sz="2000" i="1" dirty="0" smtClean="0">
                  <a:latin typeface="Cambria Math" panose="02040503050406030204" pitchFamily="18" charset="0"/>
                </a:endParaRPr>
              </a:p>
              <a:p>
                <a:pPr/>
                <a:endParaRPr lang="en-GB" sz="200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0°</m:t>
                              </m:r>
                            </m:e>
                          </m:d>
                        </m:e>
                      </m:func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3749" y="3097640"/>
                <a:ext cx="2088232" cy="347787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ectangle 32"/>
          <p:cNvSpPr/>
          <p:nvPr/>
        </p:nvSpPr>
        <p:spPr>
          <a:xfrm>
            <a:off x="109929" y="3888081"/>
            <a:ext cx="570015" cy="567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35" name="Rectangle 34"/>
          <p:cNvSpPr/>
          <p:nvPr/>
        </p:nvSpPr>
        <p:spPr>
          <a:xfrm>
            <a:off x="1171652" y="5084479"/>
            <a:ext cx="570015" cy="567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423865" y="4617304"/>
                <a:ext cx="53287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45°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3865" y="4617304"/>
                <a:ext cx="532878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056800" y="5221991"/>
                <a:ext cx="53287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60°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6800" y="5221991"/>
                <a:ext cx="532878" cy="369332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0821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2" grpId="0"/>
      <p:bldP spid="25" grpId="0"/>
      <p:bldP spid="27" grpId="0"/>
      <p:bldP spid="28" grpId="0" animBg="1"/>
      <p:bldP spid="29" grpId="0" animBg="1"/>
      <p:bldP spid="30" grpId="0" animBg="1"/>
      <p:bldP spid="31" grpId="0"/>
      <p:bldP spid="33" grpId="0" animBg="1"/>
      <p:bldP spid="33" grpId="1" animBg="1"/>
      <p:bldP spid="35" grpId="0" animBg="1"/>
      <p:bldP spid="35" grpId="1" animBg="1"/>
      <p:bldP spid="36" grpId="0"/>
      <p:bldP spid="3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Test Your Understanding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7" y="1186871"/>
            <a:ext cx="7705725" cy="256222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323527" y="817539"/>
            <a:ext cx="2557895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C2 Jan 2010 Q2</a:t>
            </a:r>
          </a:p>
        </p:txBody>
      </p:sp>
    </p:spTree>
    <p:extLst>
      <p:ext uri="{BB962C8B-B14F-4D97-AF65-F5344CB8AC3E}">
        <p14:creationId xmlns:p14="http://schemas.microsoft.com/office/powerpoint/2010/main" val="378596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The Unit Circle and Trigonometry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08054" y="908720"/>
                <a:ext cx="2743489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For values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dirty="0"/>
                  <a:t> in the range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0&lt;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&lt;90°</m:t>
                    </m:r>
                  </m:oMath>
                </a14:m>
                <a:r>
                  <a:rPr lang="en-GB" dirty="0"/>
                  <a:t>, you know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dirty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GB" dirty="0"/>
                  <a:t> are lengths on a right-angled triangle: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054" y="908720"/>
                <a:ext cx="2743489" cy="1477328"/>
              </a:xfrm>
              <a:prstGeom prst="rect">
                <a:avLst/>
              </a:prstGeom>
              <a:blipFill>
                <a:blip r:embed="rId2"/>
                <a:stretch>
                  <a:fillRect l="-2000" t="-2066" r="-2889" b="-57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/>
          <p:cNvGrpSpPr/>
          <p:nvPr/>
        </p:nvGrpSpPr>
        <p:grpSpPr>
          <a:xfrm flipH="1">
            <a:off x="827584" y="2715477"/>
            <a:ext cx="1512168" cy="1008112"/>
            <a:chOff x="683568" y="1052736"/>
            <a:chExt cx="2520280" cy="1440160"/>
          </a:xfrm>
        </p:grpSpPr>
        <p:sp>
          <p:nvSpPr>
            <p:cNvPr id="7" name="Right Triangle 6"/>
            <p:cNvSpPr/>
            <p:nvPr/>
          </p:nvSpPr>
          <p:spPr>
            <a:xfrm>
              <a:off x="683568" y="1052736"/>
              <a:ext cx="2520280" cy="1440160"/>
            </a:xfrm>
            <a:prstGeom prst="rtTriangl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/>
            <p:cNvSpPr/>
            <p:nvPr/>
          </p:nvSpPr>
          <p:spPr>
            <a:xfrm>
              <a:off x="683568" y="2204864"/>
              <a:ext cx="288032" cy="2880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291530" y="2842303"/>
                <a:ext cx="4680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1530" y="2842303"/>
                <a:ext cx="468052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57613" y="3404371"/>
                <a:ext cx="4680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7613" y="3404371"/>
                <a:ext cx="468052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Freeform: Shape 10"/>
          <p:cNvSpPr/>
          <p:nvPr/>
        </p:nvSpPr>
        <p:spPr>
          <a:xfrm>
            <a:off x="1350335" y="3359888"/>
            <a:ext cx="116556" cy="361507"/>
          </a:xfrm>
          <a:custGeom>
            <a:avLst/>
            <a:gdLst>
              <a:gd name="connsiteX0" fmla="*/ 0 w 116556"/>
              <a:gd name="connsiteY0" fmla="*/ 0 h 361507"/>
              <a:gd name="connsiteX1" fmla="*/ 106325 w 116556"/>
              <a:gd name="connsiteY1" fmla="*/ 170121 h 361507"/>
              <a:gd name="connsiteX2" fmla="*/ 106325 w 116556"/>
              <a:gd name="connsiteY2" fmla="*/ 361507 h 361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6556" h="361507">
                <a:moveTo>
                  <a:pt x="0" y="0"/>
                </a:moveTo>
                <a:cubicBezTo>
                  <a:pt x="44302" y="54935"/>
                  <a:pt x="88604" y="109870"/>
                  <a:pt x="106325" y="170121"/>
                </a:cubicBezTo>
                <a:cubicBezTo>
                  <a:pt x="124046" y="230372"/>
                  <a:pt x="115185" y="295939"/>
                  <a:pt x="106325" y="361507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356027" y="3026969"/>
                <a:ext cx="69551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b="1" i="0" smtClean="0">
                              <a:latin typeface="Cambria Math" panose="02040503050406030204" pitchFamily="18" charset="0"/>
                            </a:rPr>
                            <m:t>𝐬𝐢𝐧</m:t>
                          </m:r>
                        </m:fName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𝜽</m:t>
                          </m:r>
                        </m:e>
                      </m:func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6027" y="3026969"/>
                <a:ext cx="695517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347038" y="3729465"/>
                <a:ext cx="69551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b="1" i="0" smtClean="0">
                              <a:latin typeface="Cambria Math" panose="02040503050406030204" pitchFamily="18" charset="0"/>
                            </a:rPr>
                            <m:t>𝐜𝐨𝐬</m:t>
                          </m:r>
                        </m:fName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𝜽</m:t>
                          </m:r>
                        </m:e>
                      </m:func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7038" y="3729465"/>
                <a:ext cx="695517" cy="369332"/>
              </a:xfrm>
              <a:prstGeom prst="rect">
                <a:avLst/>
              </a:prstGeom>
              <a:blipFill>
                <a:blip r:embed="rId6"/>
                <a:stretch>
                  <a:fillRect r="-17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/>
          <p:cNvCxnSpPr>
            <a:stCxn id="7" idx="4"/>
            <a:endCxn id="7" idx="0"/>
          </p:cNvCxnSpPr>
          <p:nvPr/>
        </p:nvCxnSpPr>
        <p:spPr>
          <a:xfrm flipV="1">
            <a:off x="827584" y="2715477"/>
            <a:ext cx="1512168" cy="100811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12651" y="4346815"/>
                <a:ext cx="2924029" cy="18834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And what would be the </a:t>
                </a:r>
                <a:r>
                  <a:rPr lang="en-GB" b="1" dirty="0"/>
                  <a:t>gradient</a:t>
                </a:r>
                <a:r>
                  <a:rPr lang="en-GB" dirty="0"/>
                  <a:t> of the bold line?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0" smtClean="0">
                              <a:latin typeface="Cambria Math" panose="02040503050406030204" pitchFamily="18" charset="0"/>
                            </a:rPr>
                            <m:t>𝚫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num>
                        <m:den>
                          <m:r>
                            <a:rPr lang="en-GB" b="1" i="0" smtClean="0">
                              <a:latin typeface="Cambria Math" panose="02040503050406030204" pitchFamily="18" charset="0"/>
                            </a:rPr>
                            <m:t>𝚫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b="1" i="0" smtClean="0">
                                  <a:latin typeface="Cambria Math" panose="02040503050406030204" pitchFamily="18" charset="0"/>
                                </a:rPr>
                                <m:t>𝐬𝐢𝐧</m:t>
                              </m:r>
                            </m:fName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b="1" i="0" smtClean="0">
                                  <a:latin typeface="Cambria Math" panose="02040503050406030204" pitchFamily="18" charset="0"/>
                                </a:rPr>
                                <m:t>𝐜𝐨𝐬</m:t>
                              </m:r>
                            </m:fName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𝜽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b="1" dirty="0"/>
              </a:p>
              <a:p>
                <a:r>
                  <a:rPr lang="en-GB" b="1" dirty="0"/>
                  <a:t>But also: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b="1" i="0" smtClean="0">
                            <a:latin typeface="Cambria Math" panose="02040503050406030204" pitchFamily="18" charset="0"/>
                          </a:rPr>
                          <m:t>𝐭𝐚𝐧</m:t>
                        </m:r>
                      </m:fName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𝜽</m:t>
                        </m:r>
                      </m:e>
                    </m:func>
                    <m:r>
                      <a:rPr lang="en-GB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𝒐𝒑𝒑</m:t>
                        </m:r>
                      </m:num>
                      <m:den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𝒂𝒅𝒋</m:t>
                        </m:r>
                      </m:den>
                    </m:f>
                    <m:r>
                      <a:rPr lang="en-GB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GB" b="1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GB" b="1" i="0" smtClean="0">
                                <a:latin typeface="Cambria Math" panose="02040503050406030204" pitchFamily="18" charset="0"/>
                              </a:rPr>
                              <m:t>𝐬𝐢𝐧</m:t>
                            </m:r>
                          </m:fName>
                          <m:e>
                            <m:r>
                              <a:rPr lang="en-GB" b="1" i="1" smtClean="0">
                                <a:latin typeface="Cambria Math" panose="02040503050406030204" pitchFamily="18" charset="0"/>
                              </a:rPr>
                              <m:t>𝜽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GB" b="1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GB" b="1" i="0" smtClean="0">
                                <a:latin typeface="Cambria Math" panose="02040503050406030204" pitchFamily="18" charset="0"/>
                              </a:rPr>
                              <m:t>𝐜𝐨𝐬</m:t>
                            </m:r>
                          </m:fName>
                          <m:e>
                            <m:r>
                              <a:rPr lang="en-GB" b="1" i="1" smtClean="0">
                                <a:latin typeface="Cambria Math" panose="02040503050406030204" pitchFamily="18" charset="0"/>
                              </a:rPr>
                              <m:t>𝜽</m:t>
                            </m:r>
                          </m:e>
                        </m:func>
                      </m:den>
                    </m:f>
                  </m:oMath>
                </a14:m>
                <a:endParaRPr lang="en-GB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∴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b="1" i="0" smtClean="0">
                              <a:latin typeface="Cambria Math" panose="02040503050406030204" pitchFamily="18" charset="0"/>
                            </a:rPr>
                            <m:t>𝐭𝐚𝐧</m:t>
                          </m:r>
                        </m:fName>
                        <m:e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𝜽</m:t>
                          </m:r>
                        </m:e>
                      </m:func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651" y="4346815"/>
                <a:ext cx="2924029" cy="1883401"/>
              </a:xfrm>
              <a:prstGeom prst="rect">
                <a:avLst/>
              </a:prstGeom>
              <a:blipFill>
                <a:blip r:embed="rId7"/>
                <a:stretch>
                  <a:fillRect l="-1875" t="-16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/>
          <p:cNvCxnSpPr/>
          <p:nvPr/>
        </p:nvCxnSpPr>
        <p:spPr>
          <a:xfrm>
            <a:off x="3419872" y="908720"/>
            <a:ext cx="0" cy="53214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923928" y="908720"/>
                <a:ext cx="468052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But how do we get the rest of the graph for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𝑐𝑜𝑠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𝑡𝑎𝑛</m:t>
                    </m:r>
                  </m:oMath>
                </a14:m>
                <a:r>
                  <a:rPr lang="en-GB" dirty="0"/>
                  <a:t> when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90°≤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dirty="0"/>
                  <a:t>?</a:t>
                </a: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908720"/>
                <a:ext cx="4680520" cy="646331"/>
              </a:xfrm>
              <a:prstGeom prst="rect">
                <a:avLst/>
              </a:prstGeom>
              <a:blipFill>
                <a:blip r:embed="rId8"/>
                <a:stretch>
                  <a:fillRect l="-1173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851920" y="1772816"/>
                <a:ext cx="4464496" cy="3139321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!"/>
                </a:pPr>
                <a:r>
                  <a:rPr lang="en-GB" dirty="0"/>
                  <a:t>The point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/>
                  <a:t> on a unit circle, such that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𝑂𝑃</m:t>
                    </m:r>
                  </m:oMath>
                </a14:m>
                <a:r>
                  <a:rPr lang="en-GB" dirty="0"/>
                  <a:t> makes an angle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dirty="0"/>
                  <a:t> with the positive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-axis, has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func>
                          <m:func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e>
                    </m:d>
                  </m:oMath>
                </a14:m>
                <a:r>
                  <a:rPr lang="en-GB" dirty="0"/>
                  <a:t>.</a:t>
                </a:r>
                <a:br>
                  <a:rPr lang="en-GB" dirty="0"/>
                </a:b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𝑂𝑃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/>
                  <a:t>has gradient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GB" dirty="0"/>
                  <a:t>.</a:t>
                </a:r>
              </a:p>
              <a:p>
                <a:pPr marL="285750" indent="-285750">
                  <a:buFont typeface="Wingdings" panose="05000000000000000000" pitchFamily="2" charset="2"/>
                  <a:buChar char="!"/>
                </a:pPr>
                <a:endParaRPr lang="en-GB" dirty="0"/>
              </a:p>
              <a:p>
                <a:pPr marL="285750" indent="-285750">
                  <a:buFont typeface="Wingdings" panose="05000000000000000000" pitchFamily="2" charset="2"/>
                  <a:buChar char="!"/>
                </a:pPr>
                <a:endParaRPr lang="en-GB" dirty="0"/>
              </a:p>
              <a:p>
                <a:pPr marL="285750" indent="-285750">
                  <a:buFont typeface="Wingdings" panose="05000000000000000000" pitchFamily="2" charset="2"/>
                  <a:buChar char="!"/>
                </a:pPr>
                <a:endParaRPr lang="en-GB" dirty="0"/>
              </a:p>
              <a:p>
                <a:pPr marL="285750" indent="-285750">
                  <a:buFont typeface="Wingdings" panose="05000000000000000000" pitchFamily="2" charset="2"/>
                  <a:buChar char="!"/>
                </a:pPr>
                <a:endParaRPr lang="en-GB" dirty="0"/>
              </a:p>
              <a:p>
                <a:pPr marL="285750" indent="-285750">
                  <a:buFont typeface="Wingdings" panose="05000000000000000000" pitchFamily="2" charset="2"/>
                  <a:buChar char="!"/>
                </a:pPr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1772816"/>
                <a:ext cx="4464496" cy="3139321"/>
              </a:xfrm>
              <a:prstGeom prst="rect">
                <a:avLst/>
              </a:prstGeom>
              <a:blipFill>
                <a:blip r:embed="rId9"/>
                <a:stretch>
                  <a:fillRect l="-679" t="-7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Arrow Connector 24"/>
          <p:cNvCxnSpPr/>
          <p:nvPr/>
        </p:nvCxnSpPr>
        <p:spPr>
          <a:xfrm flipV="1">
            <a:off x="6011334" y="3139540"/>
            <a:ext cx="0" cy="1473751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5365682" y="3943438"/>
            <a:ext cx="1368152" cy="1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6011334" y="3422444"/>
            <a:ext cx="593079" cy="52099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638584" y="3771640"/>
                <a:ext cx="33641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8584" y="3771640"/>
                <a:ext cx="336418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843125" y="2876769"/>
                <a:ext cx="33641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3125" y="2876769"/>
                <a:ext cx="336418" cy="307777"/>
              </a:xfrm>
              <a:prstGeom prst="rect">
                <a:avLst/>
              </a:prstGeom>
              <a:blipFill>
                <a:blip r:embed="rId11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592863" y="3210495"/>
                <a:ext cx="116314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1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sz="1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400" b="0" i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1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  <m:r>
                            <a:rPr lang="en-GB" sz="1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func>
                            <m:funcPr>
                              <m:ctrlPr>
                                <a:rPr lang="en-GB" sz="1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400" b="0" i="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1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2863" y="3210495"/>
                <a:ext cx="1163143" cy="307777"/>
              </a:xfrm>
              <a:prstGeom prst="rect">
                <a:avLst/>
              </a:prstGeom>
              <a:blipFill>
                <a:blip r:embed="rId12"/>
                <a:stretch>
                  <a:fillRect r="-10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Oval 33"/>
          <p:cNvSpPr/>
          <p:nvPr/>
        </p:nvSpPr>
        <p:spPr>
          <a:xfrm>
            <a:off x="6562733" y="3365294"/>
            <a:ext cx="84609" cy="8264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Freeform: Shape 34"/>
          <p:cNvSpPr/>
          <p:nvPr/>
        </p:nvSpPr>
        <p:spPr>
          <a:xfrm>
            <a:off x="6333017" y="3690827"/>
            <a:ext cx="100627" cy="247650"/>
          </a:xfrm>
          <a:custGeom>
            <a:avLst/>
            <a:gdLst>
              <a:gd name="connsiteX0" fmla="*/ 100013 w 100627"/>
              <a:gd name="connsiteY0" fmla="*/ 247650 h 247650"/>
              <a:gd name="connsiteX1" fmla="*/ 85725 w 100627"/>
              <a:gd name="connsiteY1" fmla="*/ 138113 h 247650"/>
              <a:gd name="connsiteX2" fmla="*/ 0 w 100627"/>
              <a:gd name="connsiteY2" fmla="*/ 0 h 24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627" h="247650">
                <a:moveTo>
                  <a:pt x="100013" y="247650"/>
                </a:moveTo>
                <a:cubicBezTo>
                  <a:pt x="101203" y="213519"/>
                  <a:pt x="102394" y="179388"/>
                  <a:pt x="85725" y="138113"/>
                </a:cubicBezTo>
                <a:cubicBezTo>
                  <a:pt x="69056" y="96838"/>
                  <a:pt x="34528" y="48419"/>
                  <a:pt x="0" y="0"/>
                </a:cubicBezTo>
              </a:path>
            </a:pathLst>
          </a:custGeom>
          <a:noFill/>
          <a:ln w="9525">
            <a:solidFill>
              <a:schemeClr val="bg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119160" y="3692221"/>
                <a:ext cx="33641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9160" y="3692221"/>
                <a:ext cx="336418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136366" y="3358033"/>
                <a:ext cx="33641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6366" y="3358033"/>
                <a:ext cx="336418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/>
          <p:cNvSpPr txBox="1"/>
          <p:nvPr/>
        </p:nvSpPr>
        <p:spPr>
          <a:xfrm>
            <a:off x="3868253" y="4966346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Angles are always measured </a:t>
            </a:r>
            <a:r>
              <a:rPr lang="en-GB" sz="1400" b="1" dirty="0"/>
              <a:t>anticlockwise</a:t>
            </a:r>
            <a:r>
              <a:rPr lang="en-GB" sz="1400" dirty="0"/>
              <a:t>.</a:t>
            </a:r>
            <a:r>
              <a:rPr lang="en-GB" sz="1100" dirty="0"/>
              <a:t/>
            </a:r>
            <a:br>
              <a:rPr lang="en-GB" sz="1100" dirty="0"/>
            </a:br>
            <a:r>
              <a:rPr lang="en-GB" sz="1100" dirty="0"/>
              <a:t>(Further Mathematicians will encounter the same when they get to Complex Numbers)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834086" y="5762862"/>
                <a:ext cx="468052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We can consider the coordinate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func>
                          <m:func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e>
                    </m:d>
                  </m:oMath>
                </a14:m>
                <a:r>
                  <a:rPr lang="en-GB" dirty="0"/>
                  <a:t> as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dirty="0"/>
                  <a:t> increases from 0 to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360°</m:t>
                    </m:r>
                  </m:oMath>
                </a14:m>
                <a:r>
                  <a:rPr lang="en-GB" dirty="0"/>
                  <a:t>…</a:t>
                </a: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4086" y="5762862"/>
                <a:ext cx="4680520" cy="646331"/>
              </a:xfrm>
              <a:prstGeom prst="rect">
                <a:avLst/>
              </a:prstGeom>
              <a:blipFill>
                <a:blip r:embed="rId15"/>
                <a:stretch>
                  <a:fillRect l="-1172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670144" y="3903393"/>
                <a:ext cx="50500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0144" y="3903393"/>
                <a:ext cx="505006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7870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1" grpId="0"/>
      <p:bldP spid="23" grpId="0" animBg="1"/>
      <p:bldP spid="31" grpId="0"/>
      <p:bldP spid="32" grpId="0"/>
      <p:bldP spid="33" grpId="0"/>
      <p:bldP spid="34" grpId="0" animBg="1"/>
      <p:bldP spid="35" grpId="0" animBg="1"/>
      <p:bldP spid="36" grpId="0"/>
      <p:bldP spid="37" grpId="0"/>
      <p:bldP spid="38" grpId="0"/>
      <p:bldP spid="39" grpId="0"/>
      <p:bldP spid="4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Mini-Exercise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06151" y="1932836"/>
                <a:ext cx="115681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151" y="1932836"/>
                <a:ext cx="1156817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94986" y="3179557"/>
                <a:ext cx="15841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0&lt;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&lt;90°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986" y="3179557"/>
                <a:ext cx="1584176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816851" y="1525847"/>
                <a:ext cx="115681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6851" y="1525847"/>
                <a:ext cx="1156817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655357" y="1526639"/>
                <a:ext cx="115681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5357" y="1526639"/>
                <a:ext cx="1156817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493863" y="1525847"/>
                <a:ext cx="115681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3863" y="1525847"/>
                <a:ext cx="1156817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>
            <a:off x="194986" y="1895179"/>
            <a:ext cx="462061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1816851" y="1525848"/>
            <a:ext cx="0" cy="46805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81856" y="622763"/>
                <a:ext cx="8895469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500" dirty="0"/>
                  <a:t>Use the unit circle to determine each value in the table, </a:t>
                </a:r>
                <a:r>
                  <a:rPr lang="en-GB" sz="1500" b="1" dirty="0"/>
                  <a:t>using either “0”, “+</a:t>
                </a:r>
                <a:r>
                  <a:rPr lang="en-GB" sz="1500" b="1" dirty="0" err="1"/>
                  <a:t>ve</a:t>
                </a:r>
                <a:r>
                  <a:rPr lang="en-GB" sz="1500" b="1" dirty="0"/>
                  <a:t>”, “-</a:t>
                </a:r>
                <a:r>
                  <a:rPr lang="en-GB" sz="1500" b="1" dirty="0" err="1"/>
                  <a:t>ve</a:t>
                </a:r>
                <a:r>
                  <a:rPr lang="en-GB" sz="1500" b="1" dirty="0"/>
                  <a:t>”, “1”, “-1” or “undefined”</a:t>
                </a:r>
                <a:r>
                  <a:rPr lang="en-GB" sz="1500" dirty="0"/>
                  <a:t>. Recall that the point on the unit circle has coordinate </a:t>
                </a:r>
                <a14:m>
                  <m:oMath xmlns:m="http://schemas.openxmlformats.org/officeDocument/2006/math">
                    <m:r>
                      <a:rPr lang="en-GB" sz="1500" b="0" i="1" smtClean="0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GB" sz="15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5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5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1500" b="0" i="1" smtClean="0">
                        <a:latin typeface="Cambria Math" panose="02040503050406030204" pitchFamily="18" charset="0"/>
                      </a:rPr>
                      <m:t>,</m:t>
                    </m:r>
                    <m:func>
                      <m:funcPr>
                        <m:ctrlPr>
                          <a:rPr lang="en-GB" sz="15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5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5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15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500" dirty="0"/>
                  <a:t> and </a:t>
                </a:r>
                <a14:m>
                  <m:oMath xmlns:m="http://schemas.openxmlformats.org/officeDocument/2006/math">
                    <m:r>
                      <a:rPr lang="en-GB" sz="1500" b="0" i="1" smtClean="0">
                        <a:latin typeface="Cambria Math" panose="02040503050406030204" pitchFamily="18" charset="0"/>
                      </a:rPr>
                      <m:t>𝑂𝑃</m:t>
                    </m:r>
                  </m:oMath>
                </a14:m>
                <a:r>
                  <a:rPr lang="en-GB" sz="1500" dirty="0"/>
                  <a:t> has gradient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5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5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15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GB" sz="1500" dirty="0"/>
                  <a:t>.</a:t>
                </a: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856" y="622763"/>
                <a:ext cx="8895469" cy="553998"/>
              </a:xfrm>
              <a:prstGeom prst="rect">
                <a:avLst/>
              </a:prstGeom>
              <a:blipFill>
                <a:blip r:embed="rId7"/>
                <a:stretch>
                  <a:fillRect l="-274" t="-2198" b="-120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/>
          <p:cNvCxnSpPr/>
          <p:nvPr/>
        </p:nvCxnSpPr>
        <p:spPr>
          <a:xfrm flipV="1">
            <a:off x="906271" y="3701839"/>
            <a:ext cx="0" cy="6524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579724" y="4046561"/>
            <a:ext cx="671828" cy="55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912956" y="3851858"/>
            <a:ext cx="207627" cy="19740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129837" y="3908416"/>
                <a:ext cx="336418" cy="2616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5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05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9837" y="3908416"/>
                <a:ext cx="336418" cy="2616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70941" y="3489000"/>
                <a:ext cx="273443" cy="25808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5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05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941" y="3489000"/>
                <a:ext cx="273443" cy="25808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030098" y="3645922"/>
                <a:ext cx="338324" cy="2616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5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en-GB" sz="105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0098" y="3645922"/>
                <a:ext cx="338324" cy="26161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Oval 21"/>
          <p:cNvSpPr/>
          <p:nvPr/>
        </p:nvSpPr>
        <p:spPr>
          <a:xfrm>
            <a:off x="1096849" y="3814014"/>
            <a:ext cx="49930" cy="4736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3" name="Freeform: Shape 22"/>
          <p:cNvSpPr/>
          <p:nvPr/>
        </p:nvSpPr>
        <p:spPr>
          <a:xfrm>
            <a:off x="1075096" y="3928058"/>
            <a:ext cx="45719" cy="107508"/>
          </a:xfrm>
          <a:custGeom>
            <a:avLst/>
            <a:gdLst>
              <a:gd name="connsiteX0" fmla="*/ 100013 w 100627"/>
              <a:gd name="connsiteY0" fmla="*/ 247650 h 247650"/>
              <a:gd name="connsiteX1" fmla="*/ 85725 w 100627"/>
              <a:gd name="connsiteY1" fmla="*/ 138113 h 247650"/>
              <a:gd name="connsiteX2" fmla="*/ 0 w 100627"/>
              <a:gd name="connsiteY2" fmla="*/ 0 h 247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627" h="247650">
                <a:moveTo>
                  <a:pt x="100013" y="247650"/>
                </a:moveTo>
                <a:cubicBezTo>
                  <a:pt x="101203" y="213519"/>
                  <a:pt x="102394" y="179388"/>
                  <a:pt x="85725" y="138113"/>
                </a:cubicBezTo>
                <a:cubicBezTo>
                  <a:pt x="69056" y="96838"/>
                  <a:pt x="34528" y="48419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918561" y="3889610"/>
                <a:ext cx="230149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561" y="3889610"/>
                <a:ext cx="230149" cy="21544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831416" y="3713174"/>
                <a:ext cx="336418" cy="2616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416" y="3713174"/>
                <a:ext cx="336418" cy="26161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Arrow Connector 35"/>
          <p:cNvCxnSpPr/>
          <p:nvPr/>
        </p:nvCxnSpPr>
        <p:spPr>
          <a:xfrm flipV="1">
            <a:off x="887049" y="2405677"/>
            <a:ext cx="0" cy="6524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560502" y="2750399"/>
            <a:ext cx="671828" cy="55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110615" y="2612254"/>
                <a:ext cx="336418" cy="2616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5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05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0615" y="2612254"/>
                <a:ext cx="336418" cy="26161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751719" y="2192838"/>
                <a:ext cx="273443" cy="25808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5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05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719" y="2192838"/>
                <a:ext cx="273443" cy="25808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939403" y="2508282"/>
                <a:ext cx="338324" cy="2616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5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en-GB" sz="105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9403" y="2508282"/>
                <a:ext cx="338324" cy="26161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Oval 41"/>
          <p:cNvSpPr/>
          <p:nvPr/>
        </p:nvSpPr>
        <p:spPr>
          <a:xfrm>
            <a:off x="1075246" y="2727402"/>
            <a:ext cx="49930" cy="4736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 flipV="1">
            <a:off x="882334" y="2752837"/>
            <a:ext cx="223342" cy="27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216666" y="3117901"/>
            <a:ext cx="462061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155148" y="4388641"/>
                <a:ext cx="15841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=90°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148" y="4388641"/>
                <a:ext cx="1584176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1" name="Straight Arrow Connector 50"/>
          <p:cNvCxnSpPr/>
          <p:nvPr/>
        </p:nvCxnSpPr>
        <p:spPr>
          <a:xfrm flipV="1">
            <a:off x="866433" y="4910923"/>
            <a:ext cx="0" cy="6524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539886" y="5255645"/>
            <a:ext cx="671828" cy="55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H="1" flipV="1">
            <a:off x="865170" y="5045980"/>
            <a:ext cx="2381" cy="2119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1089999" y="5117500"/>
                <a:ext cx="336418" cy="2616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5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05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9999" y="5117500"/>
                <a:ext cx="336418" cy="26161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731103" y="4698084"/>
                <a:ext cx="273443" cy="25808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5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05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103" y="4698084"/>
                <a:ext cx="273443" cy="25808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Oval 56"/>
          <p:cNvSpPr/>
          <p:nvPr/>
        </p:nvSpPr>
        <p:spPr>
          <a:xfrm>
            <a:off x="837936" y="5008810"/>
            <a:ext cx="49930" cy="4736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917728" y="5022950"/>
                <a:ext cx="230149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7728" y="5022950"/>
                <a:ext cx="230149" cy="21544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1" name="Straight Connector 60"/>
          <p:cNvCxnSpPr/>
          <p:nvPr/>
        </p:nvCxnSpPr>
        <p:spPr>
          <a:xfrm>
            <a:off x="155563" y="4412046"/>
            <a:ext cx="462061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Freeform: Shape 63"/>
          <p:cNvSpPr/>
          <p:nvPr/>
        </p:nvSpPr>
        <p:spPr>
          <a:xfrm>
            <a:off x="888982" y="5105512"/>
            <a:ext cx="121444" cy="147637"/>
          </a:xfrm>
          <a:custGeom>
            <a:avLst/>
            <a:gdLst>
              <a:gd name="connsiteX0" fmla="*/ 121444 w 121444"/>
              <a:gd name="connsiteY0" fmla="*/ 147637 h 147637"/>
              <a:gd name="connsiteX1" fmla="*/ 85725 w 121444"/>
              <a:gd name="connsiteY1" fmla="*/ 45243 h 147637"/>
              <a:gd name="connsiteX2" fmla="*/ 0 w 121444"/>
              <a:gd name="connsiteY2" fmla="*/ 0 h 147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444" h="147637">
                <a:moveTo>
                  <a:pt x="121444" y="147637"/>
                </a:moveTo>
                <a:cubicBezTo>
                  <a:pt x="113705" y="108743"/>
                  <a:pt x="105966" y="69849"/>
                  <a:pt x="85725" y="45243"/>
                </a:cubicBezTo>
                <a:cubicBezTo>
                  <a:pt x="65484" y="20637"/>
                  <a:pt x="32742" y="10318"/>
                  <a:pt x="0" y="0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608912" y="4920801"/>
                <a:ext cx="338324" cy="2616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5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en-GB" sz="105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912" y="4920801"/>
                <a:ext cx="338324" cy="26161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47625" y="5672775"/>
                <a:ext cx="174775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90°&lt;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&lt;180°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25" y="5672775"/>
                <a:ext cx="1747751" cy="36933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8" name="Straight Arrow Connector 67"/>
          <p:cNvCxnSpPr/>
          <p:nvPr/>
        </p:nvCxnSpPr>
        <p:spPr>
          <a:xfrm flipV="1">
            <a:off x="890735" y="6125207"/>
            <a:ext cx="0" cy="6524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564188" y="6469929"/>
            <a:ext cx="671828" cy="55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H="1" flipV="1">
            <a:off x="628650" y="6293644"/>
            <a:ext cx="268770" cy="1789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1119228" y="6330900"/>
                <a:ext cx="336418" cy="2616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5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05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9228" y="6330900"/>
                <a:ext cx="336418" cy="26161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761755" y="5931418"/>
                <a:ext cx="273443" cy="25808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5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05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755" y="5931418"/>
                <a:ext cx="273443" cy="25808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416868" y="6069290"/>
                <a:ext cx="338324" cy="2616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5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en-GB" sz="105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868" y="6069290"/>
                <a:ext cx="338324" cy="26161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Oval 73"/>
          <p:cNvSpPr/>
          <p:nvPr/>
        </p:nvSpPr>
        <p:spPr>
          <a:xfrm>
            <a:off x="607444" y="6268339"/>
            <a:ext cx="49930" cy="4736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850315" y="6164888"/>
                <a:ext cx="230149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315" y="6164888"/>
                <a:ext cx="230149" cy="215444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8" name="Straight Connector 77"/>
          <p:cNvCxnSpPr/>
          <p:nvPr/>
        </p:nvCxnSpPr>
        <p:spPr>
          <a:xfrm>
            <a:off x="213830" y="5630169"/>
            <a:ext cx="462061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1" name="Freeform: Shape 80"/>
          <p:cNvSpPr/>
          <p:nvPr/>
        </p:nvSpPr>
        <p:spPr>
          <a:xfrm>
            <a:off x="766763" y="6328826"/>
            <a:ext cx="288131" cy="138649"/>
          </a:xfrm>
          <a:custGeom>
            <a:avLst/>
            <a:gdLst>
              <a:gd name="connsiteX0" fmla="*/ 288131 w 288131"/>
              <a:gd name="connsiteY0" fmla="*/ 138649 h 138649"/>
              <a:gd name="connsiteX1" fmla="*/ 164306 w 288131"/>
              <a:gd name="connsiteY1" fmla="*/ 7680 h 138649"/>
              <a:gd name="connsiteX2" fmla="*/ 0 w 288131"/>
              <a:gd name="connsiteY2" fmla="*/ 26730 h 138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8131" h="138649">
                <a:moveTo>
                  <a:pt x="288131" y="138649"/>
                </a:moveTo>
                <a:cubicBezTo>
                  <a:pt x="250229" y="82491"/>
                  <a:pt x="212328" y="26333"/>
                  <a:pt x="164306" y="7680"/>
                </a:cubicBezTo>
                <a:cubicBezTo>
                  <a:pt x="116284" y="-10973"/>
                  <a:pt x="58142" y="7878"/>
                  <a:pt x="0" y="26730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TextBox 81"/>
          <p:cNvSpPr txBox="1"/>
          <p:nvPr/>
        </p:nvSpPr>
        <p:spPr>
          <a:xfrm>
            <a:off x="2195736" y="2302168"/>
            <a:ext cx="45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2781088" y="1293907"/>
                <a:ext cx="668868" cy="276999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200" dirty="0"/>
                  <a:t>-value</a:t>
                </a:r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1088" y="1293907"/>
                <a:ext cx="668868" cy="276999"/>
              </a:xfrm>
              <a:prstGeom prst="rect">
                <a:avLst/>
              </a:prstGeom>
              <a:blipFill>
                <a:blip r:embed="rId22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3662921" y="1281142"/>
                <a:ext cx="668868" cy="276999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200" dirty="0"/>
                  <a:t>-value</a:t>
                </a:r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2921" y="1281142"/>
                <a:ext cx="668868" cy="276999"/>
              </a:xfrm>
              <a:prstGeom prst="rect">
                <a:avLst/>
              </a:prstGeom>
              <a:blipFill>
                <a:blip r:embed="rId23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4537134" y="1324284"/>
                <a:ext cx="1176596" cy="276999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200" dirty="0"/>
                  <a:t>Gradient of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𝑂𝑃</m:t>
                    </m:r>
                  </m:oMath>
                </a14:m>
                <a:r>
                  <a:rPr lang="en-GB" sz="1200" dirty="0"/>
                  <a:t>.</a:t>
                </a:r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7134" y="1324284"/>
                <a:ext cx="1176596" cy="276999"/>
              </a:xfrm>
              <a:prstGeom prst="rect">
                <a:avLst/>
              </a:prstGeom>
              <a:blipFill>
                <a:blip r:embed="rId24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TextBox 85"/>
          <p:cNvSpPr txBox="1"/>
          <p:nvPr/>
        </p:nvSpPr>
        <p:spPr>
          <a:xfrm>
            <a:off x="3047228" y="2295047"/>
            <a:ext cx="45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3883295" y="2302168"/>
            <a:ext cx="45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</a:t>
            </a:r>
          </a:p>
        </p:txBody>
      </p:sp>
      <p:cxnSp>
        <p:nvCxnSpPr>
          <p:cNvPr id="95" name="Straight Arrow Connector 94"/>
          <p:cNvCxnSpPr/>
          <p:nvPr/>
        </p:nvCxnSpPr>
        <p:spPr>
          <a:xfrm flipH="1">
            <a:off x="2649880" y="1532703"/>
            <a:ext cx="133326" cy="1799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 flipH="1">
            <a:off x="3522193" y="1457636"/>
            <a:ext cx="133326" cy="1799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 flipH="1">
            <a:off x="4389081" y="1450729"/>
            <a:ext cx="133326" cy="1799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/>
              <p:cNvSpPr txBox="1"/>
              <p:nvPr/>
            </p:nvSpPr>
            <p:spPr>
              <a:xfrm>
                <a:off x="5099097" y="1932836"/>
                <a:ext cx="115681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=180°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1" name="TextBox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9097" y="1932836"/>
                <a:ext cx="1156817" cy="338554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/>
              <p:cNvSpPr txBox="1"/>
              <p:nvPr/>
            </p:nvSpPr>
            <p:spPr>
              <a:xfrm>
                <a:off x="4812916" y="3168924"/>
                <a:ext cx="189622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80°&lt;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&lt;270°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2" name="Text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2916" y="3168924"/>
                <a:ext cx="1896227" cy="338554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Box 102"/>
              <p:cNvSpPr txBox="1"/>
              <p:nvPr/>
            </p:nvSpPr>
            <p:spPr>
              <a:xfrm>
                <a:off x="6551740" y="1525847"/>
                <a:ext cx="115681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3" name="TextBox 1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1740" y="1525847"/>
                <a:ext cx="1156817" cy="369332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103"/>
              <p:cNvSpPr txBox="1"/>
              <p:nvPr/>
            </p:nvSpPr>
            <p:spPr>
              <a:xfrm>
                <a:off x="7305186" y="1516006"/>
                <a:ext cx="115681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4" name="TextBox 10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5186" y="1516006"/>
                <a:ext cx="1156817" cy="369332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Box 104"/>
              <p:cNvSpPr txBox="1"/>
              <p:nvPr/>
            </p:nvSpPr>
            <p:spPr>
              <a:xfrm>
                <a:off x="8122427" y="1515215"/>
                <a:ext cx="115681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5" name="TextBox 10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2427" y="1515215"/>
                <a:ext cx="1156817" cy="369332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6" name="Straight Connector 105"/>
          <p:cNvCxnSpPr/>
          <p:nvPr/>
        </p:nvCxnSpPr>
        <p:spPr>
          <a:xfrm>
            <a:off x="4929875" y="1895179"/>
            <a:ext cx="421298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 flipV="1">
            <a:off x="6551740" y="1525848"/>
            <a:ext cx="0" cy="46805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 flipV="1">
            <a:off x="5641160" y="3701839"/>
            <a:ext cx="0" cy="6524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>
            <a:off x="5314613" y="4046561"/>
            <a:ext cx="671828" cy="55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H="1">
            <a:off x="5462588" y="4049260"/>
            <a:ext cx="185257" cy="2512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TextBox 110"/>
              <p:cNvSpPr txBox="1"/>
              <p:nvPr/>
            </p:nvSpPr>
            <p:spPr>
              <a:xfrm>
                <a:off x="5864726" y="3908416"/>
                <a:ext cx="336418" cy="2616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5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05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1" name="TextBox 1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4726" y="3908416"/>
                <a:ext cx="336418" cy="26161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TextBox 111"/>
              <p:cNvSpPr txBox="1"/>
              <p:nvPr/>
            </p:nvSpPr>
            <p:spPr>
              <a:xfrm>
                <a:off x="5505830" y="3489000"/>
                <a:ext cx="273443" cy="25808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5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05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2" name="TextBox 1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5830" y="3489000"/>
                <a:ext cx="273443" cy="25808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TextBox 112"/>
              <p:cNvSpPr txBox="1"/>
              <p:nvPr/>
            </p:nvSpPr>
            <p:spPr>
              <a:xfrm>
                <a:off x="5207774" y="4157891"/>
                <a:ext cx="338324" cy="2616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5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en-GB" sz="105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3" name="TextBox 1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7774" y="4157891"/>
                <a:ext cx="338324" cy="26161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4" name="Oval 113"/>
          <p:cNvSpPr/>
          <p:nvPr/>
        </p:nvSpPr>
        <p:spPr>
          <a:xfrm>
            <a:off x="5441213" y="4264070"/>
            <a:ext cx="49930" cy="4736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6" name="TextBox 115"/>
              <p:cNvSpPr txBox="1"/>
              <p:nvPr/>
            </p:nvSpPr>
            <p:spPr>
              <a:xfrm>
                <a:off x="5441519" y="3777691"/>
                <a:ext cx="230149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6" name="TextBox 1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1519" y="3777691"/>
                <a:ext cx="230149" cy="215444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8" name="Straight Arrow Connector 117"/>
          <p:cNvCxnSpPr/>
          <p:nvPr/>
        </p:nvCxnSpPr>
        <p:spPr>
          <a:xfrm flipV="1">
            <a:off x="5621938" y="2405677"/>
            <a:ext cx="0" cy="6524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/>
          <p:nvPr/>
        </p:nvCxnSpPr>
        <p:spPr>
          <a:xfrm>
            <a:off x="5295391" y="2750399"/>
            <a:ext cx="671828" cy="55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TextBox 119"/>
              <p:cNvSpPr txBox="1"/>
              <p:nvPr/>
            </p:nvSpPr>
            <p:spPr>
              <a:xfrm>
                <a:off x="5845504" y="2612254"/>
                <a:ext cx="336418" cy="2616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5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05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0" name="TextBox 1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5504" y="2612254"/>
                <a:ext cx="336418" cy="26161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TextBox 120"/>
              <p:cNvSpPr txBox="1"/>
              <p:nvPr/>
            </p:nvSpPr>
            <p:spPr>
              <a:xfrm>
                <a:off x="5486608" y="2192838"/>
                <a:ext cx="273443" cy="25808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5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05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1" name="TextBox 1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608" y="2192838"/>
                <a:ext cx="273443" cy="25808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2" name="TextBox 121"/>
              <p:cNvSpPr txBox="1"/>
              <p:nvPr/>
            </p:nvSpPr>
            <p:spPr>
              <a:xfrm>
                <a:off x="5164705" y="2527332"/>
                <a:ext cx="338324" cy="2616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5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en-GB" sz="105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2" name="TextBox 1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4705" y="2527332"/>
                <a:ext cx="338324" cy="26161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3" name="Oval 122"/>
          <p:cNvSpPr/>
          <p:nvPr/>
        </p:nvSpPr>
        <p:spPr>
          <a:xfrm>
            <a:off x="5362460" y="2727402"/>
            <a:ext cx="49930" cy="4736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124" name="Straight Connector 123"/>
          <p:cNvCxnSpPr/>
          <p:nvPr/>
        </p:nvCxnSpPr>
        <p:spPr>
          <a:xfrm flipH="1">
            <a:off x="5376863" y="2755557"/>
            <a:ext cx="240360" cy="19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4951555" y="3117901"/>
            <a:ext cx="41913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6" name="TextBox 125"/>
              <p:cNvSpPr txBox="1"/>
              <p:nvPr/>
            </p:nvSpPr>
            <p:spPr>
              <a:xfrm>
                <a:off x="4900669" y="4399274"/>
                <a:ext cx="158417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=270°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6" name="TextBox 1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0669" y="4399274"/>
                <a:ext cx="1584176" cy="338554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7" name="Straight Arrow Connector 126"/>
          <p:cNvCxnSpPr/>
          <p:nvPr/>
        </p:nvCxnSpPr>
        <p:spPr>
          <a:xfrm flipV="1">
            <a:off x="5601322" y="4910923"/>
            <a:ext cx="0" cy="6524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/>
          <p:cNvCxnSpPr/>
          <p:nvPr/>
        </p:nvCxnSpPr>
        <p:spPr>
          <a:xfrm>
            <a:off x="5274775" y="5255645"/>
            <a:ext cx="671828" cy="55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 flipH="1">
            <a:off x="5598319" y="5257912"/>
            <a:ext cx="4122" cy="2427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0" name="TextBox 129"/>
              <p:cNvSpPr txBox="1"/>
              <p:nvPr/>
            </p:nvSpPr>
            <p:spPr>
              <a:xfrm>
                <a:off x="5824888" y="5117500"/>
                <a:ext cx="336418" cy="2616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5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05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0" name="TextBox 1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4888" y="5117500"/>
                <a:ext cx="336418" cy="26161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1" name="TextBox 130"/>
              <p:cNvSpPr txBox="1"/>
              <p:nvPr/>
            </p:nvSpPr>
            <p:spPr>
              <a:xfrm>
                <a:off x="5465992" y="4698084"/>
                <a:ext cx="273443" cy="25808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5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05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1" name="TextBox 1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5992" y="4698084"/>
                <a:ext cx="273443" cy="25808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2" name="Oval 131"/>
          <p:cNvSpPr/>
          <p:nvPr/>
        </p:nvSpPr>
        <p:spPr>
          <a:xfrm>
            <a:off x="5575207" y="5485060"/>
            <a:ext cx="49930" cy="4736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3" name="TextBox 132"/>
              <p:cNvSpPr txBox="1"/>
              <p:nvPr/>
            </p:nvSpPr>
            <p:spPr>
              <a:xfrm>
                <a:off x="5335709" y="4993500"/>
                <a:ext cx="230149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3" name="TextBox 1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5709" y="4993500"/>
                <a:ext cx="230149" cy="215444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4" name="Straight Connector 133"/>
          <p:cNvCxnSpPr/>
          <p:nvPr/>
        </p:nvCxnSpPr>
        <p:spPr>
          <a:xfrm>
            <a:off x="4890452" y="4412046"/>
            <a:ext cx="425240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6" name="TextBox 135"/>
              <p:cNvSpPr txBox="1"/>
              <p:nvPr/>
            </p:nvSpPr>
            <p:spPr>
              <a:xfrm>
                <a:off x="5336657" y="5366094"/>
                <a:ext cx="338324" cy="2616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5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en-GB" sz="105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6" name="TextBox 1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6657" y="5366094"/>
                <a:ext cx="338324" cy="26161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7" name="TextBox 136"/>
              <p:cNvSpPr txBox="1"/>
              <p:nvPr/>
            </p:nvSpPr>
            <p:spPr>
              <a:xfrm>
                <a:off x="4867575" y="5662142"/>
                <a:ext cx="174775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270°&lt;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&lt;360°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7" name="TextBox 1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7575" y="5662142"/>
                <a:ext cx="1747751" cy="338554"/>
              </a:xfrm>
              <a:prstGeom prst="rect">
                <a:avLst/>
              </a:prstGeom>
              <a:blipFill>
                <a:blip r:embed="rId3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8" name="Straight Arrow Connector 137"/>
          <p:cNvCxnSpPr/>
          <p:nvPr/>
        </p:nvCxnSpPr>
        <p:spPr>
          <a:xfrm flipV="1">
            <a:off x="5625624" y="6125207"/>
            <a:ext cx="0" cy="6524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/>
          <p:cNvCxnSpPr/>
          <p:nvPr/>
        </p:nvCxnSpPr>
        <p:spPr>
          <a:xfrm>
            <a:off x="5299077" y="6469929"/>
            <a:ext cx="671828" cy="55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>
            <a:off x="5632309" y="6472628"/>
            <a:ext cx="192229" cy="26631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1" name="TextBox 140"/>
              <p:cNvSpPr txBox="1"/>
              <p:nvPr/>
            </p:nvSpPr>
            <p:spPr>
              <a:xfrm>
                <a:off x="5854117" y="6330900"/>
                <a:ext cx="336418" cy="2616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5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05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1" name="TextBox 1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4117" y="6330900"/>
                <a:ext cx="336418" cy="261610"/>
              </a:xfrm>
              <a:prstGeom prst="rect">
                <a:avLst/>
              </a:prstGeom>
              <a:blipFill>
                <a:blip r:embed="rId3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2" name="TextBox 141"/>
              <p:cNvSpPr txBox="1"/>
              <p:nvPr/>
            </p:nvSpPr>
            <p:spPr>
              <a:xfrm>
                <a:off x="5496644" y="5931418"/>
                <a:ext cx="273443" cy="25808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5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05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2" name="TextBox 1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6644" y="5931418"/>
                <a:ext cx="273443" cy="25808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3" name="TextBox 142"/>
              <p:cNvSpPr txBox="1"/>
              <p:nvPr/>
            </p:nvSpPr>
            <p:spPr>
              <a:xfrm>
                <a:off x="5151757" y="6069290"/>
                <a:ext cx="338324" cy="2616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5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en-GB" sz="105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3" name="TextBox 1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1757" y="6069290"/>
                <a:ext cx="338324" cy="26161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4" name="Oval 143"/>
          <p:cNvSpPr/>
          <p:nvPr/>
        </p:nvSpPr>
        <p:spPr>
          <a:xfrm>
            <a:off x="5813820" y="6701726"/>
            <a:ext cx="49930" cy="4736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5" name="TextBox 144"/>
              <p:cNvSpPr txBox="1"/>
              <p:nvPr/>
            </p:nvSpPr>
            <p:spPr>
              <a:xfrm>
                <a:off x="5349461" y="6217276"/>
                <a:ext cx="230149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5" name="TextBox 1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9461" y="6217276"/>
                <a:ext cx="230149" cy="215444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6" name="Straight Connector 145"/>
          <p:cNvCxnSpPr/>
          <p:nvPr/>
        </p:nvCxnSpPr>
        <p:spPr>
          <a:xfrm flipV="1">
            <a:off x="4948719" y="5627704"/>
            <a:ext cx="4194137" cy="246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 flipV="1">
            <a:off x="108247" y="1897476"/>
            <a:ext cx="0" cy="46805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 flipV="1">
            <a:off x="4924424" y="1895179"/>
            <a:ext cx="0" cy="46805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3" name="Freeform: Shape 162"/>
          <p:cNvSpPr/>
          <p:nvPr/>
        </p:nvSpPr>
        <p:spPr>
          <a:xfrm>
            <a:off x="5472113" y="2619374"/>
            <a:ext cx="300037" cy="123825"/>
          </a:xfrm>
          <a:custGeom>
            <a:avLst/>
            <a:gdLst>
              <a:gd name="connsiteX0" fmla="*/ 300037 w 300037"/>
              <a:gd name="connsiteY0" fmla="*/ 152506 h 152506"/>
              <a:gd name="connsiteX1" fmla="*/ 142875 w 300037"/>
              <a:gd name="connsiteY1" fmla="*/ 106 h 152506"/>
              <a:gd name="connsiteX2" fmla="*/ 0 w 300037"/>
              <a:gd name="connsiteY2" fmla="*/ 133456 h 152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0037" h="152506">
                <a:moveTo>
                  <a:pt x="300037" y="152506"/>
                </a:moveTo>
                <a:cubicBezTo>
                  <a:pt x="246459" y="77893"/>
                  <a:pt x="192881" y="3281"/>
                  <a:pt x="142875" y="106"/>
                </a:cubicBezTo>
                <a:cubicBezTo>
                  <a:pt x="92869" y="-3069"/>
                  <a:pt x="46434" y="65193"/>
                  <a:pt x="0" y="133456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4" name="TextBox 163"/>
              <p:cNvSpPr txBox="1"/>
              <p:nvPr/>
            </p:nvSpPr>
            <p:spPr>
              <a:xfrm>
                <a:off x="5572100" y="2475223"/>
                <a:ext cx="230149" cy="215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4" name="TextBox 1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2100" y="2475223"/>
                <a:ext cx="230149" cy="215444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6" name="Freeform: Shape 165"/>
          <p:cNvSpPr/>
          <p:nvPr/>
        </p:nvSpPr>
        <p:spPr>
          <a:xfrm>
            <a:off x="5500909" y="3893345"/>
            <a:ext cx="295054" cy="259556"/>
          </a:xfrm>
          <a:custGeom>
            <a:avLst/>
            <a:gdLst>
              <a:gd name="connsiteX0" fmla="*/ 298332 w 298332"/>
              <a:gd name="connsiteY0" fmla="*/ 150019 h 250031"/>
              <a:gd name="connsiteX1" fmla="*/ 148313 w 298332"/>
              <a:gd name="connsiteY1" fmla="*/ 0 h 250031"/>
              <a:gd name="connsiteX2" fmla="*/ 5438 w 298332"/>
              <a:gd name="connsiteY2" fmla="*/ 150019 h 250031"/>
              <a:gd name="connsiteX3" fmla="*/ 43538 w 298332"/>
              <a:gd name="connsiteY3" fmla="*/ 250031 h 250031"/>
              <a:gd name="connsiteX0" fmla="*/ 299840 w 299840"/>
              <a:gd name="connsiteY0" fmla="*/ 150019 h 273844"/>
              <a:gd name="connsiteX1" fmla="*/ 149821 w 299840"/>
              <a:gd name="connsiteY1" fmla="*/ 0 h 273844"/>
              <a:gd name="connsiteX2" fmla="*/ 6946 w 299840"/>
              <a:gd name="connsiteY2" fmla="*/ 150019 h 273844"/>
              <a:gd name="connsiteX3" fmla="*/ 37902 w 299840"/>
              <a:gd name="connsiteY3" fmla="*/ 273844 h 273844"/>
              <a:gd name="connsiteX0" fmla="*/ 296498 w 296498"/>
              <a:gd name="connsiteY0" fmla="*/ 150019 h 252413"/>
              <a:gd name="connsiteX1" fmla="*/ 146479 w 296498"/>
              <a:gd name="connsiteY1" fmla="*/ 0 h 252413"/>
              <a:gd name="connsiteX2" fmla="*/ 3604 w 296498"/>
              <a:gd name="connsiteY2" fmla="*/ 150019 h 252413"/>
              <a:gd name="connsiteX3" fmla="*/ 53610 w 296498"/>
              <a:gd name="connsiteY3" fmla="*/ 252413 h 252413"/>
              <a:gd name="connsiteX0" fmla="*/ 295252 w 295252"/>
              <a:gd name="connsiteY0" fmla="*/ 150019 h 252413"/>
              <a:gd name="connsiteX1" fmla="*/ 145233 w 295252"/>
              <a:gd name="connsiteY1" fmla="*/ 0 h 252413"/>
              <a:gd name="connsiteX2" fmla="*/ 2358 w 295252"/>
              <a:gd name="connsiteY2" fmla="*/ 150019 h 252413"/>
              <a:gd name="connsiteX3" fmla="*/ 64270 w 295252"/>
              <a:gd name="connsiteY3" fmla="*/ 252413 h 252413"/>
              <a:gd name="connsiteX0" fmla="*/ 295054 w 295054"/>
              <a:gd name="connsiteY0" fmla="*/ 150019 h 259556"/>
              <a:gd name="connsiteX1" fmla="*/ 145035 w 295054"/>
              <a:gd name="connsiteY1" fmla="*/ 0 h 259556"/>
              <a:gd name="connsiteX2" fmla="*/ 2160 w 295054"/>
              <a:gd name="connsiteY2" fmla="*/ 150019 h 259556"/>
              <a:gd name="connsiteX3" fmla="*/ 66453 w 295054"/>
              <a:gd name="connsiteY3" fmla="*/ 259556 h 259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5054" h="259556">
                <a:moveTo>
                  <a:pt x="295054" y="150019"/>
                </a:moveTo>
                <a:cubicBezTo>
                  <a:pt x="244452" y="75009"/>
                  <a:pt x="193851" y="0"/>
                  <a:pt x="145035" y="0"/>
                </a:cubicBezTo>
                <a:cubicBezTo>
                  <a:pt x="96219" y="0"/>
                  <a:pt x="15257" y="106760"/>
                  <a:pt x="2160" y="150019"/>
                </a:cubicBezTo>
                <a:cubicBezTo>
                  <a:pt x="-10937" y="193278"/>
                  <a:pt x="38672" y="230386"/>
                  <a:pt x="66453" y="259556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8" name="Freeform: Shape 167"/>
          <p:cNvSpPr/>
          <p:nvPr/>
        </p:nvSpPr>
        <p:spPr>
          <a:xfrm>
            <a:off x="5400972" y="5086345"/>
            <a:ext cx="368797" cy="315327"/>
          </a:xfrm>
          <a:custGeom>
            <a:avLst/>
            <a:gdLst>
              <a:gd name="connsiteX0" fmla="*/ 362011 w 362011"/>
              <a:gd name="connsiteY0" fmla="*/ 169073 h 332951"/>
              <a:gd name="connsiteX1" fmla="*/ 197705 w 362011"/>
              <a:gd name="connsiteY1" fmla="*/ 4 h 332951"/>
              <a:gd name="connsiteX2" fmla="*/ 2442 w 362011"/>
              <a:gd name="connsiteY2" fmla="*/ 164310 h 332951"/>
              <a:gd name="connsiteX3" fmla="*/ 92930 w 362011"/>
              <a:gd name="connsiteY3" fmla="*/ 311948 h 332951"/>
              <a:gd name="connsiteX4" fmla="*/ 164367 w 362011"/>
              <a:gd name="connsiteY4" fmla="*/ 328617 h 332951"/>
              <a:gd name="connsiteX0" fmla="*/ 368476 w 368476"/>
              <a:gd name="connsiteY0" fmla="*/ 169073 h 331536"/>
              <a:gd name="connsiteX1" fmla="*/ 204170 w 368476"/>
              <a:gd name="connsiteY1" fmla="*/ 4 h 331536"/>
              <a:gd name="connsiteX2" fmla="*/ 8907 w 368476"/>
              <a:gd name="connsiteY2" fmla="*/ 164310 h 331536"/>
              <a:gd name="connsiteX3" fmla="*/ 47007 w 368476"/>
              <a:gd name="connsiteY3" fmla="*/ 307185 h 331536"/>
              <a:gd name="connsiteX4" fmla="*/ 170832 w 368476"/>
              <a:gd name="connsiteY4" fmla="*/ 328617 h 331536"/>
              <a:gd name="connsiteX0" fmla="*/ 369874 w 369874"/>
              <a:gd name="connsiteY0" fmla="*/ 169073 h 331085"/>
              <a:gd name="connsiteX1" fmla="*/ 205568 w 369874"/>
              <a:gd name="connsiteY1" fmla="*/ 4 h 331085"/>
              <a:gd name="connsiteX2" fmla="*/ 10305 w 369874"/>
              <a:gd name="connsiteY2" fmla="*/ 164310 h 331085"/>
              <a:gd name="connsiteX3" fmla="*/ 48405 w 369874"/>
              <a:gd name="connsiteY3" fmla="*/ 307185 h 331085"/>
              <a:gd name="connsiteX4" fmla="*/ 172230 w 369874"/>
              <a:gd name="connsiteY4" fmla="*/ 328617 h 331085"/>
              <a:gd name="connsiteX0" fmla="*/ 368635 w 368635"/>
              <a:gd name="connsiteY0" fmla="*/ 169073 h 319063"/>
              <a:gd name="connsiteX1" fmla="*/ 204329 w 368635"/>
              <a:gd name="connsiteY1" fmla="*/ 4 h 319063"/>
              <a:gd name="connsiteX2" fmla="*/ 9066 w 368635"/>
              <a:gd name="connsiteY2" fmla="*/ 164310 h 319063"/>
              <a:gd name="connsiteX3" fmla="*/ 47166 w 368635"/>
              <a:gd name="connsiteY3" fmla="*/ 307185 h 319063"/>
              <a:gd name="connsiteX4" fmla="*/ 178135 w 368635"/>
              <a:gd name="connsiteY4" fmla="*/ 307186 h 319063"/>
              <a:gd name="connsiteX0" fmla="*/ 368797 w 368797"/>
              <a:gd name="connsiteY0" fmla="*/ 169073 h 315327"/>
              <a:gd name="connsiteX1" fmla="*/ 204491 w 368797"/>
              <a:gd name="connsiteY1" fmla="*/ 4 h 315327"/>
              <a:gd name="connsiteX2" fmla="*/ 9228 w 368797"/>
              <a:gd name="connsiteY2" fmla="*/ 164310 h 315327"/>
              <a:gd name="connsiteX3" fmla="*/ 47328 w 368797"/>
              <a:gd name="connsiteY3" fmla="*/ 307185 h 315327"/>
              <a:gd name="connsiteX4" fmla="*/ 185441 w 368797"/>
              <a:gd name="connsiteY4" fmla="*/ 295280 h 315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8797" h="315327">
                <a:moveTo>
                  <a:pt x="368797" y="169073"/>
                </a:moveTo>
                <a:cubicBezTo>
                  <a:pt x="316608" y="84935"/>
                  <a:pt x="264419" y="798"/>
                  <a:pt x="204491" y="4"/>
                </a:cubicBezTo>
                <a:cubicBezTo>
                  <a:pt x="144563" y="-790"/>
                  <a:pt x="35422" y="113113"/>
                  <a:pt x="9228" y="164310"/>
                </a:cubicBezTo>
                <a:cubicBezTo>
                  <a:pt x="-16966" y="215507"/>
                  <a:pt x="17959" y="285357"/>
                  <a:pt x="47328" y="307185"/>
                </a:cubicBezTo>
                <a:cubicBezTo>
                  <a:pt x="76697" y="329013"/>
                  <a:pt x="163216" y="300638"/>
                  <a:pt x="185441" y="295280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1" name="Freeform: Shape 170"/>
          <p:cNvSpPr/>
          <p:nvPr/>
        </p:nvSpPr>
        <p:spPr>
          <a:xfrm>
            <a:off x="5472109" y="6312666"/>
            <a:ext cx="304804" cy="307242"/>
          </a:xfrm>
          <a:custGeom>
            <a:avLst/>
            <a:gdLst>
              <a:gd name="connsiteX0" fmla="*/ 304804 w 304804"/>
              <a:gd name="connsiteY0" fmla="*/ 152428 h 307242"/>
              <a:gd name="connsiteX1" fmla="*/ 261941 w 304804"/>
              <a:gd name="connsiteY1" fmla="*/ 40509 h 307242"/>
              <a:gd name="connsiteX2" fmla="*/ 154785 w 304804"/>
              <a:gd name="connsiteY2" fmla="*/ 28 h 307242"/>
              <a:gd name="connsiteX3" fmla="*/ 50010 w 304804"/>
              <a:gd name="connsiteY3" fmla="*/ 45272 h 307242"/>
              <a:gd name="connsiteX4" fmla="*/ 4 w 304804"/>
              <a:gd name="connsiteY4" fmla="*/ 157190 h 307242"/>
              <a:gd name="connsiteX5" fmla="*/ 52391 w 304804"/>
              <a:gd name="connsiteY5" fmla="*/ 276253 h 307242"/>
              <a:gd name="connsiteX6" fmla="*/ 145260 w 304804"/>
              <a:gd name="connsiteY6" fmla="*/ 307209 h 307242"/>
              <a:gd name="connsiteX7" fmla="*/ 226222 w 304804"/>
              <a:gd name="connsiteY7" fmla="*/ 281015 h 307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04804" h="307242">
                <a:moveTo>
                  <a:pt x="304804" y="152428"/>
                </a:moveTo>
                <a:cubicBezTo>
                  <a:pt x="295874" y="109168"/>
                  <a:pt x="286944" y="65909"/>
                  <a:pt x="261941" y="40509"/>
                </a:cubicBezTo>
                <a:cubicBezTo>
                  <a:pt x="236938" y="15109"/>
                  <a:pt x="190107" y="-766"/>
                  <a:pt x="154785" y="28"/>
                </a:cubicBezTo>
                <a:cubicBezTo>
                  <a:pt x="119463" y="822"/>
                  <a:pt x="75807" y="19078"/>
                  <a:pt x="50010" y="45272"/>
                </a:cubicBezTo>
                <a:cubicBezTo>
                  <a:pt x="24213" y="71466"/>
                  <a:pt x="-393" y="118693"/>
                  <a:pt x="4" y="157190"/>
                </a:cubicBezTo>
                <a:cubicBezTo>
                  <a:pt x="401" y="195687"/>
                  <a:pt x="28182" y="251250"/>
                  <a:pt x="52391" y="276253"/>
                </a:cubicBezTo>
                <a:cubicBezTo>
                  <a:pt x="76600" y="301256"/>
                  <a:pt x="116288" y="306415"/>
                  <a:pt x="145260" y="307209"/>
                </a:cubicBezTo>
                <a:cubicBezTo>
                  <a:pt x="174232" y="308003"/>
                  <a:pt x="200227" y="294509"/>
                  <a:pt x="226222" y="281015"/>
                </a:cubicBezTo>
              </a:path>
            </a:pathLst>
          </a:custGeom>
          <a:ln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081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The Unit Circle and Trigonometry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28130" y="803042"/>
                <a:ext cx="8724484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The unit circles explains the behaviour of these trigonometric graphs beyond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90°</m:t>
                    </m:r>
                  </m:oMath>
                </a14:m>
                <a:r>
                  <a:rPr lang="en-GB" dirty="0"/>
                  <a:t>. </a:t>
                </a:r>
              </a:p>
              <a:p>
                <a:r>
                  <a:rPr lang="en-GB" dirty="0"/>
                  <a:t>However, the easiest way to remember whether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,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,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r>
                  <a:rPr lang="en-GB" dirty="0"/>
                  <a:t> are positive or negative is to just do a </a:t>
                </a:r>
                <a:r>
                  <a:rPr lang="en-GB" b="1" dirty="0"/>
                  <a:t>very quick sketch (preferably mentally!) </a:t>
                </a:r>
                <a:r>
                  <a:rPr lang="en-GB" dirty="0"/>
                  <a:t>of the corresponding graph.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130" y="803042"/>
                <a:ext cx="8724484" cy="923330"/>
              </a:xfrm>
              <a:prstGeom prst="rect">
                <a:avLst/>
              </a:prstGeom>
              <a:blipFill>
                <a:blip r:embed="rId2"/>
                <a:stretch>
                  <a:fillRect l="-559" t="-3974" r="-279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V="1">
            <a:off x="1234232" y="2692797"/>
            <a:ext cx="0" cy="27363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1234232" y="4149080"/>
            <a:ext cx="3841824" cy="179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889795" y="4139555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90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9795" y="4139555"/>
                <a:ext cx="432048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707630" y="414908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180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7630" y="4149080"/>
                <a:ext cx="432048" cy="369332"/>
              </a:xfrm>
              <a:prstGeom prst="rect">
                <a:avLst/>
              </a:prstGeom>
              <a:blipFill>
                <a:blip r:embed="rId4"/>
                <a:stretch>
                  <a:fillRect r="-295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603811" y="4139555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270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3811" y="4139555"/>
                <a:ext cx="432048" cy="369332"/>
              </a:xfrm>
              <a:prstGeom prst="rect">
                <a:avLst/>
              </a:prstGeom>
              <a:blipFill>
                <a:blip r:embed="rId5"/>
                <a:stretch>
                  <a:fillRect r="-295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418223" y="4139555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360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8223" y="4139555"/>
                <a:ext cx="432048" cy="369332"/>
              </a:xfrm>
              <a:prstGeom prst="rect">
                <a:avLst/>
              </a:prstGeom>
              <a:blipFill>
                <a:blip r:embed="rId6"/>
                <a:stretch>
                  <a:fillRect r="-281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003366" y="3940671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3366" y="3940671"/>
                <a:ext cx="432048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005632" y="2329567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632" y="2329567"/>
                <a:ext cx="432048" cy="369332"/>
              </a:xfrm>
              <a:prstGeom prst="rect">
                <a:avLst/>
              </a:prstGeom>
              <a:blipFill>
                <a:blip r:embed="rId8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Freeform: Shape 18"/>
          <p:cNvSpPr/>
          <p:nvPr/>
        </p:nvSpPr>
        <p:spPr>
          <a:xfrm>
            <a:off x="1231776" y="3013323"/>
            <a:ext cx="3476625" cy="2362209"/>
          </a:xfrm>
          <a:custGeom>
            <a:avLst/>
            <a:gdLst>
              <a:gd name="connsiteX0" fmla="*/ 0 w 3476625"/>
              <a:gd name="connsiteY0" fmla="*/ 1152525 h 2362209"/>
              <a:gd name="connsiteX1" fmla="*/ 885825 w 3476625"/>
              <a:gd name="connsiteY1" fmla="*/ 0 h 2362209"/>
              <a:gd name="connsiteX2" fmla="*/ 1752600 w 3476625"/>
              <a:gd name="connsiteY2" fmla="*/ 1152525 h 2362209"/>
              <a:gd name="connsiteX3" fmla="*/ 2657475 w 3476625"/>
              <a:gd name="connsiteY3" fmla="*/ 2362200 h 2362209"/>
              <a:gd name="connsiteX4" fmla="*/ 3476625 w 3476625"/>
              <a:gd name="connsiteY4" fmla="*/ 1133475 h 2362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76625" h="2362209">
                <a:moveTo>
                  <a:pt x="0" y="1152525"/>
                </a:moveTo>
                <a:cubicBezTo>
                  <a:pt x="296862" y="576262"/>
                  <a:pt x="593725" y="0"/>
                  <a:pt x="885825" y="0"/>
                </a:cubicBezTo>
                <a:cubicBezTo>
                  <a:pt x="1177925" y="0"/>
                  <a:pt x="1752600" y="1152525"/>
                  <a:pt x="1752600" y="1152525"/>
                </a:cubicBezTo>
                <a:cubicBezTo>
                  <a:pt x="2047875" y="1546225"/>
                  <a:pt x="2370138" y="2365375"/>
                  <a:pt x="2657475" y="2362200"/>
                </a:cubicBezTo>
                <a:cubicBezTo>
                  <a:pt x="2944812" y="2359025"/>
                  <a:pt x="3210718" y="1746250"/>
                  <a:pt x="3476625" y="113347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474539" y="2312779"/>
                <a:ext cx="189468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/>
                  <a:t>positive</a:t>
                </a:r>
              </a:p>
              <a:p>
                <a:pPr algn="ctr"/>
                <a:r>
                  <a:rPr lang="en-GB" sz="1400" dirty="0"/>
                  <a:t>for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0&lt;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&lt;180°</m:t>
                    </m:r>
                  </m:oMath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4539" y="2312779"/>
                <a:ext cx="1894681" cy="584775"/>
              </a:xfrm>
              <a:prstGeom prst="rect">
                <a:avLst/>
              </a:prstGeom>
              <a:blipFill>
                <a:blip r:embed="rId9"/>
                <a:stretch>
                  <a:fillRect t="-5208" b="-104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872494" y="5429101"/>
                <a:ext cx="189468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/>
                  <a:t>negative</a:t>
                </a:r>
              </a:p>
              <a:p>
                <a:pPr algn="ctr"/>
                <a:r>
                  <a:rPr lang="en-GB" sz="1400" dirty="0"/>
                  <a:t>for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180°&lt;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&lt;360°</m:t>
                    </m:r>
                  </m:oMath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2494" y="5429101"/>
                <a:ext cx="1894681" cy="584775"/>
              </a:xfrm>
              <a:prstGeom prst="rect">
                <a:avLst/>
              </a:prstGeom>
              <a:blipFill>
                <a:blip r:embed="rId10"/>
                <a:stretch>
                  <a:fillRect t="-6250" b="-9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026320" y="3121918"/>
                <a:ext cx="192286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GB" sz="2800" b="0" i="0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m:rPr>
                              <m:sty m:val="p"/>
                            </m:rPr>
                            <a:rPr lang="en-GB" sz="28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6320" y="3121918"/>
                <a:ext cx="1922860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5796136" y="4725144"/>
            <a:ext cx="3048367" cy="181588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600" b="1" dirty="0"/>
              <a:t>Note:</a:t>
            </a:r>
            <a:r>
              <a:rPr lang="en-GB" sz="1600" dirty="0"/>
              <a:t> The textbook uses something called ‘</a:t>
            </a:r>
            <a:r>
              <a:rPr lang="en-GB" sz="1600" i="1" dirty="0"/>
              <a:t>CAST diagrams</a:t>
            </a:r>
            <a:r>
              <a:rPr lang="en-GB" sz="1600" dirty="0"/>
              <a:t>’. I will not be using them in these slides, but you may wish to look at these technique as an alternative approach to various problems in the chapter.</a:t>
            </a:r>
          </a:p>
        </p:txBody>
      </p:sp>
    </p:spTree>
    <p:extLst>
      <p:ext uri="{BB962C8B-B14F-4D97-AF65-F5344CB8AC3E}">
        <p14:creationId xmlns:p14="http://schemas.microsoft.com/office/powerpoint/2010/main" val="308414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A Few Trigonometric Angle Laws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33627" y="674804"/>
            <a:ext cx="8644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following are all easily derivable using a quick sketch of a trigonometric graph, and are merely a </a:t>
            </a:r>
            <a:r>
              <a:rPr lang="en-GB" u="sng" dirty="0"/>
              <a:t>convenience</a:t>
            </a:r>
            <a:r>
              <a:rPr lang="en-GB" dirty="0"/>
              <a:t> so you don’t always have to draw out a graph every time.</a:t>
            </a:r>
          </a:p>
          <a:p>
            <a:r>
              <a:rPr lang="en-GB" dirty="0"/>
              <a:t>You are highly encouraged to </a:t>
            </a:r>
            <a:r>
              <a:rPr lang="en-GB" b="1" dirty="0"/>
              <a:t>memorise these </a:t>
            </a:r>
            <a:r>
              <a:rPr lang="en-GB" dirty="0"/>
              <a:t>so that you can do exam questions faster.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91267" y="2092746"/>
                <a:ext cx="345638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180°−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267" y="2092746"/>
                <a:ext cx="3456384" cy="4616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424061" y="2177807"/>
            <a:ext cx="288032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4930254" y="1870224"/>
            <a:ext cx="6871" cy="9555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4943306" y="2597150"/>
            <a:ext cx="1270169" cy="29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Freeform: Shape 12"/>
          <p:cNvSpPr/>
          <p:nvPr/>
        </p:nvSpPr>
        <p:spPr>
          <a:xfrm>
            <a:off x="4927601" y="2016125"/>
            <a:ext cx="996950" cy="581025"/>
          </a:xfrm>
          <a:custGeom>
            <a:avLst/>
            <a:gdLst>
              <a:gd name="connsiteX0" fmla="*/ 0 w 1057275"/>
              <a:gd name="connsiteY0" fmla="*/ 581025 h 581025"/>
              <a:gd name="connsiteX1" fmla="*/ 571500 w 1057275"/>
              <a:gd name="connsiteY1" fmla="*/ 0 h 581025"/>
              <a:gd name="connsiteX2" fmla="*/ 1057275 w 1057275"/>
              <a:gd name="connsiteY2" fmla="*/ 581025 h 581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57275" h="581025">
                <a:moveTo>
                  <a:pt x="0" y="581025"/>
                </a:moveTo>
                <a:cubicBezTo>
                  <a:pt x="197644" y="290512"/>
                  <a:pt x="395288" y="0"/>
                  <a:pt x="571500" y="0"/>
                </a:cubicBezTo>
                <a:cubicBezTo>
                  <a:pt x="747712" y="0"/>
                  <a:pt x="902493" y="290512"/>
                  <a:pt x="1057275" y="581025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723483" y="2586112"/>
                <a:ext cx="499517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50" b="0" i="1" smtClean="0">
                          <a:latin typeface="Cambria Math" panose="02040503050406030204" pitchFamily="18" charset="0"/>
                        </a:rPr>
                        <m:t>180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3483" y="2586112"/>
                <a:ext cx="499517" cy="25391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560704" y="1834818"/>
                <a:ext cx="872898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5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05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05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05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sz="105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05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0704" y="1834818"/>
                <a:ext cx="872898" cy="25391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944680" y="2579811"/>
                <a:ext cx="499517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50" b="0" i="1" smtClean="0">
                          <a:latin typeface="Cambria Math" panose="02040503050406030204" pitchFamily="18" charset="0"/>
                        </a:rPr>
                        <m:t>30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4680" y="2579811"/>
                <a:ext cx="499517" cy="25391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468962" y="2579811"/>
                <a:ext cx="499517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50" b="0" i="1" smtClean="0">
                          <a:latin typeface="Cambria Math" panose="02040503050406030204" pitchFamily="18" charset="0"/>
                        </a:rPr>
                        <m:t>150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8962" y="2579811"/>
                <a:ext cx="499517" cy="25391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/>
          <p:cNvCxnSpPr/>
          <p:nvPr/>
        </p:nvCxnSpPr>
        <p:spPr>
          <a:xfrm flipH="1">
            <a:off x="5175250" y="2249487"/>
            <a:ext cx="138" cy="3540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5733008" y="2249487"/>
            <a:ext cx="138" cy="3540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4927600" y="2254250"/>
            <a:ext cx="8064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572249" y="2069684"/>
            <a:ext cx="2409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We saw this in the previous chapter when covering the ‘ambiguous case’ when using the sine rule.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91267" y="3232570"/>
                <a:ext cx="345638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360°−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267" y="3232570"/>
                <a:ext cx="3456384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Rectangle 29"/>
          <p:cNvSpPr/>
          <p:nvPr/>
        </p:nvSpPr>
        <p:spPr>
          <a:xfrm>
            <a:off x="424061" y="3317631"/>
            <a:ext cx="288032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 flipH="1" flipV="1">
            <a:off x="4942953" y="2989990"/>
            <a:ext cx="6871" cy="9555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4940765" y="3521075"/>
            <a:ext cx="2301410" cy="6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453414" y="3487756"/>
                <a:ext cx="499517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50" b="0" i="1" smtClean="0">
                          <a:latin typeface="Cambria Math" panose="02040503050406030204" pitchFamily="18" charset="0"/>
                        </a:rPr>
                        <m:t>330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3414" y="3487756"/>
                <a:ext cx="499517" cy="25391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992503" y="2911722"/>
                <a:ext cx="872898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5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05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05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05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sz="105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05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2503" y="2911722"/>
                <a:ext cx="872898" cy="25391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881180" y="3470977"/>
                <a:ext cx="499517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50" b="0" i="1" smtClean="0">
                          <a:latin typeface="Cambria Math" panose="02040503050406030204" pitchFamily="18" charset="0"/>
                        </a:rPr>
                        <m:t>30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1180" y="3470977"/>
                <a:ext cx="499517" cy="25391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715149" y="3488439"/>
                <a:ext cx="499517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50" b="0" i="1" smtClean="0">
                          <a:latin typeface="Cambria Math" panose="02040503050406030204" pitchFamily="18" charset="0"/>
                        </a:rPr>
                        <m:t>360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5149" y="3488439"/>
                <a:ext cx="499517" cy="25391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Connector 37"/>
          <p:cNvCxnSpPr/>
          <p:nvPr/>
        </p:nvCxnSpPr>
        <p:spPr>
          <a:xfrm>
            <a:off x="5118100" y="3154363"/>
            <a:ext cx="3174" cy="3641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6722021" y="3125788"/>
            <a:ext cx="1042" cy="3926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4954587" y="3154363"/>
            <a:ext cx="1949451" cy="101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reeform: Shape 43"/>
          <p:cNvSpPr/>
          <p:nvPr/>
        </p:nvSpPr>
        <p:spPr>
          <a:xfrm>
            <a:off x="4942839" y="3106316"/>
            <a:ext cx="2008823" cy="828143"/>
          </a:xfrm>
          <a:custGeom>
            <a:avLst/>
            <a:gdLst>
              <a:gd name="connsiteX0" fmla="*/ 0 w 1645920"/>
              <a:gd name="connsiteY0" fmla="*/ 30480 h 845820"/>
              <a:gd name="connsiteX1" fmla="*/ 472440 w 1645920"/>
              <a:gd name="connsiteY1" fmla="*/ 434340 h 845820"/>
              <a:gd name="connsiteX2" fmla="*/ 922020 w 1645920"/>
              <a:gd name="connsiteY2" fmla="*/ 845820 h 845820"/>
              <a:gd name="connsiteX3" fmla="*/ 1318260 w 1645920"/>
              <a:gd name="connsiteY3" fmla="*/ 434340 h 845820"/>
              <a:gd name="connsiteX4" fmla="*/ 1645920 w 1645920"/>
              <a:gd name="connsiteY4" fmla="*/ 0 h 845820"/>
              <a:gd name="connsiteX0" fmla="*/ 0 w 1645920"/>
              <a:gd name="connsiteY0" fmla="*/ 38632 h 853972"/>
              <a:gd name="connsiteX1" fmla="*/ 472440 w 1645920"/>
              <a:gd name="connsiteY1" fmla="*/ 442492 h 853972"/>
              <a:gd name="connsiteX2" fmla="*/ 922020 w 1645920"/>
              <a:gd name="connsiteY2" fmla="*/ 853972 h 853972"/>
              <a:gd name="connsiteX3" fmla="*/ 1318260 w 1645920"/>
              <a:gd name="connsiteY3" fmla="*/ 442492 h 853972"/>
              <a:gd name="connsiteX4" fmla="*/ 1645920 w 1645920"/>
              <a:gd name="connsiteY4" fmla="*/ 8152 h 853972"/>
              <a:gd name="connsiteX0" fmla="*/ 0 w 1645920"/>
              <a:gd name="connsiteY0" fmla="*/ 38217 h 853557"/>
              <a:gd name="connsiteX1" fmla="*/ 472440 w 1645920"/>
              <a:gd name="connsiteY1" fmla="*/ 442077 h 853557"/>
              <a:gd name="connsiteX2" fmla="*/ 922020 w 1645920"/>
              <a:gd name="connsiteY2" fmla="*/ 853557 h 853557"/>
              <a:gd name="connsiteX3" fmla="*/ 1318260 w 1645920"/>
              <a:gd name="connsiteY3" fmla="*/ 442077 h 853557"/>
              <a:gd name="connsiteX4" fmla="*/ 1645920 w 1645920"/>
              <a:gd name="connsiteY4" fmla="*/ 7737 h 853557"/>
              <a:gd name="connsiteX0" fmla="*/ 0 w 1645920"/>
              <a:gd name="connsiteY0" fmla="*/ 38217 h 853557"/>
              <a:gd name="connsiteX1" fmla="*/ 472440 w 1645920"/>
              <a:gd name="connsiteY1" fmla="*/ 442077 h 853557"/>
              <a:gd name="connsiteX2" fmla="*/ 922020 w 1645920"/>
              <a:gd name="connsiteY2" fmla="*/ 853557 h 853557"/>
              <a:gd name="connsiteX3" fmla="*/ 1318260 w 1645920"/>
              <a:gd name="connsiteY3" fmla="*/ 442077 h 853557"/>
              <a:gd name="connsiteX4" fmla="*/ 1645920 w 1645920"/>
              <a:gd name="connsiteY4" fmla="*/ 7737 h 853557"/>
              <a:gd name="connsiteX0" fmla="*/ 0 w 1645920"/>
              <a:gd name="connsiteY0" fmla="*/ 38217 h 853557"/>
              <a:gd name="connsiteX1" fmla="*/ 472440 w 1645920"/>
              <a:gd name="connsiteY1" fmla="*/ 442077 h 853557"/>
              <a:gd name="connsiteX2" fmla="*/ 922020 w 1645920"/>
              <a:gd name="connsiteY2" fmla="*/ 853557 h 853557"/>
              <a:gd name="connsiteX3" fmla="*/ 1318260 w 1645920"/>
              <a:gd name="connsiteY3" fmla="*/ 442077 h 853557"/>
              <a:gd name="connsiteX4" fmla="*/ 1645920 w 1645920"/>
              <a:gd name="connsiteY4" fmla="*/ 7737 h 853557"/>
              <a:gd name="connsiteX0" fmla="*/ 0 w 1645920"/>
              <a:gd name="connsiteY0" fmla="*/ 38217 h 853557"/>
              <a:gd name="connsiteX1" fmla="*/ 472440 w 1645920"/>
              <a:gd name="connsiteY1" fmla="*/ 442077 h 853557"/>
              <a:gd name="connsiteX2" fmla="*/ 922020 w 1645920"/>
              <a:gd name="connsiteY2" fmla="*/ 853557 h 853557"/>
              <a:gd name="connsiteX3" fmla="*/ 1286593 w 1645920"/>
              <a:gd name="connsiteY3" fmla="*/ 442077 h 853557"/>
              <a:gd name="connsiteX4" fmla="*/ 1645920 w 1645920"/>
              <a:gd name="connsiteY4" fmla="*/ 7737 h 853557"/>
              <a:gd name="connsiteX0" fmla="*/ 0 w 1622169"/>
              <a:gd name="connsiteY0" fmla="*/ 15233 h 830573"/>
              <a:gd name="connsiteX1" fmla="*/ 472440 w 1622169"/>
              <a:gd name="connsiteY1" fmla="*/ 419093 h 830573"/>
              <a:gd name="connsiteX2" fmla="*/ 922020 w 1622169"/>
              <a:gd name="connsiteY2" fmla="*/ 830573 h 830573"/>
              <a:gd name="connsiteX3" fmla="*/ 1286593 w 1622169"/>
              <a:gd name="connsiteY3" fmla="*/ 419093 h 830573"/>
              <a:gd name="connsiteX4" fmla="*/ 1622169 w 1622169"/>
              <a:gd name="connsiteY4" fmla="*/ 8566 h 830573"/>
              <a:gd name="connsiteX0" fmla="*/ 0 w 1622169"/>
              <a:gd name="connsiteY0" fmla="*/ 6667 h 822007"/>
              <a:gd name="connsiteX1" fmla="*/ 472440 w 1622169"/>
              <a:gd name="connsiteY1" fmla="*/ 410527 h 822007"/>
              <a:gd name="connsiteX2" fmla="*/ 922020 w 1622169"/>
              <a:gd name="connsiteY2" fmla="*/ 822007 h 822007"/>
              <a:gd name="connsiteX3" fmla="*/ 1286593 w 1622169"/>
              <a:gd name="connsiteY3" fmla="*/ 410527 h 822007"/>
              <a:gd name="connsiteX4" fmla="*/ 1622169 w 1622169"/>
              <a:gd name="connsiteY4" fmla="*/ 0 h 822007"/>
              <a:gd name="connsiteX0" fmla="*/ 0 w 1622169"/>
              <a:gd name="connsiteY0" fmla="*/ 6667 h 822007"/>
              <a:gd name="connsiteX1" fmla="*/ 472440 w 1622169"/>
              <a:gd name="connsiteY1" fmla="*/ 410527 h 822007"/>
              <a:gd name="connsiteX2" fmla="*/ 922020 w 1622169"/>
              <a:gd name="connsiteY2" fmla="*/ 822007 h 822007"/>
              <a:gd name="connsiteX3" fmla="*/ 1286593 w 1622169"/>
              <a:gd name="connsiteY3" fmla="*/ 410527 h 822007"/>
              <a:gd name="connsiteX4" fmla="*/ 1622169 w 1622169"/>
              <a:gd name="connsiteY4" fmla="*/ 0 h 822007"/>
              <a:gd name="connsiteX0" fmla="*/ 0 w 1669670"/>
              <a:gd name="connsiteY0" fmla="*/ 11430 h 826770"/>
              <a:gd name="connsiteX1" fmla="*/ 472440 w 1669670"/>
              <a:gd name="connsiteY1" fmla="*/ 415290 h 826770"/>
              <a:gd name="connsiteX2" fmla="*/ 922020 w 1669670"/>
              <a:gd name="connsiteY2" fmla="*/ 826770 h 826770"/>
              <a:gd name="connsiteX3" fmla="*/ 1286593 w 1669670"/>
              <a:gd name="connsiteY3" fmla="*/ 415290 h 826770"/>
              <a:gd name="connsiteX4" fmla="*/ 1669670 w 1669670"/>
              <a:gd name="connsiteY4" fmla="*/ 0 h 826770"/>
              <a:gd name="connsiteX0" fmla="*/ 0 w 1669670"/>
              <a:gd name="connsiteY0" fmla="*/ 12763 h 828103"/>
              <a:gd name="connsiteX1" fmla="*/ 472440 w 1669670"/>
              <a:gd name="connsiteY1" fmla="*/ 416623 h 828103"/>
              <a:gd name="connsiteX2" fmla="*/ 922020 w 1669670"/>
              <a:gd name="connsiteY2" fmla="*/ 828103 h 828103"/>
              <a:gd name="connsiteX3" fmla="*/ 1286593 w 1669670"/>
              <a:gd name="connsiteY3" fmla="*/ 416623 h 828103"/>
              <a:gd name="connsiteX4" fmla="*/ 1669670 w 1669670"/>
              <a:gd name="connsiteY4" fmla="*/ 1333 h 828103"/>
              <a:gd name="connsiteX0" fmla="*/ 0 w 1669670"/>
              <a:gd name="connsiteY0" fmla="*/ 12803 h 828143"/>
              <a:gd name="connsiteX1" fmla="*/ 472440 w 1669670"/>
              <a:gd name="connsiteY1" fmla="*/ 416663 h 828143"/>
              <a:gd name="connsiteX2" fmla="*/ 922020 w 1669670"/>
              <a:gd name="connsiteY2" fmla="*/ 828143 h 828143"/>
              <a:gd name="connsiteX3" fmla="*/ 1286593 w 1669670"/>
              <a:gd name="connsiteY3" fmla="*/ 416663 h 828143"/>
              <a:gd name="connsiteX4" fmla="*/ 1669670 w 1669670"/>
              <a:gd name="connsiteY4" fmla="*/ 1373 h 828143"/>
              <a:gd name="connsiteX0" fmla="*/ 0 w 1669670"/>
              <a:gd name="connsiteY0" fmla="*/ 12803 h 828143"/>
              <a:gd name="connsiteX1" fmla="*/ 472440 w 1669670"/>
              <a:gd name="connsiteY1" fmla="*/ 416663 h 828143"/>
              <a:gd name="connsiteX2" fmla="*/ 922020 w 1669670"/>
              <a:gd name="connsiteY2" fmla="*/ 828143 h 828143"/>
              <a:gd name="connsiteX3" fmla="*/ 1286593 w 1669670"/>
              <a:gd name="connsiteY3" fmla="*/ 416663 h 828143"/>
              <a:gd name="connsiteX4" fmla="*/ 1669670 w 1669670"/>
              <a:gd name="connsiteY4" fmla="*/ 1373 h 828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69670" h="828143">
                <a:moveTo>
                  <a:pt x="0" y="12803"/>
                </a:moveTo>
                <a:cubicBezTo>
                  <a:pt x="235585" y="-13232"/>
                  <a:pt x="364490" y="204573"/>
                  <a:pt x="472440" y="416663"/>
                </a:cubicBezTo>
                <a:cubicBezTo>
                  <a:pt x="580390" y="628753"/>
                  <a:pt x="786328" y="828143"/>
                  <a:pt x="922020" y="828143"/>
                </a:cubicBezTo>
                <a:cubicBezTo>
                  <a:pt x="1057712" y="828143"/>
                  <a:pt x="1213445" y="573508"/>
                  <a:pt x="1286593" y="416663"/>
                </a:cubicBezTo>
                <a:cubicBezTo>
                  <a:pt x="1347866" y="269343"/>
                  <a:pt x="1310846" y="-22439"/>
                  <a:pt x="1669670" y="1373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1139612" y="2490470"/>
                <a:ext cx="284818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e.g.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150°</m:t>
                            </m:r>
                          </m:e>
                        </m:d>
                      </m:e>
                    </m:func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30°</m:t>
                            </m:r>
                          </m:e>
                        </m:d>
                      </m:e>
                    </m:func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9612" y="2490470"/>
                <a:ext cx="2848188" cy="338554"/>
              </a:xfrm>
              <a:prstGeom prst="rect">
                <a:avLst/>
              </a:prstGeom>
              <a:blipFill>
                <a:blip r:embed="rId11"/>
                <a:stretch>
                  <a:fillRect l="-1285" t="-5455" b="-2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1150462" y="3655222"/>
                <a:ext cx="288813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e.g.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330°</m:t>
                            </m:r>
                          </m:e>
                        </m:d>
                      </m:e>
                    </m:func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30°</m:t>
                            </m:r>
                          </m:e>
                        </m:d>
                      </m:e>
                    </m:func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0462" y="3655222"/>
                <a:ext cx="2888138" cy="338554"/>
              </a:xfrm>
              <a:prstGeom prst="rect">
                <a:avLst/>
              </a:prstGeom>
              <a:blipFill>
                <a:blip r:embed="rId12"/>
                <a:stretch>
                  <a:fillRect l="-1266" t="-5455" b="-2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817327" y="4183046"/>
                <a:ext cx="415200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𝑠𝑖𝑛</m:t>
                    </m:r>
                  </m:oMath>
                </a14:m>
                <a:r>
                  <a:rPr lang="en-GB" sz="2400" dirty="0"/>
                  <a:t> and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𝑐𝑜𝑠</m:t>
                    </m:r>
                  </m:oMath>
                </a14:m>
                <a:r>
                  <a:rPr lang="en-GB" sz="2400" dirty="0"/>
                  <a:t> repeat every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360°</m:t>
                    </m:r>
                  </m:oMath>
                </a14:m>
                <a:endParaRPr lang="en-GB" sz="2400" dirty="0"/>
              </a:p>
              <a:p>
                <a:r>
                  <a:rPr lang="en-GB" sz="2400" dirty="0"/>
                  <a:t>but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𝑡𝑎𝑛</m:t>
                    </m:r>
                  </m:oMath>
                </a14:m>
                <a:r>
                  <a:rPr lang="en-GB" sz="2400" dirty="0"/>
                  <a:t> every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180°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327" y="4183046"/>
                <a:ext cx="4152007" cy="830997"/>
              </a:xfrm>
              <a:prstGeom prst="rect">
                <a:avLst/>
              </a:prstGeom>
              <a:blipFill>
                <a:blip r:embed="rId13"/>
                <a:stretch>
                  <a:fillRect l="-2203" t="-5839" b="-153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Rectangle 52"/>
          <p:cNvSpPr/>
          <p:nvPr/>
        </p:nvSpPr>
        <p:spPr>
          <a:xfrm>
            <a:off x="428576" y="4343155"/>
            <a:ext cx="288032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1158731" y="4956877"/>
                <a:ext cx="288813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e.g.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390°</m:t>
                            </m:r>
                          </m:e>
                        </m:d>
                      </m:e>
                    </m:func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30°</m:t>
                            </m:r>
                          </m:e>
                        </m:d>
                      </m:e>
                    </m:func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8731" y="4956877"/>
                <a:ext cx="2888138" cy="338554"/>
              </a:xfrm>
              <a:prstGeom prst="rect">
                <a:avLst/>
              </a:prstGeom>
              <a:blipFill>
                <a:blip r:embed="rId14"/>
                <a:stretch>
                  <a:fillRect l="-1055" t="-5357" b="-2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5" name="Straight Arrow Connector 54"/>
          <p:cNvCxnSpPr/>
          <p:nvPr/>
        </p:nvCxnSpPr>
        <p:spPr>
          <a:xfrm flipH="1" flipV="1">
            <a:off x="5056049" y="4213727"/>
            <a:ext cx="6871" cy="9555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V="1">
            <a:off x="5053861" y="4724400"/>
            <a:ext cx="3080489" cy="210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5534099" y="4192609"/>
                <a:ext cx="872898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5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05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05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05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sz="105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05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4099" y="4192609"/>
                <a:ext cx="872898" cy="253916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5032376" y="4720114"/>
                <a:ext cx="499517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50" b="0" i="1" smtClean="0">
                          <a:latin typeface="Cambria Math" panose="02040503050406030204" pitchFamily="18" charset="0"/>
                        </a:rPr>
                        <m:t>30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2376" y="4720114"/>
                <a:ext cx="499517" cy="253916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6247220" y="4693126"/>
                <a:ext cx="499517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50" b="0" i="1" smtClean="0">
                          <a:latin typeface="Cambria Math" panose="02040503050406030204" pitchFamily="18" charset="0"/>
                        </a:rPr>
                        <m:t>360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7220" y="4693126"/>
                <a:ext cx="499517" cy="253916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Freeform: Shape 64"/>
          <p:cNvSpPr/>
          <p:nvPr/>
        </p:nvSpPr>
        <p:spPr>
          <a:xfrm>
            <a:off x="5067176" y="4349999"/>
            <a:ext cx="1463799" cy="796676"/>
          </a:xfrm>
          <a:custGeom>
            <a:avLst/>
            <a:gdLst>
              <a:gd name="connsiteX0" fmla="*/ 0 w 3476625"/>
              <a:gd name="connsiteY0" fmla="*/ 1152525 h 2362209"/>
              <a:gd name="connsiteX1" fmla="*/ 885825 w 3476625"/>
              <a:gd name="connsiteY1" fmla="*/ 0 h 2362209"/>
              <a:gd name="connsiteX2" fmla="*/ 1752600 w 3476625"/>
              <a:gd name="connsiteY2" fmla="*/ 1152525 h 2362209"/>
              <a:gd name="connsiteX3" fmla="*/ 2657475 w 3476625"/>
              <a:gd name="connsiteY3" fmla="*/ 2362200 h 2362209"/>
              <a:gd name="connsiteX4" fmla="*/ 3476625 w 3476625"/>
              <a:gd name="connsiteY4" fmla="*/ 1133475 h 2362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76625" h="2362209">
                <a:moveTo>
                  <a:pt x="0" y="1152525"/>
                </a:moveTo>
                <a:cubicBezTo>
                  <a:pt x="296862" y="576262"/>
                  <a:pt x="593725" y="0"/>
                  <a:pt x="885825" y="0"/>
                </a:cubicBezTo>
                <a:cubicBezTo>
                  <a:pt x="1177925" y="0"/>
                  <a:pt x="1752600" y="1152525"/>
                  <a:pt x="1752600" y="1152525"/>
                </a:cubicBezTo>
                <a:cubicBezTo>
                  <a:pt x="2047875" y="1546225"/>
                  <a:pt x="2370138" y="2365375"/>
                  <a:pt x="2657475" y="2362200"/>
                </a:cubicBezTo>
                <a:cubicBezTo>
                  <a:pt x="2944812" y="2359025"/>
                  <a:pt x="3210718" y="1746250"/>
                  <a:pt x="3476625" y="1133475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Freeform: Shape 65"/>
          <p:cNvSpPr/>
          <p:nvPr/>
        </p:nvSpPr>
        <p:spPr>
          <a:xfrm>
            <a:off x="6531977" y="4349999"/>
            <a:ext cx="1463799" cy="796676"/>
          </a:xfrm>
          <a:custGeom>
            <a:avLst/>
            <a:gdLst>
              <a:gd name="connsiteX0" fmla="*/ 0 w 3476625"/>
              <a:gd name="connsiteY0" fmla="*/ 1152525 h 2362209"/>
              <a:gd name="connsiteX1" fmla="*/ 885825 w 3476625"/>
              <a:gd name="connsiteY1" fmla="*/ 0 h 2362209"/>
              <a:gd name="connsiteX2" fmla="*/ 1752600 w 3476625"/>
              <a:gd name="connsiteY2" fmla="*/ 1152525 h 2362209"/>
              <a:gd name="connsiteX3" fmla="*/ 2657475 w 3476625"/>
              <a:gd name="connsiteY3" fmla="*/ 2362200 h 2362209"/>
              <a:gd name="connsiteX4" fmla="*/ 3476625 w 3476625"/>
              <a:gd name="connsiteY4" fmla="*/ 1133475 h 2362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76625" h="2362209">
                <a:moveTo>
                  <a:pt x="0" y="1152525"/>
                </a:moveTo>
                <a:cubicBezTo>
                  <a:pt x="296862" y="576262"/>
                  <a:pt x="593725" y="0"/>
                  <a:pt x="885825" y="0"/>
                </a:cubicBezTo>
                <a:cubicBezTo>
                  <a:pt x="1177925" y="0"/>
                  <a:pt x="1752600" y="1152525"/>
                  <a:pt x="1752600" y="1152525"/>
                </a:cubicBezTo>
                <a:cubicBezTo>
                  <a:pt x="2047875" y="1546225"/>
                  <a:pt x="2370138" y="2365375"/>
                  <a:pt x="2657475" y="2362200"/>
                </a:cubicBezTo>
                <a:cubicBezTo>
                  <a:pt x="2944812" y="2359025"/>
                  <a:pt x="3210718" y="1746250"/>
                  <a:pt x="3476625" y="1133475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6503490" y="4696693"/>
                <a:ext cx="499517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50" b="0" i="1" smtClean="0">
                          <a:latin typeface="Cambria Math" panose="02040503050406030204" pitchFamily="18" charset="0"/>
                        </a:rPr>
                        <m:t>390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3490" y="4696693"/>
                <a:ext cx="499517" cy="253916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0" name="Straight Connector 69"/>
          <p:cNvCxnSpPr/>
          <p:nvPr/>
        </p:nvCxnSpPr>
        <p:spPr>
          <a:xfrm>
            <a:off x="5272609" y="4447930"/>
            <a:ext cx="4241" cy="2907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6739049" y="4453117"/>
            <a:ext cx="4241" cy="2907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7679178" y="4706227"/>
                <a:ext cx="499517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050" b="0" i="1" smtClean="0">
                          <a:latin typeface="Cambria Math" panose="02040503050406030204" pitchFamily="18" charset="0"/>
                        </a:rPr>
                        <m:t>720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9178" y="4706227"/>
                <a:ext cx="499517" cy="253916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815503" y="5587402"/>
                <a:ext cx="415200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90°−</m:t>
                            </m:r>
                            <m:r>
                              <a:rPr lang="en-GB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r>
                  <a:rPr lang="en-GB" sz="2400" dirty="0"/>
                  <a:t> </a:t>
                </a:r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503" y="5587402"/>
                <a:ext cx="4152007" cy="461665"/>
              </a:xfrm>
              <a:prstGeom prst="rect">
                <a:avLst/>
              </a:prstGeom>
              <a:blipFill>
                <a:blip r:embed="rId20"/>
                <a:stretch>
                  <a:fillRect l="-2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7" name="Rectangle 76"/>
          <p:cNvSpPr/>
          <p:nvPr/>
        </p:nvSpPr>
        <p:spPr>
          <a:xfrm>
            <a:off x="424061" y="5674218"/>
            <a:ext cx="288032" cy="2880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4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4793799" y="5523425"/>
            <a:ext cx="37336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Remember from the previous chapter that “cosine” by definition is the sine of the “complementary” angle.</a:t>
            </a:r>
          </a:p>
          <a:p>
            <a:r>
              <a:rPr lang="en-GB" sz="1200" dirty="0"/>
              <a:t>This was/is never covered in the textbook but caught everyone by surprise when it came up in a C3 exam.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1116653" y="6031666"/>
                <a:ext cx="288813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e.g.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50°</m:t>
                            </m:r>
                          </m:e>
                        </m:d>
                      </m:e>
                    </m:func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40°</m:t>
                            </m:r>
                          </m:e>
                        </m:d>
                      </m:e>
                    </m:func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6653" y="6031666"/>
                <a:ext cx="2888138" cy="338554"/>
              </a:xfrm>
              <a:prstGeom prst="rect">
                <a:avLst/>
              </a:prstGeom>
              <a:blipFill>
                <a:blip r:embed="rId21"/>
                <a:stretch>
                  <a:fillRect l="-1055" t="-5357" b="-2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7229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"/>
                            </p:stCondLst>
                            <p:childTnLst>
                              <p:par>
                                <p:cTn id="1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13" grpId="0" animBg="1"/>
      <p:bldP spid="15" grpId="0"/>
      <p:bldP spid="16" grpId="0"/>
      <p:bldP spid="17" grpId="0"/>
      <p:bldP spid="18" grpId="0"/>
      <p:bldP spid="28" grpId="0"/>
      <p:bldP spid="29" grpId="0"/>
      <p:bldP spid="30" grpId="0" animBg="1"/>
      <p:bldP spid="34" grpId="0"/>
      <p:bldP spid="35" grpId="0"/>
      <p:bldP spid="36" grpId="0"/>
      <p:bldP spid="37" grpId="0"/>
      <p:bldP spid="44" grpId="0" animBg="1"/>
      <p:bldP spid="50" grpId="0"/>
      <p:bldP spid="51" grpId="0"/>
      <p:bldP spid="52" grpId="0"/>
      <p:bldP spid="53" grpId="0" animBg="1"/>
      <p:bldP spid="54" grpId="0"/>
      <p:bldP spid="58" grpId="0"/>
      <p:bldP spid="59" grpId="0"/>
      <p:bldP spid="60" grpId="0"/>
      <p:bldP spid="65" grpId="0" animBg="1"/>
      <p:bldP spid="66" grpId="0" animBg="1"/>
      <p:bldP spid="68" grpId="0"/>
      <p:bldP spid="75" grpId="0"/>
      <p:bldP spid="76" grpId="0"/>
      <p:bldP spid="77" grpId="0" animBg="1"/>
      <p:bldP spid="79" grpId="0"/>
      <p:bldP spid="8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Solving Trigonometric Equations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145543" y="901272"/>
                <a:ext cx="2677060" cy="1323439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600" b="1" dirty="0">
                    <a:latin typeface="+mj-lt"/>
                  </a:rPr>
                  <a:t>Reminder of ‘trig laws’: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180−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endParaRPr lang="en-GB" sz="1600" b="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360−</m:t>
                            </m:r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endParaRPr lang="en-GB" sz="1600" b="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𝑐𝑜𝑠</m:t>
                    </m:r>
                  </m:oMath>
                </a14:m>
                <a:r>
                  <a:rPr lang="en-GB" sz="1600" dirty="0"/>
                  <a:t> repeat every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360°</m:t>
                    </m:r>
                  </m:oMath>
                </a14:m>
                <a:r>
                  <a:rPr lang="en-GB" sz="1600" dirty="0"/>
                  <a:t> but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𝑡𝑎𝑛</m:t>
                    </m:r>
                  </m:oMath>
                </a14:m>
                <a:r>
                  <a:rPr lang="en-GB" sz="1600" dirty="0"/>
                  <a:t> every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180°</m:t>
                    </m:r>
                  </m:oMath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5543" y="901272"/>
                <a:ext cx="2677060" cy="1323439"/>
              </a:xfrm>
              <a:prstGeom prst="rect">
                <a:avLst/>
              </a:prstGeom>
              <a:blipFill>
                <a:blip r:embed="rId2"/>
                <a:stretch>
                  <a:fillRect l="-677" t="-452" b="-40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323528" y="848114"/>
            <a:ext cx="51125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Remember those trigonometric angle laws (on the right) earlier this chapter? They’re about to become </a:t>
            </a:r>
            <a:r>
              <a:rPr lang="en-GB" b="1" dirty="0"/>
              <a:t>super </a:t>
            </a:r>
            <a:r>
              <a:rPr lang="en-GB" b="1" dirty="0" smtClean="0"/>
              <a:t>useful</a:t>
            </a:r>
            <a:r>
              <a:rPr lang="en-GB" dirty="0"/>
              <a:t>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67544" y="2492896"/>
                <a:ext cx="5197629" cy="52693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Solve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000" dirty="0"/>
                  <a:t> in the interval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sz="2000" dirty="0"/>
                  <a:t>.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492896"/>
                <a:ext cx="5197629" cy="52693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071148" y="3151585"/>
                <a:ext cx="2677060" cy="1169551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400" b="1" dirty="0" smtClean="0">
                    <a:latin typeface="+mj-lt"/>
                  </a:rPr>
                  <a:t>Note</a:t>
                </a:r>
                <a:r>
                  <a:rPr lang="en-GB" sz="1400" b="1" dirty="0">
                    <a:latin typeface="+mj-lt"/>
                  </a:rPr>
                  <a:t>:</a:t>
                </a:r>
              </a:p>
              <a:p>
                <a:r>
                  <a:rPr lang="en-GB" sz="1400" dirty="0">
                    <a:latin typeface="+mj-lt"/>
                  </a:rPr>
                  <a:t>When you do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𝑠𝑖</m:t>
                    </m:r>
                    <m:sSup>
                      <m:sSup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+mj-lt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𝑐𝑜</m:t>
                    </m:r>
                    <m:sSup>
                      <m:sSupPr>
                        <m:ctrlPr>
                          <a:rPr lang="en-GB" sz="14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+mj-lt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𝑡𝑎</m:t>
                    </m:r>
                    <m:sSup>
                      <m:sSup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+mj-lt"/>
                  </a:rPr>
                  <a:t> on a calculator, it gives you only one value, known as the </a:t>
                </a:r>
                <a:r>
                  <a:rPr lang="en-GB" sz="1400" b="1" dirty="0">
                    <a:latin typeface="+mj-lt"/>
                  </a:rPr>
                  <a:t>principal value</a:t>
                </a:r>
                <a:r>
                  <a:rPr lang="en-GB" sz="1400" dirty="0">
                    <a:latin typeface="+mj-lt"/>
                  </a:rPr>
                  <a:t>.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1148" y="3151585"/>
                <a:ext cx="2677060" cy="1169551"/>
              </a:xfrm>
              <a:prstGeom prst="rect">
                <a:avLst/>
              </a:prstGeom>
              <a:blipFill>
                <a:blip r:embed="rId5"/>
                <a:stretch>
                  <a:fillRect l="-226" b="-30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67544" y="4562283"/>
                <a:ext cx="5997051" cy="40011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Solve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5</m:t>
                    </m:r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r>
                  <a:rPr lang="en-GB" sz="2000" dirty="0"/>
                  <a:t> in the interval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−180°≤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&lt;180°</m:t>
                    </m:r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4562283"/>
                <a:ext cx="5997051" cy="400110"/>
              </a:xfrm>
              <a:prstGeom prst="rect">
                <a:avLst/>
              </a:prstGeom>
              <a:blipFill>
                <a:blip r:embed="rId6"/>
                <a:stretch>
                  <a:fillRect b="-5556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988323" y="5155177"/>
                <a:ext cx="2794169" cy="73866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400" b="1" dirty="0" smtClean="0">
                    <a:latin typeface="+mj-lt"/>
                  </a:rPr>
                  <a:t>Tip</a:t>
                </a:r>
                <a:r>
                  <a:rPr lang="en-GB" sz="1400" b="1" dirty="0">
                    <a:latin typeface="+mj-lt"/>
                  </a:rPr>
                  <a:t>: </a:t>
                </a:r>
                <a:r>
                  <a:rPr lang="en-GB" sz="1400" dirty="0">
                    <a:latin typeface="+mj-lt"/>
                  </a:rPr>
                  <a:t>Look out for the solution range required.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−180≤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&lt;180°</m:t>
                    </m:r>
                  </m:oMath>
                </a14:m>
                <a:r>
                  <a:rPr lang="en-GB" sz="1400" dirty="0">
                    <a:latin typeface="+mj-lt"/>
                  </a:rPr>
                  <a:t> is a particularly common one.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8323" y="5155177"/>
                <a:ext cx="2794169" cy="738664"/>
              </a:xfrm>
              <a:prstGeom prst="rect">
                <a:avLst/>
              </a:prstGeom>
              <a:blipFill>
                <a:blip r:embed="rId7"/>
                <a:stretch>
                  <a:fillRect l="-216" b="-56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7482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Slightly Harder </a:t>
              </a:r>
              <a:r>
                <a:rPr lang="en-GB" sz="3200" dirty="0" smtClean="0">
                  <a:latin typeface="+mj-lt"/>
                </a:rPr>
                <a:t>One…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14381" y="1248887"/>
                <a:ext cx="5197629" cy="52693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Solve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000" dirty="0"/>
                  <a:t> in the interval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sz="2000" dirty="0"/>
                  <a:t>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381" y="1248887"/>
                <a:ext cx="5197629" cy="52693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59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Test Your Understanding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57924" y="1020287"/>
                <a:ext cx="5626244" cy="42909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/>
                  <a:t>Solve </a:t>
                </a:r>
                <a14:m>
                  <m:oMath xmlns:m="http://schemas.openxmlformats.org/officeDocument/2006/math">
                    <m:r>
                      <a:rPr lang="en-GB" sz="2000" b="0" i="0" smtClean="0">
                        <a:latin typeface="Cambria Math" panose="02040503050406030204" pitchFamily="18" charset="0"/>
                      </a:rPr>
                      <m:t>2</m:t>
                    </m:r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GB" sz="2000" dirty="0"/>
                  <a:t> in the interval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≤360°</m:t>
                    </m:r>
                  </m:oMath>
                </a14:m>
                <a:r>
                  <a:rPr lang="en-GB" sz="2000" dirty="0"/>
                  <a:t>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924" y="1020287"/>
                <a:ext cx="5626244" cy="429092"/>
              </a:xfrm>
              <a:prstGeom prst="rect">
                <a:avLst/>
              </a:prstGeom>
              <a:blipFill>
                <a:blip r:embed="rId2"/>
                <a:stretch>
                  <a:fillRect b="-5263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370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30853</TotalTime>
  <Words>2342</Words>
  <Application>Microsoft Office PowerPoint</Application>
  <PresentationFormat>On-screen Show (4:3)</PresentationFormat>
  <Paragraphs>242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Cambria Math</vt:lpstr>
      <vt:lpstr>Wingdings</vt:lpstr>
      <vt:lpstr>Office Theme</vt:lpstr>
      <vt:lpstr>P1 Chapter 10 :: Trigonometric Identities &amp; Equations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Stef Smith</cp:lastModifiedBy>
  <cp:revision>1169</cp:revision>
  <cp:lastPrinted>2020-03-17T08:34:27Z</cp:lastPrinted>
  <dcterms:created xsi:type="dcterms:W3CDTF">2013-02-28T07:36:55Z</dcterms:created>
  <dcterms:modified xsi:type="dcterms:W3CDTF">2020-03-17T08:34:31Z</dcterms:modified>
</cp:coreProperties>
</file>