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81" r:id="rId2"/>
    <p:sldId id="618" r:id="rId3"/>
    <p:sldId id="626" r:id="rId4"/>
    <p:sldId id="627" r:id="rId5"/>
    <p:sldId id="628" r:id="rId6"/>
    <p:sldId id="629" r:id="rId7"/>
    <p:sldId id="630" r:id="rId8"/>
    <p:sldId id="631" r:id="rId9"/>
    <p:sldId id="632" r:id="rId10"/>
    <p:sldId id="633" r:id="rId11"/>
    <p:sldId id="636" r:id="rId12"/>
    <p:sldId id="637" r:id="rId13"/>
    <p:sldId id="639" r:id="rId14"/>
    <p:sldId id="643" r:id="rId15"/>
    <p:sldId id="642" r:id="rId16"/>
    <p:sldId id="645" r:id="rId17"/>
    <p:sldId id="646" r:id="rId18"/>
    <p:sldId id="649" r:id="rId19"/>
    <p:sldId id="650" r:id="rId20"/>
    <p:sldId id="651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108" d="100"/>
          <a:sy n="108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DB4A1-E2C0-403E-B790-5FD2C0B4BAC6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ED282-5689-4A24-B7CF-9B182F2556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02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28/02/2020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image" Target="../media/image86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64.png"/><Relationship Id="rId10" Type="http://schemas.openxmlformats.org/officeDocument/2006/relationships/image" Target="../media/image91.png"/><Relationship Id="rId4" Type="http://schemas.openxmlformats.org/officeDocument/2006/relationships/image" Target="../media/image68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3" Type="http://schemas.openxmlformats.org/officeDocument/2006/relationships/image" Target="../media/image133.png"/><Relationship Id="rId7" Type="http://schemas.openxmlformats.org/officeDocument/2006/relationships/image" Target="../media/image137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png"/><Relationship Id="rId3" Type="http://schemas.openxmlformats.org/officeDocument/2006/relationships/image" Target="../media/image154.png"/><Relationship Id="rId7" Type="http://schemas.openxmlformats.org/officeDocument/2006/relationships/image" Target="../media/image158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7.png"/><Relationship Id="rId5" Type="http://schemas.openxmlformats.org/officeDocument/2006/relationships/image" Target="../media/image156.png"/><Relationship Id="rId4" Type="http://schemas.openxmlformats.org/officeDocument/2006/relationships/image" Target="../media/image15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png"/><Relationship Id="rId3" Type="http://schemas.openxmlformats.org/officeDocument/2006/relationships/image" Target="../media/image161.png"/><Relationship Id="rId7" Type="http://schemas.openxmlformats.org/officeDocument/2006/relationships/image" Target="../media/image165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4.png"/><Relationship Id="rId5" Type="http://schemas.openxmlformats.org/officeDocument/2006/relationships/image" Target="../media/image163.png"/><Relationship Id="rId10" Type="http://schemas.openxmlformats.org/officeDocument/2006/relationships/image" Target="../media/image168.png"/><Relationship Id="rId4" Type="http://schemas.openxmlformats.org/officeDocument/2006/relationships/image" Target="../media/image162.png"/><Relationship Id="rId9" Type="http://schemas.openxmlformats.org/officeDocument/2006/relationships/image" Target="../media/image16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P1 Chapter 13 :: </a:t>
            </a:r>
            <a:r>
              <a:rPr lang="en-GB" dirty="0"/>
              <a:t>Integration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34036"/>
            <a:ext cx="5539689" cy="269773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51520" y="764704"/>
            <a:ext cx="273630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C1 May 2014 Q10</a:t>
            </a:r>
          </a:p>
        </p:txBody>
      </p:sp>
    </p:spTree>
    <p:extLst>
      <p:ext uri="{BB962C8B-B14F-4D97-AF65-F5344CB8AC3E}">
        <p14:creationId xmlns:p14="http://schemas.microsoft.com/office/powerpoint/2010/main" val="211182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/>
          <p:cNvSpPr/>
          <p:nvPr/>
        </p:nvSpPr>
        <p:spPr>
          <a:xfrm>
            <a:off x="6872288" y="2219325"/>
            <a:ext cx="1266825" cy="923925"/>
          </a:xfrm>
          <a:custGeom>
            <a:avLst/>
            <a:gdLst>
              <a:gd name="connsiteX0" fmla="*/ 0 w 1266825"/>
              <a:gd name="connsiteY0" fmla="*/ 919163 h 923925"/>
              <a:gd name="connsiteX1" fmla="*/ 257175 w 1266825"/>
              <a:gd name="connsiteY1" fmla="*/ 461963 h 923925"/>
              <a:gd name="connsiteX2" fmla="*/ 381000 w 1266825"/>
              <a:gd name="connsiteY2" fmla="*/ 276225 h 923925"/>
              <a:gd name="connsiteX3" fmla="*/ 452437 w 1266825"/>
              <a:gd name="connsiteY3" fmla="*/ 176213 h 923925"/>
              <a:gd name="connsiteX4" fmla="*/ 547687 w 1266825"/>
              <a:gd name="connsiteY4" fmla="*/ 80963 h 923925"/>
              <a:gd name="connsiteX5" fmla="*/ 604837 w 1266825"/>
              <a:gd name="connsiteY5" fmla="*/ 28575 h 923925"/>
              <a:gd name="connsiteX6" fmla="*/ 666750 w 1266825"/>
              <a:gd name="connsiteY6" fmla="*/ 0 h 923925"/>
              <a:gd name="connsiteX7" fmla="*/ 714375 w 1266825"/>
              <a:gd name="connsiteY7" fmla="*/ 0 h 923925"/>
              <a:gd name="connsiteX8" fmla="*/ 762000 w 1266825"/>
              <a:gd name="connsiteY8" fmla="*/ 19050 h 923925"/>
              <a:gd name="connsiteX9" fmla="*/ 823912 w 1266825"/>
              <a:gd name="connsiteY9" fmla="*/ 66675 h 923925"/>
              <a:gd name="connsiteX10" fmla="*/ 871537 w 1266825"/>
              <a:gd name="connsiteY10" fmla="*/ 123825 h 923925"/>
              <a:gd name="connsiteX11" fmla="*/ 933450 w 1266825"/>
              <a:gd name="connsiteY11" fmla="*/ 200025 h 923925"/>
              <a:gd name="connsiteX12" fmla="*/ 1009650 w 1266825"/>
              <a:gd name="connsiteY12" fmla="*/ 323850 h 923925"/>
              <a:gd name="connsiteX13" fmla="*/ 1081087 w 1266825"/>
              <a:gd name="connsiteY13" fmla="*/ 409575 h 923925"/>
              <a:gd name="connsiteX14" fmla="*/ 1166812 w 1266825"/>
              <a:gd name="connsiteY14" fmla="*/ 461963 h 923925"/>
              <a:gd name="connsiteX15" fmla="*/ 1266825 w 1266825"/>
              <a:gd name="connsiteY15" fmla="*/ 509588 h 923925"/>
              <a:gd name="connsiteX16" fmla="*/ 1262062 w 1266825"/>
              <a:gd name="connsiteY16" fmla="*/ 923925 h 923925"/>
              <a:gd name="connsiteX17" fmla="*/ 0 w 1266825"/>
              <a:gd name="connsiteY17" fmla="*/ 919163 h 923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66825" h="923925">
                <a:moveTo>
                  <a:pt x="0" y="919163"/>
                </a:moveTo>
                <a:lnTo>
                  <a:pt x="257175" y="461963"/>
                </a:lnTo>
                <a:lnTo>
                  <a:pt x="381000" y="276225"/>
                </a:lnTo>
                <a:lnTo>
                  <a:pt x="452437" y="176213"/>
                </a:lnTo>
                <a:lnTo>
                  <a:pt x="547687" y="80963"/>
                </a:lnTo>
                <a:lnTo>
                  <a:pt x="604837" y="28575"/>
                </a:lnTo>
                <a:lnTo>
                  <a:pt x="666750" y="0"/>
                </a:lnTo>
                <a:lnTo>
                  <a:pt x="714375" y="0"/>
                </a:lnTo>
                <a:lnTo>
                  <a:pt x="762000" y="19050"/>
                </a:lnTo>
                <a:lnTo>
                  <a:pt x="823912" y="66675"/>
                </a:lnTo>
                <a:lnTo>
                  <a:pt x="871537" y="123825"/>
                </a:lnTo>
                <a:lnTo>
                  <a:pt x="933450" y="200025"/>
                </a:lnTo>
                <a:lnTo>
                  <a:pt x="1009650" y="323850"/>
                </a:lnTo>
                <a:lnTo>
                  <a:pt x="1081087" y="409575"/>
                </a:lnTo>
                <a:lnTo>
                  <a:pt x="1166812" y="461963"/>
                </a:lnTo>
                <a:lnTo>
                  <a:pt x="1266825" y="509588"/>
                </a:lnTo>
                <a:cubicBezTo>
                  <a:pt x="1265237" y="647700"/>
                  <a:pt x="1263650" y="785813"/>
                  <a:pt x="1262062" y="923925"/>
                </a:cubicBezTo>
                <a:lnTo>
                  <a:pt x="0" y="919163"/>
                </a:lnTo>
                <a:close/>
              </a:path>
            </a:pathLst>
          </a:custGeom>
          <a:solidFill>
            <a:schemeClr val="accent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2: Definite </a:t>
              </a:r>
              <a:r>
                <a:rPr lang="en-GB" sz="3200" dirty="0">
                  <a:latin typeface="+mj-lt"/>
                </a:rPr>
                <a:t>Integration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764704"/>
                <a:ext cx="6234608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So far we’ve seen integration as ‘</a:t>
                </a:r>
                <a:r>
                  <a:rPr lang="en-GB" sz="1600" b="1" dirty="0"/>
                  <a:t>the opposite of differentiation</a:t>
                </a:r>
                <a:r>
                  <a:rPr lang="en-GB" sz="1600" dirty="0"/>
                  <a:t>’, allowing us to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when we know the gradient function </a:t>
                </a:r>
                <a:r>
                  <a:rPr lang="en-GB" sz="16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.</a:t>
                </a:r>
              </a:p>
              <a:p>
                <a:endParaRPr lang="en-GB" sz="1600" dirty="0"/>
              </a:p>
              <a:p>
                <a:r>
                  <a:rPr lang="en-GB" sz="1600" dirty="0"/>
                  <a:t>In practical settings however the most useful use of integration is that </a:t>
                </a:r>
                <a:r>
                  <a:rPr lang="en-GB" sz="1600" b="1" dirty="0"/>
                  <a:t>it finds the area under a graph</a:t>
                </a:r>
                <a:r>
                  <a:rPr lang="en-GB" sz="1600" dirty="0"/>
                  <a:t>. Remember at GCSE for example when you estimated the area under a speed-time graph, using trapeziums, to get the distance?</a:t>
                </a:r>
              </a:p>
              <a:p>
                <a:r>
                  <a:rPr lang="en-GB" sz="1600" dirty="0"/>
                  <a:t>If you knew the equation of the curve, you could get the exact area!</a:t>
                </a:r>
              </a:p>
              <a:p>
                <a:endParaRPr lang="en-GB" sz="1600" dirty="0"/>
              </a:p>
              <a:p>
                <a:r>
                  <a:rPr lang="en-GB" sz="1600" dirty="0"/>
                  <a:t>Before we do this, we need to understand how to find a </a:t>
                </a:r>
                <a:r>
                  <a:rPr lang="en-GB" sz="1600" b="1" dirty="0"/>
                  <a:t>definite integral</a:t>
                </a:r>
                <a:r>
                  <a:rPr lang="en-GB" sz="1600" dirty="0"/>
                  <a:t>: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6234608" cy="2800767"/>
              </a:xfrm>
              <a:prstGeom prst="rect">
                <a:avLst/>
              </a:prstGeom>
              <a:blipFill>
                <a:blip r:embed="rId2"/>
                <a:stretch>
                  <a:fillRect l="-489" t="-652" r="-196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876256" y="1988840"/>
            <a:ext cx="0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76256" y="3140968"/>
            <a:ext cx="17281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6156811" y="2410311"/>
            <a:ext cx="104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i="0" dirty="0">
                <a:latin typeface="+mj-lt"/>
              </a:rPr>
              <a:t>speed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107505" y="3154551"/>
            <a:ext cx="104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i="0" dirty="0">
                <a:latin typeface="+mj-lt"/>
              </a:rPr>
              <a:t>time</a:t>
            </a:r>
            <a:endParaRPr lang="en-GB" dirty="0"/>
          </a:p>
        </p:txBody>
      </p:sp>
      <p:sp>
        <p:nvSpPr>
          <p:cNvPr id="13" name="Freeform: Shape 12"/>
          <p:cNvSpPr/>
          <p:nvPr/>
        </p:nvSpPr>
        <p:spPr>
          <a:xfrm>
            <a:off x="6870700" y="2212393"/>
            <a:ext cx="1511300" cy="924507"/>
          </a:xfrm>
          <a:custGeom>
            <a:avLst/>
            <a:gdLst>
              <a:gd name="connsiteX0" fmla="*/ 0 w 1511300"/>
              <a:gd name="connsiteY0" fmla="*/ 924507 h 924507"/>
              <a:gd name="connsiteX1" fmla="*/ 647700 w 1511300"/>
              <a:gd name="connsiteY1" fmla="*/ 10107 h 924507"/>
              <a:gd name="connsiteX2" fmla="*/ 1117600 w 1511300"/>
              <a:gd name="connsiteY2" fmla="*/ 441907 h 924507"/>
              <a:gd name="connsiteX3" fmla="*/ 1511300 w 1511300"/>
              <a:gd name="connsiteY3" fmla="*/ 543507 h 92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1300" h="924507">
                <a:moveTo>
                  <a:pt x="0" y="924507"/>
                </a:moveTo>
                <a:cubicBezTo>
                  <a:pt x="230716" y="507523"/>
                  <a:pt x="461433" y="90540"/>
                  <a:pt x="647700" y="10107"/>
                </a:cubicBezTo>
                <a:cubicBezTo>
                  <a:pt x="833967" y="-70326"/>
                  <a:pt x="973667" y="353007"/>
                  <a:pt x="1117600" y="441907"/>
                </a:cubicBezTo>
                <a:cubicBezTo>
                  <a:pt x="1261533" y="530807"/>
                  <a:pt x="1386416" y="537157"/>
                  <a:pt x="1511300" y="5435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45784" y="2761878"/>
                <a:ext cx="13171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𝑑𝑖𝑠𝑡𝑎𝑛𝑐𝑒</m:t>
                      </m:r>
                    </m:oMath>
                  </m:oMathPara>
                </a14:m>
                <a:endParaRPr lang="en-GB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784" y="2761878"/>
                <a:ext cx="1317154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40710" y="4647057"/>
                <a:ext cx="2296491" cy="1064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710" y="4647057"/>
                <a:ext cx="2296491" cy="10645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16901" y="3591255"/>
                <a:ext cx="3386922" cy="5232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These are known as </a:t>
                </a:r>
                <a:r>
                  <a:rPr lang="en-GB" sz="1400" b="1" dirty="0"/>
                  <a:t>limits</a:t>
                </a:r>
                <a:r>
                  <a:rPr lang="en-GB" sz="1400" dirty="0"/>
                  <a:t>, which give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we’re finding the area between.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901" y="3591255"/>
                <a:ext cx="338692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V="1">
            <a:off x="6627231" y="4642236"/>
            <a:ext cx="0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27231" y="5794364"/>
            <a:ext cx="17281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41186" y="4320757"/>
                <a:ext cx="3924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186" y="4320757"/>
                <a:ext cx="392406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268180" y="5636497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180" y="5636497"/>
                <a:ext cx="37781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96759" y="5415274"/>
                <a:ext cx="13171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𝑑𝑖𝑠𝑡𝑎𝑛𝑐𝑒</m:t>
                      </m:r>
                    </m:oMath>
                  </m:oMathPara>
                </a14:m>
                <a:endParaRPr lang="en-GB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759" y="5415274"/>
                <a:ext cx="1317154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eform: Shape 25"/>
          <p:cNvSpPr/>
          <p:nvPr/>
        </p:nvSpPr>
        <p:spPr>
          <a:xfrm>
            <a:off x="6629400" y="4533900"/>
            <a:ext cx="1457325" cy="1257300"/>
          </a:xfrm>
          <a:custGeom>
            <a:avLst/>
            <a:gdLst>
              <a:gd name="connsiteX0" fmla="*/ 0 w 1457325"/>
              <a:gd name="connsiteY0" fmla="*/ 1257300 h 1257300"/>
              <a:gd name="connsiteX1" fmla="*/ 552450 w 1457325"/>
              <a:gd name="connsiteY1" fmla="*/ 990600 h 1257300"/>
              <a:gd name="connsiteX2" fmla="*/ 1066800 w 1457325"/>
              <a:gd name="connsiteY2" fmla="*/ 590550 h 1257300"/>
              <a:gd name="connsiteX3" fmla="*/ 1457325 w 1457325"/>
              <a:gd name="connsiteY3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325" h="1257300">
                <a:moveTo>
                  <a:pt x="0" y="1257300"/>
                </a:moveTo>
                <a:cubicBezTo>
                  <a:pt x="187325" y="1179512"/>
                  <a:pt x="374650" y="1101725"/>
                  <a:pt x="552450" y="990600"/>
                </a:cubicBezTo>
                <a:cubicBezTo>
                  <a:pt x="730250" y="879475"/>
                  <a:pt x="915988" y="755650"/>
                  <a:pt x="1066800" y="590550"/>
                </a:cubicBezTo>
                <a:cubicBezTo>
                  <a:pt x="1217612" y="425450"/>
                  <a:pt x="1337468" y="212725"/>
                  <a:pt x="14573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: Shape 26"/>
          <p:cNvSpPr/>
          <p:nvPr/>
        </p:nvSpPr>
        <p:spPr>
          <a:xfrm>
            <a:off x="7191375" y="4724400"/>
            <a:ext cx="800100" cy="1066800"/>
          </a:xfrm>
          <a:custGeom>
            <a:avLst/>
            <a:gdLst>
              <a:gd name="connsiteX0" fmla="*/ 0 w 800100"/>
              <a:gd name="connsiteY0" fmla="*/ 1066800 h 1066800"/>
              <a:gd name="connsiteX1" fmla="*/ 0 w 800100"/>
              <a:gd name="connsiteY1" fmla="*/ 809625 h 1066800"/>
              <a:gd name="connsiteX2" fmla="*/ 257175 w 800100"/>
              <a:gd name="connsiteY2" fmla="*/ 619125 h 1066800"/>
              <a:gd name="connsiteX3" fmla="*/ 457200 w 800100"/>
              <a:gd name="connsiteY3" fmla="*/ 447675 h 1066800"/>
              <a:gd name="connsiteX4" fmla="*/ 609600 w 800100"/>
              <a:gd name="connsiteY4" fmla="*/ 285750 h 1066800"/>
              <a:gd name="connsiteX5" fmla="*/ 800100 w 800100"/>
              <a:gd name="connsiteY5" fmla="*/ 0 h 1066800"/>
              <a:gd name="connsiteX6" fmla="*/ 800100 w 800100"/>
              <a:gd name="connsiteY6" fmla="*/ 1066800 h 1066800"/>
              <a:gd name="connsiteX7" fmla="*/ 0 w 800100"/>
              <a:gd name="connsiteY7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0100" h="1066800">
                <a:moveTo>
                  <a:pt x="0" y="1066800"/>
                </a:moveTo>
                <a:lnTo>
                  <a:pt x="0" y="809625"/>
                </a:lnTo>
                <a:lnTo>
                  <a:pt x="257175" y="619125"/>
                </a:lnTo>
                <a:lnTo>
                  <a:pt x="457200" y="447675"/>
                </a:lnTo>
                <a:lnTo>
                  <a:pt x="609600" y="285750"/>
                </a:lnTo>
                <a:lnTo>
                  <a:pt x="800100" y="0"/>
                </a:lnTo>
                <a:lnTo>
                  <a:pt x="800100" y="1066800"/>
                </a:lnTo>
                <a:lnTo>
                  <a:pt x="0" y="1066800"/>
                </a:lnTo>
                <a:close/>
              </a:path>
            </a:pathLst>
          </a:custGeom>
          <a:solidFill>
            <a:schemeClr val="accent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19157" y="5790385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157" y="5790385"/>
                <a:ext cx="37781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791320" y="5790385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320" y="5790385"/>
                <a:ext cx="37781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86725" y="4451835"/>
                <a:ext cx="8560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725" y="4451835"/>
                <a:ext cx="856064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256004" y="5331592"/>
                <a:ext cx="702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004" y="5331592"/>
                <a:ext cx="702260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1360968" y="4114801"/>
            <a:ext cx="372139" cy="574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03898" y="3785190"/>
            <a:ext cx="2902688" cy="361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75368" y="4140574"/>
            <a:ext cx="3902148" cy="73866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We integrate as normal, but put expression in </a:t>
            </a:r>
            <a:r>
              <a:rPr lang="en-GB" sz="1400" b="1" dirty="0"/>
              <a:t>square brackets</a:t>
            </a:r>
            <a:r>
              <a:rPr lang="en-GB" sz="1400" dirty="0"/>
              <a:t>, meaning </a:t>
            </a:r>
            <a:r>
              <a:rPr lang="en-GB" sz="1400" b="1" dirty="0"/>
              <a:t>we still need to evaluate the integrated expression using the limits</a:t>
            </a:r>
            <a:r>
              <a:rPr lang="en-GB" sz="1400" dirty="0"/>
              <a:t>.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329070" y="4136065"/>
            <a:ext cx="233916" cy="1180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476307" y="4890977"/>
            <a:ext cx="606056" cy="233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618736" y="6182213"/>
                <a:ext cx="3902148" cy="5232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Write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−(…)</m:t>
                    </m:r>
                  </m:oMath>
                </a14:m>
                <a:r>
                  <a:rPr lang="en-GB" sz="1400" dirty="0"/>
                  <a:t> and evaluate the expression for each of the limits, top one first.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736" y="6182213"/>
                <a:ext cx="390214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H="1" flipV="1">
            <a:off x="5390707" y="5869172"/>
            <a:ext cx="690559" cy="3130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459621" y="4934629"/>
                <a:ext cx="1196738" cy="537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r>
                  <a:rPr lang="en-GB" sz="2800" b="0" dirty="0"/>
                  <a:t/>
                </a:r>
                <a:br>
                  <a:rPr lang="en-GB" sz="2800" b="0" dirty="0"/>
                </a:br>
                <a:endParaRPr lang="en-GB" sz="28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621" y="4934629"/>
                <a:ext cx="1196738" cy="5370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040632" y="5403383"/>
                <a:ext cx="272103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=624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632" y="5403383"/>
                <a:ext cx="2721036" cy="95410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05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2" grpId="0"/>
      <p:bldP spid="23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41" grpId="0" animBg="1"/>
      <p:bldP spid="49" grpId="0" animBg="1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Another 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3267" y="1106415"/>
                <a:ext cx="5236537" cy="3336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          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=12−−12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67" y="1106415"/>
                <a:ext cx="5236537" cy="33366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435995" y="1189552"/>
            <a:ext cx="2232248" cy="1323439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We </a:t>
            </a:r>
            <a:r>
              <a:rPr lang="en-GB" sz="1600" b="1" dirty="0"/>
              <a:t>DON’T have a constant of integration </a:t>
            </a:r>
            <a:r>
              <a:rPr lang="en-GB" sz="1600" dirty="0"/>
              <a:t>when doing definite integration. I’ll explain why later.</a:t>
            </a: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5422605" y="1573619"/>
            <a:ext cx="1013390" cy="277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66119" y="3496396"/>
                <a:ext cx="2232248" cy="1569660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Write out you working EXACTLY as seen here.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−(…)</m:t>
                    </m:r>
                  </m:oMath>
                </a14:m>
                <a:r>
                  <a:rPr lang="en-GB" sz="1600" dirty="0"/>
                  <a:t> brackets are particularly crucial as you’ll otherwise likely make a sign error.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119" y="3496396"/>
                <a:ext cx="2232248" cy="1569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120829" y="1074257"/>
            <a:ext cx="2004064" cy="1137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088240" y="2359081"/>
            <a:ext cx="4632076" cy="1137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088240" y="3501967"/>
            <a:ext cx="4632076" cy="9530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932967" y="3444949"/>
            <a:ext cx="439233" cy="1030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873" y="5442804"/>
                <a:ext cx="5188539" cy="12766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“Use of </a:t>
                </a:r>
                <a:r>
                  <a:rPr lang="en-GB" b="1" dirty="0" smtClean="0"/>
                  <a:t>Technology”:</a:t>
                </a:r>
              </a:p>
              <a:p>
                <a:r>
                  <a:rPr lang="en-GB" dirty="0" smtClean="0"/>
                  <a:t>You </a:t>
                </a:r>
                <a:r>
                  <a:rPr lang="en-GB" dirty="0"/>
                  <a:t>can use the </a:t>
                </a:r>
                <a14:m>
                  <m:oMath xmlns:m="http://schemas.openxmlformats.org/officeDocument/2006/math">
                    <m:d>
                      <m:dPr>
                        <m:begChr m:val="⟦"/>
                        <m:endChr m:val="⟧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p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□</m:t>
                            </m:r>
                          </m:e>
                        </m:nary>
                      </m:e>
                    </m:d>
                  </m:oMath>
                </a14:m>
                <a:r>
                  <a:rPr lang="en-GB" dirty="0"/>
                  <a:t> button on your calculator to evaluate definite integrals. </a:t>
                </a:r>
              </a:p>
              <a:p>
                <a:r>
                  <a:rPr lang="en-GB" u="sng" dirty="0"/>
                  <a:t>But only use it to check your answer.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873" y="5442804"/>
                <a:ext cx="5188539" cy="1276696"/>
              </a:xfrm>
              <a:prstGeom prst="rect">
                <a:avLst/>
              </a:prstGeom>
              <a:blipFill>
                <a:blip r:embed="rId4"/>
                <a:stretch>
                  <a:fillRect l="-819" t="-17371" b="-17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9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/>
          <p:cNvSpPr/>
          <p:nvPr/>
        </p:nvSpPr>
        <p:spPr>
          <a:xfrm>
            <a:off x="2019300" y="4785360"/>
            <a:ext cx="1661160" cy="1120140"/>
          </a:xfrm>
          <a:custGeom>
            <a:avLst/>
            <a:gdLst>
              <a:gd name="connsiteX0" fmla="*/ 0 w 1661160"/>
              <a:gd name="connsiteY0" fmla="*/ 1120140 h 1120140"/>
              <a:gd name="connsiteX1" fmla="*/ 1661160 w 1661160"/>
              <a:gd name="connsiteY1" fmla="*/ 1120140 h 1120140"/>
              <a:gd name="connsiteX2" fmla="*/ 1493520 w 1661160"/>
              <a:gd name="connsiteY2" fmla="*/ 723900 h 1120140"/>
              <a:gd name="connsiteX3" fmla="*/ 1379220 w 1661160"/>
              <a:gd name="connsiteY3" fmla="*/ 487680 h 1120140"/>
              <a:gd name="connsiteX4" fmla="*/ 1295400 w 1661160"/>
              <a:gd name="connsiteY4" fmla="*/ 327660 h 1120140"/>
              <a:gd name="connsiteX5" fmla="*/ 1181100 w 1661160"/>
              <a:gd name="connsiteY5" fmla="*/ 175260 h 1120140"/>
              <a:gd name="connsiteX6" fmla="*/ 1066800 w 1661160"/>
              <a:gd name="connsiteY6" fmla="*/ 60960 h 1120140"/>
              <a:gd name="connsiteX7" fmla="*/ 967740 w 1661160"/>
              <a:gd name="connsiteY7" fmla="*/ 0 h 1120140"/>
              <a:gd name="connsiteX8" fmla="*/ 883920 w 1661160"/>
              <a:gd name="connsiteY8" fmla="*/ 0 h 1120140"/>
              <a:gd name="connsiteX9" fmla="*/ 762000 w 1661160"/>
              <a:gd name="connsiteY9" fmla="*/ 30480 h 1120140"/>
              <a:gd name="connsiteX10" fmla="*/ 632460 w 1661160"/>
              <a:gd name="connsiteY10" fmla="*/ 129540 h 1120140"/>
              <a:gd name="connsiteX11" fmla="*/ 495300 w 1661160"/>
              <a:gd name="connsiteY11" fmla="*/ 274320 h 1120140"/>
              <a:gd name="connsiteX12" fmla="*/ 381000 w 1661160"/>
              <a:gd name="connsiteY12" fmla="*/ 449580 h 1120140"/>
              <a:gd name="connsiteX13" fmla="*/ 205740 w 1661160"/>
              <a:gd name="connsiteY13" fmla="*/ 723900 h 1120140"/>
              <a:gd name="connsiteX14" fmla="*/ 60960 w 1661160"/>
              <a:gd name="connsiteY14" fmla="*/ 998220 h 1120140"/>
              <a:gd name="connsiteX15" fmla="*/ 0 w 1661160"/>
              <a:gd name="connsiteY15" fmla="*/ 1120140 h 1120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61160" h="1120140">
                <a:moveTo>
                  <a:pt x="0" y="1120140"/>
                </a:moveTo>
                <a:lnTo>
                  <a:pt x="1661160" y="1120140"/>
                </a:lnTo>
                <a:lnTo>
                  <a:pt x="1493520" y="723900"/>
                </a:lnTo>
                <a:lnTo>
                  <a:pt x="1379220" y="487680"/>
                </a:lnTo>
                <a:lnTo>
                  <a:pt x="1295400" y="327660"/>
                </a:lnTo>
                <a:lnTo>
                  <a:pt x="1181100" y="175260"/>
                </a:lnTo>
                <a:lnTo>
                  <a:pt x="1066800" y="60960"/>
                </a:lnTo>
                <a:lnTo>
                  <a:pt x="967740" y="0"/>
                </a:lnTo>
                <a:lnTo>
                  <a:pt x="883920" y="0"/>
                </a:lnTo>
                <a:lnTo>
                  <a:pt x="762000" y="30480"/>
                </a:lnTo>
                <a:lnTo>
                  <a:pt x="632460" y="129540"/>
                </a:lnTo>
                <a:lnTo>
                  <a:pt x="495300" y="274320"/>
                </a:lnTo>
                <a:lnTo>
                  <a:pt x="381000" y="449580"/>
                </a:lnTo>
                <a:lnTo>
                  <a:pt x="205740" y="723900"/>
                </a:lnTo>
                <a:lnTo>
                  <a:pt x="60960" y="998220"/>
                </a:lnTo>
                <a:lnTo>
                  <a:pt x="0" y="1120140"/>
                </a:lnTo>
                <a:close/>
              </a:path>
            </a:pathLst>
          </a:cu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Areas under curves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2133" y="1092083"/>
                <a:ext cx="5760640" cy="1033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Earlier we saw that the definite integral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p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gives the </a:t>
                </a:r>
                <a:r>
                  <a:rPr lang="en-GB" b="1" dirty="0"/>
                  <a:t>area</a:t>
                </a:r>
                <a:r>
                  <a:rPr lang="en-GB" dirty="0"/>
                  <a:t> between a positive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-axis</a:t>
                </a:r>
                <a:r>
                  <a:rPr lang="en-GB" dirty="0"/>
                  <a:t>, and the lines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 smtClean="0"/>
                  <a:t>.</a:t>
                </a:r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33" y="1092083"/>
                <a:ext cx="5760640" cy="1033360"/>
              </a:xfrm>
              <a:prstGeom prst="rect">
                <a:avLst/>
              </a:prstGeom>
              <a:blipFill>
                <a:blip r:embed="rId2"/>
                <a:stretch>
                  <a:fillRect l="-952" t="-46471" b="-2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510273" y="1186655"/>
            <a:ext cx="0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10273" y="2338783"/>
            <a:ext cx="17281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24228" y="865176"/>
                <a:ext cx="3924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228" y="865176"/>
                <a:ext cx="392406" cy="307777"/>
              </a:xfrm>
              <a:prstGeom prst="rect">
                <a:avLst/>
              </a:prstGeom>
              <a:blipFill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151222" y="2180916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1222" y="2180916"/>
                <a:ext cx="3778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79801" y="1959693"/>
                <a:ext cx="13171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𝑑𝑖𝑠𝑡𝑎𝑛𝑐𝑒</m:t>
                      </m:r>
                    </m:oMath>
                  </m:oMathPara>
                </a14:m>
                <a:endParaRPr lang="en-GB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801" y="1959693"/>
                <a:ext cx="1317154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: Shape 10"/>
          <p:cNvSpPr/>
          <p:nvPr/>
        </p:nvSpPr>
        <p:spPr>
          <a:xfrm>
            <a:off x="6512442" y="1078319"/>
            <a:ext cx="1457325" cy="1257300"/>
          </a:xfrm>
          <a:custGeom>
            <a:avLst/>
            <a:gdLst>
              <a:gd name="connsiteX0" fmla="*/ 0 w 1457325"/>
              <a:gd name="connsiteY0" fmla="*/ 1257300 h 1257300"/>
              <a:gd name="connsiteX1" fmla="*/ 552450 w 1457325"/>
              <a:gd name="connsiteY1" fmla="*/ 990600 h 1257300"/>
              <a:gd name="connsiteX2" fmla="*/ 1066800 w 1457325"/>
              <a:gd name="connsiteY2" fmla="*/ 590550 h 1257300"/>
              <a:gd name="connsiteX3" fmla="*/ 1457325 w 1457325"/>
              <a:gd name="connsiteY3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325" h="1257300">
                <a:moveTo>
                  <a:pt x="0" y="1257300"/>
                </a:moveTo>
                <a:cubicBezTo>
                  <a:pt x="187325" y="1179512"/>
                  <a:pt x="374650" y="1101725"/>
                  <a:pt x="552450" y="990600"/>
                </a:cubicBezTo>
                <a:cubicBezTo>
                  <a:pt x="730250" y="879475"/>
                  <a:pt x="915988" y="755650"/>
                  <a:pt x="1066800" y="590550"/>
                </a:cubicBezTo>
                <a:cubicBezTo>
                  <a:pt x="1217612" y="425450"/>
                  <a:pt x="1337468" y="212725"/>
                  <a:pt x="14573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: Shape 11"/>
          <p:cNvSpPr/>
          <p:nvPr/>
        </p:nvSpPr>
        <p:spPr>
          <a:xfrm>
            <a:off x="7074417" y="1268819"/>
            <a:ext cx="800100" cy="1066800"/>
          </a:xfrm>
          <a:custGeom>
            <a:avLst/>
            <a:gdLst>
              <a:gd name="connsiteX0" fmla="*/ 0 w 800100"/>
              <a:gd name="connsiteY0" fmla="*/ 1066800 h 1066800"/>
              <a:gd name="connsiteX1" fmla="*/ 0 w 800100"/>
              <a:gd name="connsiteY1" fmla="*/ 809625 h 1066800"/>
              <a:gd name="connsiteX2" fmla="*/ 257175 w 800100"/>
              <a:gd name="connsiteY2" fmla="*/ 619125 h 1066800"/>
              <a:gd name="connsiteX3" fmla="*/ 457200 w 800100"/>
              <a:gd name="connsiteY3" fmla="*/ 447675 h 1066800"/>
              <a:gd name="connsiteX4" fmla="*/ 609600 w 800100"/>
              <a:gd name="connsiteY4" fmla="*/ 285750 h 1066800"/>
              <a:gd name="connsiteX5" fmla="*/ 800100 w 800100"/>
              <a:gd name="connsiteY5" fmla="*/ 0 h 1066800"/>
              <a:gd name="connsiteX6" fmla="*/ 800100 w 800100"/>
              <a:gd name="connsiteY6" fmla="*/ 1066800 h 1066800"/>
              <a:gd name="connsiteX7" fmla="*/ 0 w 800100"/>
              <a:gd name="connsiteY7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0100" h="1066800">
                <a:moveTo>
                  <a:pt x="0" y="1066800"/>
                </a:moveTo>
                <a:lnTo>
                  <a:pt x="0" y="809625"/>
                </a:lnTo>
                <a:lnTo>
                  <a:pt x="257175" y="619125"/>
                </a:lnTo>
                <a:lnTo>
                  <a:pt x="457200" y="447675"/>
                </a:lnTo>
                <a:lnTo>
                  <a:pt x="609600" y="285750"/>
                </a:lnTo>
                <a:lnTo>
                  <a:pt x="800100" y="0"/>
                </a:lnTo>
                <a:lnTo>
                  <a:pt x="800100" y="1066800"/>
                </a:lnTo>
                <a:lnTo>
                  <a:pt x="0" y="1066800"/>
                </a:lnTo>
                <a:close/>
              </a:path>
            </a:pathLst>
          </a:custGeom>
          <a:solidFill>
            <a:schemeClr val="accent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902199" y="2334804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199" y="2334804"/>
                <a:ext cx="37781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74362" y="2334804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362" y="2334804"/>
                <a:ext cx="37781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69767" y="996254"/>
                <a:ext cx="10360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767" y="996254"/>
                <a:ext cx="103601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39046" y="1876011"/>
                <a:ext cx="7022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</m:oMath>
                  </m:oMathPara>
                </a14:m>
                <a:endParaRPr lang="en-GB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046" y="1876011"/>
                <a:ext cx="702260" cy="400110"/>
              </a:xfrm>
              <a:prstGeom prst="rect">
                <a:avLst/>
              </a:prstGeom>
              <a:blipFill>
                <a:blip r:embed="rId9"/>
                <a:stretch>
                  <a:fillRect r="-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5093" y="3055304"/>
                <a:ext cx="5305471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Find the area of the finite region between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=20−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and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93" y="3055304"/>
                <a:ext cx="5305471" cy="646331"/>
              </a:xfrm>
              <a:prstGeom prst="rect">
                <a:avLst/>
              </a:prstGeom>
              <a:blipFill>
                <a:blip r:embed="rId10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3131840" y="4423261"/>
            <a:ext cx="0" cy="2102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73882" y="5907305"/>
            <a:ext cx="28594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64202" y="4110793"/>
                <a:ext cx="3924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202" y="4110793"/>
                <a:ext cx="39240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78545" y="5745510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545" y="5745510"/>
                <a:ext cx="3778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eform: Shape 23"/>
          <p:cNvSpPr/>
          <p:nvPr/>
        </p:nvSpPr>
        <p:spPr>
          <a:xfrm>
            <a:off x="1786270" y="4774008"/>
            <a:ext cx="2083982" cy="1626792"/>
          </a:xfrm>
          <a:custGeom>
            <a:avLst/>
            <a:gdLst>
              <a:gd name="connsiteX0" fmla="*/ 0 w 2083982"/>
              <a:gd name="connsiteY0" fmla="*/ 1605527 h 1626792"/>
              <a:gd name="connsiteX1" fmla="*/ 1127051 w 2083982"/>
              <a:gd name="connsiteY1" fmla="*/ 11 h 1626792"/>
              <a:gd name="connsiteX2" fmla="*/ 2083982 w 2083982"/>
              <a:gd name="connsiteY2" fmla="*/ 1626792 h 162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3982" h="1626792">
                <a:moveTo>
                  <a:pt x="0" y="1605527"/>
                </a:moveTo>
                <a:cubicBezTo>
                  <a:pt x="389860" y="800997"/>
                  <a:pt x="779721" y="-3533"/>
                  <a:pt x="1127051" y="11"/>
                </a:cubicBezTo>
                <a:cubicBezTo>
                  <a:pt x="1474381" y="3555"/>
                  <a:pt x="1779181" y="815173"/>
                  <a:pt x="2083982" y="16267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16568" y="3877473"/>
                <a:ext cx="3600400" cy="2860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Factorise in order to find roots: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400" b="1" dirty="0"/>
              </a:p>
              <a:p>
                <a:endParaRPr lang="en-GB" sz="300" b="1" dirty="0"/>
              </a:p>
              <a:p>
                <a:r>
                  <a:rPr lang="en-GB" sz="1400" b="1" dirty="0"/>
                  <a:t>Therefore area between curve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-axis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  =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𝟖𝟎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𝟔𝟒</m:t>
                              </m:r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𝟐𝟓</m:t>
                              </m:r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𝟏𝟐𝟓</m:t>
                              </m:r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1400" b="1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𝟐𝟒𝟑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568" y="3877473"/>
                <a:ext cx="3600400" cy="2860720"/>
              </a:xfrm>
              <a:prstGeom prst="rect">
                <a:avLst/>
              </a:prstGeom>
              <a:blipFill>
                <a:blip r:embed="rId12"/>
                <a:stretch>
                  <a:fillRect l="-508" t="-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899094" y="5888315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94" y="5888315"/>
                <a:ext cx="37781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465380" y="5896672"/>
                <a:ext cx="3778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380" y="5896672"/>
                <a:ext cx="37781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992865" y="3805450"/>
            <a:ext cx="7555712" cy="29036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79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86871"/>
            <a:ext cx="5972175" cy="55911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3" name="TextBox 22"/>
          <p:cNvSpPr txBox="1"/>
          <p:nvPr/>
        </p:nvSpPr>
        <p:spPr>
          <a:xfrm>
            <a:off x="251520" y="836712"/>
            <a:ext cx="25551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Jan 2013 Q9c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39024" y="59194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Solution: -12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667499" y="5664200"/>
            <a:ext cx="1703277" cy="8290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995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‘Negative Areas’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120" y="720436"/>
                <a:ext cx="8072648" cy="7455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/>
                  <a:t> (which expands to give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).</a:t>
                </a:r>
              </a:p>
              <a:p>
                <a:r>
                  <a:rPr lang="en-GB" dirty="0"/>
                  <a:t>Now calculate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. Why is this result surprising? 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20" y="720436"/>
                <a:ext cx="8072648" cy="745525"/>
              </a:xfrm>
              <a:prstGeom prst="rect">
                <a:avLst/>
              </a:prstGeom>
              <a:blipFill>
                <a:blip r:embed="rId2"/>
                <a:stretch>
                  <a:fillRect t="-16438" b="-8082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1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/>
          <p:cNvSpPr/>
          <p:nvPr/>
        </p:nvSpPr>
        <p:spPr>
          <a:xfrm>
            <a:off x="692150" y="1962150"/>
            <a:ext cx="1663700" cy="1409700"/>
          </a:xfrm>
          <a:custGeom>
            <a:avLst/>
            <a:gdLst>
              <a:gd name="connsiteX0" fmla="*/ 0 w 1663700"/>
              <a:gd name="connsiteY0" fmla="*/ 1409700 h 1409700"/>
              <a:gd name="connsiteX1" fmla="*/ 203200 w 1663700"/>
              <a:gd name="connsiteY1" fmla="*/ 965200 h 1409700"/>
              <a:gd name="connsiteX2" fmla="*/ 323850 w 1663700"/>
              <a:gd name="connsiteY2" fmla="*/ 654050 h 1409700"/>
              <a:gd name="connsiteX3" fmla="*/ 444500 w 1663700"/>
              <a:gd name="connsiteY3" fmla="*/ 393700 h 1409700"/>
              <a:gd name="connsiteX4" fmla="*/ 552450 w 1663700"/>
              <a:gd name="connsiteY4" fmla="*/ 209550 h 1409700"/>
              <a:gd name="connsiteX5" fmla="*/ 654050 w 1663700"/>
              <a:gd name="connsiteY5" fmla="*/ 88900 h 1409700"/>
              <a:gd name="connsiteX6" fmla="*/ 736600 w 1663700"/>
              <a:gd name="connsiteY6" fmla="*/ 19050 h 1409700"/>
              <a:gd name="connsiteX7" fmla="*/ 831850 w 1663700"/>
              <a:gd name="connsiteY7" fmla="*/ 0 h 1409700"/>
              <a:gd name="connsiteX8" fmla="*/ 908050 w 1663700"/>
              <a:gd name="connsiteY8" fmla="*/ 12700 h 1409700"/>
              <a:gd name="connsiteX9" fmla="*/ 990600 w 1663700"/>
              <a:gd name="connsiteY9" fmla="*/ 57150 h 1409700"/>
              <a:gd name="connsiteX10" fmla="*/ 1092200 w 1663700"/>
              <a:gd name="connsiteY10" fmla="*/ 165100 h 1409700"/>
              <a:gd name="connsiteX11" fmla="*/ 1206500 w 1663700"/>
              <a:gd name="connsiteY11" fmla="*/ 361950 h 1409700"/>
              <a:gd name="connsiteX12" fmla="*/ 1295400 w 1663700"/>
              <a:gd name="connsiteY12" fmla="*/ 520700 h 1409700"/>
              <a:gd name="connsiteX13" fmla="*/ 1377950 w 1663700"/>
              <a:gd name="connsiteY13" fmla="*/ 704850 h 1409700"/>
              <a:gd name="connsiteX14" fmla="*/ 1511300 w 1663700"/>
              <a:gd name="connsiteY14" fmla="*/ 1016000 h 1409700"/>
              <a:gd name="connsiteX15" fmla="*/ 1587500 w 1663700"/>
              <a:gd name="connsiteY15" fmla="*/ 1200150 h 1409700"/>
              <a:gd name="connsiteX16" fmla="*/ 1663700 w 1663700"/>
              <a:gd name="connsiteY16" fmla="*/ 1403350 h 1409700"/>
              <a:gd name="connsiteX17" fmla="*/ 0 w 1663700"/>
              <a:gd name="connsiteY17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3700" h="1409700">
                <a:moveTo>
                  <a:pt x="0" y="1409700"/>
                </a:moveTo>
                <a:lnTo>
                  <a:pt x="203200" y="965200"/>
                </a:lnTo>
                <a:lnTo>
                  <a:pt x="323850" y="654050"/>
                </a:lnTo>
                <a:lnTo>
                  <a:pt x="444500" y="393700"/>
                </a:lnTo>
                <a:lnTo>
                  <a:pt x="552450" y="209550"/>
                </a:lnTo>
                <a:lnTo>
                  <a:pt x="654050" y="88900"/>
                </a:lnTo>
                <a:lnTo>
                  <a:pt x="736600" y="19050"/>
                </a:lnTo>
                <a:lnTo>
                  <a:pt x="831850" y="0"/>
                </a:lnTo>
                <a:lnTo>
                  <a:pt x="908050" y="12700"/>
                </a:lnTo>
                <a:lnTo>
                  <a:pt x="990600" y="57150"/>
                </a:lnTo>
                <a:lnTo>
                  <a:pt x="1092200" y="165100"/>
                </a:lnTo>
                <a:lnTo>
                  <a:pt x="1206500" y="361950"/>
                </a:lnTo>
                <a:lnTo>
                  <a:pt x="1295400" y="520700"/>
                </a:lnTo>
                <a:lnTo>
                  <a:pt x="1377950" y="704850"/>
                </a:lnTo>
                <a:lnTo>
                  <a:pt x="1511300" y="1016000"/>
                </a:lnTo>
                <a:lnTo>
                  <a:pt x="1587500" y="1200150"/>
                </a:lnTo>
                <a:lnTo>
                  <a:pt x="1663700" y="1403350"/>
                </a:lnTo>
                <a:lnTo>
                  <a:pt x="0" y="14097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5034" y="793007"/>
                <a:ext cx="8072648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Find the total area bound between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/>
                  <a:t> and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34" y="793007"/>
                <a:ext cx="8072648" cy="369332"/>
              </a:xfrm>
              <a:prstGeom prst="rect">
                <a:avLst/>
              </a:prstGeom>
              <a:blipFill>
                <a:blip r:embed="rId2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709588" y="1815672"/>
            <a:ext cx="0" cy="280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11295" y="315366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295" y="3153668"/>
                <a:ext cx="50405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560" y="140864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60" y="1408642"/>
                <a:ext cx="504056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/>
          <p:cNvSpPr/>
          <p:nvPr/>
        </p:nvSpPr>
        <p:spPr>
          <a:xfrm>
            <a:off x="711200" y="1955800"/>
            <a:ext cx="1644650" cy="1416050"/>
          </a:xfrm>
          <a:custGeom>
            <a:avLst/>
            <a:gdLst>
              <a:gd name="connsiteX0" fmla="*/ 0 w 1644650"/>
              <a:gd name="connsiteY0" fmla="*/ 1416050 h 1416050"/>
              <a:gd name="connsiteX1" fmla="*/ 819150 w 1644650"/>
              <a:gd name="connsiteY1" fmla="*/ 0 h 1416050"/>
              <a:gd name="connsiteX2" fmla="*/ 1644650 w 1644650"/>
              <a:gd name="connsiteY2" fmla="*/ 14160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4650" h="1416050">
                <a:moveTo>
                  <a:pt x="0" y="1416050"/>
                </a:moveTo>
                <a:cubicBezTo>
                  <a:pt x="272521" y="708025"/>
                  <a:pt x="545042" y="0"/>
                  <a:pt x="819150" y="0"/>
                </a:cubicBezTo>
                <a:cubicBezTo>
                  <a:pt x="1093258" y="0"/>
                  <a:pt x="1368954" y="708025"/>
                  <a:pt x="1644650" y="1416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: Shape 14"/>
          <p:cNvSpPr/>
          <p:nvPr/>
        </p:nvSpPr>
        <p:spPr>
          <a:xfrm rot="10800000">
            <a:off x="2370097" y="3365500"/>
            <a:ext cx="1663700" cy="1409700"/>
          </a:xfrm>
          <a:custGeom>
            <a:avLst/>
            <a:gdLst>
              <a:gd name="connsiteX0" fmla="*/ 0 w 1663700"/>
              <a:gd name="connsiteY0" fmla="*/ 1409700 h 1409700"/>
              <a:gd name="connsiteX1" fmla="*/ 203200 w 1663700"/>
              <a:gd name="connsiteY1" fmla="*/ 965200 h 1409700"/>
              <a:gd name="connsiteX2" fmla="*/ 323850 w 1663700"/>
              <a:gd name="connsiteY2" fmla="*/ 654050 h 1409700"/>
              <a:gd name="connsiteX3" fmla="*/ 444500 w 1663700"/>
              <a:gd name="connsiteY3" fmla="*/ 393700 h 1409700"/>
              <a:gd name="connsiteX4" fmla="*/ 552450 w 1663700"/>
              <a:gd name="connsiteY4" fmla="*/ 209550 h 1409700"/>
              <a:gd name="connsiteX5" fmla="*/ 654050 w 1663700"/>
              <a:gd name="connsiteY5" fmla="*/ 88900 h 1409700"/>
              <a:gd name="connsiteX6" fmla="*/ 736600 w 1663700"/>
              <a:gd name="connsiteY6" fmla="*/ 19050 h 1409700"/>
              <a:gd name="connsiteX7" fmla="*/ 831850 w 1663700"/>
              <a:gd name="connsiteY7" fmla="*/ 0 h 1409700"/>
              <a:gd name="connsiteX8" fmla="*/ 908050 w 1663700"/>
              <a:gd name="connsiteY8" fmla="*/ 12700 h 1409700"/>
              <a:gd name="connsiteX9" fmla="*/ 990600 w 1663700"/>
              <a:gd name="connsiteY9" fmla="*/ 57150 h 1409700"/>
              <a:gd name="connsiteX10" fmla="*/ 1092200 w 1663700"/>
              <a:gd name="connsiteY10" fmla="*/ 165100 h 1409700"/>
              <a:gd name="connsiteX11" fmla="*/ 1206500 w 1663700"/>
              <a:gd name="connsiteY11" fmla="*/ 361950 h 1409700"/>
              <a:gd name="connsiteX12" fmla="*/ 1295400 w 1663700"/>
              <a:gd name="connsiteY12" fmla="*/ 520700 h 1409700"/>
              <a:gd name="connsiteX13" fmla="*/ 1377950 w 1663700"/>
              <a:gd name="connsiteY13" fmla="*/ 704850 h 1409700"/>
              <a:gd name="connsiteX14" fmla="*/ 1511300 w 1663700"/>
              <a:gd name="connsiteY14" fmla="*/ 1016000 h 1409700"/>
              <a:gd name="connsiteX15" fmla="*/ 1587500 w 1663700"/>
              <a:gd name="connsiteY15" fmla="*/ 1200150 h 1409700"/>
              <a:gd name="connsiteX16" fmla="*/ 1663700 w 1663700"/>
              <a:gd name="connsiteY16" fmla="*/ 1403350 h 1409700"/>
              <a:gd name="connsiteX17" fmla="*/ 0 w 1663700"/>
              <a:gd name="connsiteY17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3700" h="1409700">
                <a:moveTo>
                  <a:pt x="0" y="1409700"/>
                </a:moveTo>
                <a:lnTo>
                  <a:pt x="203200" y="965200"/>
                </a:lnTo>
                <a:lnTo>
                  <a:pt x="323850" y="654050"/>
                </a:lnTo>
                <a:lnTo>
                  <a:pt x="444500" y="393700"/>
                </a:lnTo>
                <a:lnTo>
                  <a:pt x="552450" y="209550"/>
                </a:lnTo>
                <a:lnTo>
                  <a:pt x="654050" y="88900"/>
                </a:lnTo>
                <a:lnTo>
                  <a:pt x="736600" y="19050"/>
                </a:lnTo>
                <a:lnTo>
                  <a:pt x="831850" y="0"/>
                </a:lnTo>
                <a:lnTo>
                  <a:pt x="908050" y="12700"/>
                </a:lnTo>
                <a:lnTo>
                  <a:pt x="990600" y="57150"/>
                </a:lnTo>
                <a:lnTo>
                  <a:pt x="1092200" y="165100"/>
                </a:lnTo>
                <a:lnTo>
                  <a:pt x="1206500" y="361950"/>
                </a:lnTo>
                <a:lnTo>
                  <a:pt x="1295400" y="520700"/>
                </a:lnTo>
                <a:lnTo>
                  <a:pt x="1377950" y="704850"/>
                </a:lnTo>
                <a:lnTo>
                  <a:pt x="1511300" y="1016000"/>
                </a:lnTo>
                <a:lnTo>
                  <a:pt x="1587500" y="1200150"/>
                </a:lnTo>
                <a:lnTo>
                  <a:pt x="1663700" y="1403350"/>
                </a:lnTo>
                <a:lnTo>
                  <a:pt x="0" y="14097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/>
          <p:cNvSpPr/>
          <p:nvPr/>
        </p:nvSpPr>
        <p:spPr>
          <a:xfrm rot="10800000">
            <a:off x="2370097" y="3365500"/>
            <a:ext cx="1644650" cy="1416050"/>
          </a:xfrm>
          <a:custGeom>
            <a:avLst/>
            <a:gdLst>
              <a:gd name="connsiteX0" fmla="*/ 0 w 1644650"/>
              <a:gd name="connsiteY0" fmla="*/ 1416050 h 1416050"/>
              <a:gd name="connsiteX1" fmla="*/ 819150 w 1644650"/>
              <a:gd name="connsiteY1" fmla="*/ 0 h 1416050"/>
              <a:gd name="connsiteX2" fmla="*/ 1644650 w 1644650"/>
              <a:gd name="connsiteY2" fmla="*/ 14160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4650" h="1416050">
                <a:moveTo>
                  <a:pt x="0" y="1416050"/>
                </a:moveTo>
                <a:cubicBezTo>
                  <a:pt x="272521" y="708025"/>
                  <a:pt x="545042" y="0"/>
                  <a:pt x="819150" y="0"/>
                </a:cubicBezTo>
                <a:cubicBezTo>
                  <a:pt x="1093258" y="0"/>
                  <a:pt x="1368954" y="708025"/>
                  <a:pt x="1644650" y="1416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61779" y="332955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779" y="3329558"/>
                <a:ext cx="50405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15366" y="332955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366" y="3329558"/>
                <a:ext cx="50405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30023" y="1783808"/>
                <a:ext cx="39297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Strategy: </a:t>
                </a:r>
              </a:p>
              <a:p>
                <a:r>
                  <a:rPr lang="en-GB" dirty="0"/>
                  <a:t>Separately find the area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and 1, and between 1 and 2. Treat any negative areas as positive.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023" y="1783808"/>
                <a:ext cx="3929777" cy="1200329"/>
              </a:xfrm>
              <a:prstGeom prst="rect">
                <a:avLst/>
              </a:prstGeom>
              <a:blipFill>
                <a:blip r:embed="rId7"/>
                <a:stretch>
                  <a:fillRect l="-139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44500" y="3365500"/>
            <a:ext cx="3797424" cy="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35400" y="3648844"/>
                <a:ext cx="5194300" cy="301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  <a:p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nary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  <m:oMath xmlns:m="http://schemas.openxmlformats.org/officeDocument/2006/math">
                      <m:nary>
                        <m:nary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nary>
                      <m:r>
                        <a:rPr lang="en-GB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  <a:p>
                <a:endParaRPr lang="en-GB" b="1" dirty="0"/>
              </a:p>
              <a:p>
                <a:r>
                  <a:rPr lang="en-GB" b="1" dirty="0"/>
                  <a:t>    Treating both as positive: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400" y="3648844"/>
                <a:ext cx="5194300" cy="30153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619170" y="2119085"/>
            <a:ext cx="4093030" cy="8019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14746" y="3696578"/>
            <a:ext cx="4926053" cy="295822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 Solution</a:t>
            </a:r>
          </a:p>
        </p:txBody>
      </p:sp>
    </p:spTree>
    <p:extLst>
      <p:ext uri="{BB962C8B-B14F-4D97-AF65-F5344CB8AC3E}">
        <p14:creationId xmlns:p14="http://schemas.microsoft.com/office/powerpoint/2010/main" val="12306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95412" y="724226"/>
            <a:ext cx="25551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May 2013 Q6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765" y="3763639"/>
            <a:ext cx="6053280" cy="3022143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848668" y="3699272"/>
            <a:ext cx="5809432" cy="4028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20" y="1104940"/>
            <a:ext cx="8714680" cy="240377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Rectangle 11"/>
          <p:cNvSpPr/>
          <p:nvPr/>
        </p:nvSpPr>
        <p:spPr>
          <a:xfrm>
            <a:off x="1848668" y="4102100"/>
            <a:ext cx="5809432" cy="26836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8193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/>
          <p:cNvSpPr/>
          <p:nvPr/>
        </p:nvSpPr>
        <p:spPr>
          <a:xfrm>
            <a:off x="723900" y="1003300"/>
            <a:ext cx="1670050" cy="1657350"/>
          </a:xfrm>
          <a:custGeom>
            <a:avLst/>
            <a:gdLst>
              <a:gd name="connsiteX0" fmla="*/ 0 w 1670050"/>
              <a:gd name="connsiteY0" fmla="*/ 1657350 h 1657350"/>
              <a:gd name="connsiteX1" fmla="*/ 1670050 w 1670050"/>
              <a:gd name="connsiteY1" fmla="*/ 412750 h 1657350"/>
              <a:gd name="connsiteX2" fmla="*/ 1536700 w 1670050"/>
              <a:gd name="connsiteY2" fmla="*/ 209550 h 1657350"/>
              <a:gd name="connsiteX3" fmla="*/ 1397000 w 1670050"/>
              <a:gd name="connsiteY3" fmla="*/ 76200 h 1657350"/>
              <a:gd name="connsiteX4" fmla="*/ 1282700 w 1670050"/>
              <a:gd name="connsiteY4" fmla="*/ 19050 h 1657350"/>
              <a:gd name="connsiteX5" fmla="*/ 1174750 w 1670050"/>
              <a:gd name="connsiteY5" fmla="*/ 0 h 1657350"/>
              <a:gd name="connsiteX6" fmla="*/ 1041400 w 1670050"/>
              <a:gd name="connsiteY6" fmla="*/ 50800 h 1657350"/>
              <a:gd name="connsiteX7" fmla="*/ 895350 w 1670050"/>
              <a:gd name="connsiteY7" fmla="*/ 177800 h 1657350"/>
              <a:gd name="connsiteX8" fmla="*/ 685800 w 1670050"/>
              <a:gd name="connsiteY8" fmla="*/ 419100 h 1657350"/>
              <a:gd name="connsiteX9" fmla="*/ 533400 w 1670050"/>
              <a:gd name="connsiteY9" fmla="*/ 641350 h 1657350"/>
              <a:gd name="connsiteX10" fmla="*/ 381000 w 1670050"/>
              <a:gd name="connsiteY10" fmla="*/ 920750 h 1657350"/>
              <a:gd name="connsiteX11" fmla="*/ 241300 w 1670050"/>
              <a:gd name="connsiteY11" fmla="*/ 1181100 h 1657350"/>
              <a:gd name="connsiteX12" fmla="*/ 0 w 1670050"/>
              <a:gd name="connsiteY12" fmla="*/ 165735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0050" h="1657350">
                <a:moveTo>
                  <a:pt x="0" y="1657350"/>
                </a:moveTo>
                <a:lnTo>
                  <a:pt x="1670050" y="412750"/>
                </a:lnTo>
                <a:lnTo>
                  <a:pt x="1536700" y="209550"/>
                </a:lnTo>
                <a:lnTo>
                  <a:pt x="1397000" y="76200"/>
                </a:lnTo>
                <a:lnTo>
                  <a:pt x="1282700" y="19050"/>
                </a:lnTo>
                <a:lnTo>
                  <a:pt x="1174750" y="0"/>
                </a:lnTo>
                <a:lnTo>
                  <a:pt x="1041400" y="50800"/>
                </a:lnTo>
                <a:lnTo>
                  <a:pt x="895350" y="177800"/>
                </a:lnTo>
                <a:lnTo>
                  <a:pt x="685800" y="419100"/>
                </a:lnTo>
                <a:lnTo>
                  <a:pt x="533400" y="641350"/>
                </a:lnTo>
                <a:lnTo>
                  <a:pt x="381000" y="920750"/>
                </a:lnTo>
                <a:lnTo>
                  <a:pt x="241300" y="1181100"/>
                </a:lnTo>
                <a:lnTo>
                  <a:pt x="0" y="165735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3: Areas </a:t>
              </a:r>
              <a:r>
                <a:rPr lang="en-GB" sz="3200" dirty="0">
                  <a:latin typeface="+mj-lt"/>
                </a:rPr>
                <a:t>between curves and lines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H="1" flipV="1">
            <a:off x="722288" y="1117172"/>
            <a:ext cx="11137" cy="2054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89554" y="847348"/>
                <a:ext cx="752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554" y="847348"/>
                <a:ext cx="752805" cy="369332"/>
              </a:xfrm>
              <a:prstGeom prst="rect">
                <a:avLst/>
              </a:prstGeom>
              <a:blipFill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57200" y="2667000"/>
            <a:ext cx="3797424" cy="4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0260" y="73189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0" y="731894"/>
                <a:ext cx="504056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478465" y="1020725"/>
            <a:ext cx="2456121" cy="1828801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Freeform: Shape 11"/>
          <p:cNvSpPr/>
          <p:nvPr/>
        </p:nvSpPr>
        <p:spPr>
          <a:xfrm>
            <a:off x="533400" y="1003186"/>
            <a:ext cx="2540000" cy="2095614"/>
          </a:xfrm>
          <a:custGeom>
            <a:avLst/>
            <a:gdLst>
              <a:gd name="connsiteX0" fmla="*/ 0 w 2349500"/>
              <a:gd name="connsiteY0" fmla="*/ 1666592 h 2022192"/>
              <a:gd name="connsiteX1" fmla="*/ 1193800 w 2349500"/>
              <a:gd name="connsiteY1" fmla="*/ 2892 h 2022192"/>
              <a:gd name="connsiteX2" fmla="*/ 2349500 w 2349500"/>
              <a:gd name="connsiteY2" fmla="*/ 2022192 h 2022192"/>
              <a:gd name="connsiteX0" fmla="*/ 0 w 2540000"/>
              <a:gd name="connsiteY0" fmla="*/ 2095614 h 2095614"/>
              <a:gd name="connsiteX1" fmla="*/ 1384300 w 2540000"/>
              <a:gd name="connsiteY1" fmla="*/ 114 h 2095614"/>
              <a:gd name="connsiteX2" fmla="*/ 2540000 w 2540000"/>
              <a:gd name="connsiteY2" fmla="*/ 2019414 h 209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0" h="2095614">
                <a:moveTo>
                  <a:pt x="0" y="2095614"/>
                </a:moveTo>
                <a:cubicBezTo>
                  <a:pt x="401108" y="1234130"/>
                  <a:pt x="960967" y="12814"/>
                  <a:pt x="1384300" y="114"/>
                </a:cubicBezTo>
                <a:cubicBezTo>
                  <a:pt x="1807633" y="-12586"/>
                  <a:pt x="2157941" y="1039397"/>
                  <a:pt x="2540000" y="20194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402273">
                <a:off x="4993066" y="1918260"/>
                <a:ext cx="14820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402273">
                <a:off x="4993066" y="1918260"/>
                <a:ext cx="148202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9979" y="1243641"/>
                <a:ext cx="148202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979" y="1243641"/>
                <a:ext cx="148202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716016" y="1003186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could we find the area between the line and the curve?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381250" y="1415252"/>
            <a:ext cx="0" cy="126127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351921" y="1884160"/>
            <a:ext cx="1537976" cy="1220546"/>
            <a:chOff x="5245596" y="2043649"/>
            <a:chExt cx="2540000" cy="2095614"/>
          </a:xfrm>
        </p:grpSpPr>
        <p:sp>
          <p:nvSpPr>
            <p:cNvPr id="23" name="Freeform: Shape 22"/>
            <p:cNvSpPr/>
            <p:nvPr/>
          </p:nvSpPr>
          <p:spPr>
            <a:xfrm>
              <a:off x="5436096" y="2043763"/>
              <a:ext cx="1670050" cy="1657350"/>
            </a:xfrm>
            <a:custGeom>
              <a:avLst/>
              <a:gdLst>
                <a:gd name="connsiteX0" fmla="*/ 0 w 1670050"/>
                <a:gd name="connsiteY0" fmla="*/ 1657350 h 1657350"/>
                <a:gd name="connsiteX1" fmla="*/ 1670050 w 1670050"/>
                <a:gd name="connsiteY1" fmla="*/ 412750 h 1657350"/>
                <a:gd name="connsiteX2" fmla="*/ 1536700 w 1670050"/>
                <a:gd name="connsiteY2" fmla="*/ 209550 h 1657350"/>
                <a:gd name="connsiteX3" fmla="*/ 1397000 w 1670050"/>
                <a:gd name="connsiteY3" fmla="*/ 76200 h 1657350"/>
                <a:gd name="connsiteX4" fmla="*/ 1282700 w 1670050"/>
                <a:gd name="connsiteY4" fmla="*/ 19050 h 1657350"/>
                <a:gd name="connsiteX5" fmla="*/ 1174750 w 1670050"/>
                <a:gd name="connsiteY5" fmla="*/ 0 h 1657350"/>
                <a:gd name="connsiteX6" fmla="*/ 1041400 w 1670050"/>
                <a:gd name="connsiteY6" fmla="*/ 50800 h 1657350"/>
                <a:gd name="connsiteX7" fmla="*/ 895350 w 1670050"/>
                <a:gd name="connsiteY7" fmla="*/ 177800 h 1657350"/>
                <a:gd name="connsiteX8" fmla="*/ 685800 w 1670050"/>
                <a:gd name="connsiteY8" fmla="*/ 419100 h 1657350"/>
                <a:gd name="connsiteX9" fmla="*/ 533400 w 1670050"/>
                <a:gd name="connsiteY9" fmla="*/ 641350 h 1657350"/>
                <a:gd name="connsiteX10" fmla="*/ 381000 w 1670050"/>
                <a:gd name="connsiteY10" fmla="*/ 920750 h 1657350"/>
                <a:gd name="connsiteX11" fmla="*/ 241300 w 1670050"/>
                <a:gd name="connsiteY11" fmla="*/ 1181100 h 1657350"/>
                <a:gd name="connsiteX12" fmla="*/ 0 w 1670050"/>
                <a:gd name="connsiteY12" fmla="*/ 1657350 h 1657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70050" h="1657350">
                  <a:moveTo>
                    <a:pt x="0" y="1657350"/>
                  </a:moveTo>
                  <a:lnTo>
                    <a:pt x="1670050" y="412750"/>
                  </a:lnTo>
                  <a:lnTo>
                    <a:pt x="1536700" y="209550"/>
                  </a:lnTo>
                  <a:lnTo>
                    <a:pt x="1397000" y="76200"/>
                  </a:lnTo>
                  <a:lnTo>
                    <a:pt x="1282700" y="19050"/>
                  </a:lnTo>
                  <a:lnTo>
                    <a:pt x="1174750" y="0"/>
                  </a:lnTo>
                  <a:lnTo>
                    <a:pt x="1041400" y="50800"/>
                  </a:lnTo>
                  <a:lnTo>
                    <a:pt x="895350" y="177800"/>
                  </a:lnTo>
                  <a:lnTo>
                    <a:pt x="685800" y="419100"/>
                  </a:lnTo>
                  <a:lnTo>
                    <a:pt x="533400" y="641350"/>
                  </a:lnTo>
                  <a:lnTo>
                    <a:pt x="381000" y="920750"/>
                  </a:lnTo>
                  <a:lnTo>
                    <a:pt x="241300" y="1181100"/>
                  </a:lnTo>
                  <a:lnTo>
                    <a:pt x="0" y="165735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: Shape 23"/>
            <p:cNvSpPr/>
            <p:nvPr/>
          </p:nvSpPr>
          <p:spPr>
            <a:xfrm>
              <a:off x="5245596" y="2043649"/>
              <a:ext cx="2540000" cy="2095614"/>
            </a:xfrm>
            <a:custGeom>
              <a:avLst/>
              <a:gdLst>
                <a:gd name="connsiteX0" fmla="*/ 0 w 2349500"/>
                <a:gd name="connsiteY0" fmla="*/ 1666592 h 2022192"/>
                <a:gd name="connsiteX1" fmla="*/ 1193800 w 2349500"/>
                <a:gd name="connsiteY1" fmla="*/ 2892 h 2022192"/>
                <a:gd name="connsiteX2" fmla="*/ 2349500 w 2349500"/>
                <a:gd name="connsiteY2" fmla="*/ 2022192 h 2022192"/>
                <a:gd name="connsiteX0" fmla="*/ 0 w 2540000"/>
                <a:gd name="connsiteY0" fmla="*/ 2095614 h 2095614"/>
                <a:gd name="connsiteX1" fmla="*/ 1384300 w 2540000"/>
                <a:gd name="connsiteY1" fmla="*/ 114 h 2095614"/>
                <a:gd name="connsiteX2" fmla="*/ 2540000 w 2540000"/>
                <a:gd name="connsiteY2" fmla="*/ 2019414 h 209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0000" h="2095614">
                  <a:moveTo>
                    <a:pt x="0" y="2095614"/>
                  </a:moveTo>
                  <a:cubicBezTo>
                    <a:pt x="401108" y="1234130"/>
                    <a:pt x="960967" y="12814"/>
                    <a:pt x="1384300" y="114"/>
                  </a:cubicBezTo>
                  <a:cubicBezTo>
                    <a:pt x="1807633" y="-12586"/>
                    <a:pt x="2157941" y="1039397"/>
                    <a:pt x="2540000" y="201941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V="1">
            <a:off x="5129219" y="2775098"/>
            <a:ext cx="1824474" cy="27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ght Triangle 27"/>
          <p:cNvSpPr/>
          <p:nvPr/>
        </p:nvSpPr>
        <p:spPr>
          <a:xfrm flipH="1">
            <a:off x="5516880" y="2118360"/>
            <a:ext cx="944880" cy="666855"/>
          </a:xfrm>
          <a:prstGeom prst="rtTriangl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869873" y="1634605"/>
                <a:ext cx="212172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Start with the area under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sz="1400" b="1" dirty="0"/>
                  <a:t> up to the point of intersection, then subtract the area of the triangle to ‘cut it out’.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873" y="1634605"/>
                <a:ext cx="2121727" cy="1169551"/>
              </a:xfrm>
              <a:prstGeom prst="rect">
                <a:avLst/>
              </a:prstGeom>
              <a:blipFill>
                <a:blip r:embed="rId6"/>
                <a:stretch>
                  <a:fillRect l="-862" t="-1042" r="-2299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7134225" y="2887614"/>
            <a:ext cx="1609725" cy="6366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Click for </a:t>
            </a:r>
          </a:p>
          <a:p>
            <a:pPr algn="ctr"/>
            <a:r>
              <a:rPr lang="en-GB" sz="1400" dirty="0" err="1"/>
              <a:t>Fro</a:t>
            </a:r>
            <a:r>
              <a:rPr lang="en-GB" sz="1400" dirty="0"/>
              <a:t>-animation &gt;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41515" y="1625725"/>
            <a:ext cx="4192935" cy="20128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8629" y="3805230"/>
                <a:ext cx="7682396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Determine the area between the lines with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29" y="3805230"/>
                <a:ext cx="7682396" cy="369332"/>
              </a:xfrm>
              <a:prstGeom prst="rect">
                <a:avLst/>
              </a:prstGeom>
              <a:blipFill>
                <a:blip r:embed="rId7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74688" y="4245471"/>
                <a:ext cx="3705696" cy="2491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Find point of intersection: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  <a:p>
                <a:endParaRPr lang="en-GB" sz="300" dirty="0"/>
              </a:p>
              <a:p>
                <a:r>
                  <a:rPr lang="en-GB" sz="1400" dirty="0"/>
                  <a:t>Area under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Area of triangle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×3×3=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/>
              </a:p>
              <a:p>
                <a:endParaRPr lang="en-GB" sz="500" dirty="0"/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400" dirty="0"/>
                  <a:t> Shaded area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=9−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88" y="4245471"/>
                <a:ext cx="3705696" cy="2491195"/>
              </a:xfrm>
              <a:prstGeom prst="rect">
                <a:avLst/>
              </a:prstGeom>
              <a:blipFill>
                <a:blip r:embed="rId8"/>
                <a:stretch>
                  <a:fillRect l="-493" t="-2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503771" y="4174561"/>
            <a:ext cx="7697254" cy="25557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476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 Harder One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1640114" y="1476467"/>
            <a:ext cx="2953" cy="2500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69009" y="3470717"/>
            <a:ext cx="3756248" cy="27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774966" y="1678901"/>
            <a:ext cx="3941050" cy="2110139"/>
            <a:chOff x="774966" y="1678901"/>
            <a:chExt cx="7037394" cy="4469958"/>
          </a:xfrm>
        </p:grpSpPr>
        <p:sp>
          <p:nvSpPr>
            <p:cNvPr id="5" name="Freeform 1"/>
            <p:cNvSpPr/>
            <p:nvPr/>
          </p:nvSpPr>
          <p:spPr>
            <a:xfrm>
              <a:off x="2357602" y="3299791"/>
              <a:ext cx="4094922" cy="2226366"/>
            </a:xfrm>
            <a:custGeom>
              <a:avLst/>
              <a:gdLst>
                <a:gd name="connsiteX0" fmla="*/ 0 w 4094922"/>
                <a:gd name="connsiteY0" fmla="*/ 2218414 h 2226366"/>
                <a:gd name="connsiteX1" fmla="*/ 2536467 w 4094922"/>
                <a:gd name="connsiteY1" fmla="*/ 2226366 h 2226366"/>
                <a:gd name="connsiteX2" fmla="*/ 2830665 w 4094922"/>
                <a:gd name="connsiteY2" fmla="*/ 1876508 h 2226366"/>
                <a:gd name="connsiteX3" fmla="*/ 3108960 w 4094922"/>
                <a:gd name="connsiteY3" fmla="*/ 1478943 h 2226366"/>
                <a:gd name="connsiteX4" fmla="*/ 3530380 w 4094922"/>
                <a:gd name="connsiteY4" fmla="*/ 898498 h 2226366"/>
                <a:gd name="connsiteX5" fmla="*/ 4094922 w 4094922"/>
                <a:gd name="connsiteY5" fmla="*/ 0 h 2226366"/>
                <a:gd name="connsiteX6" fmla="*/ 0 w 4094922"/>
                <a:gd name="connsiteY6" fmla="*/ 2218414 h 222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94922" h="2226366">
                  <a:moveTo>
                    <a:pt x="0" y="2218414"/>
                  </a:moveTo>
                  <a:lnTo>
                    <a:pt x="2536467" y="2226366"/>
                  </a:lnTo>
                  <a:lnTo>
                    <a:pt x="2830665" y="1876508"/>
                  </a:lnTo>
                  <a:lnTo>
                    <a:pt x="3108960" y="1478943"/>
                  </a:lnTo>
                  <a:lnTo>
                    <a:pt x="3530380" y="898498"/>
                  </a:lnTo>
                  <a:lnTo>
                    <a:pt x="4094922" y="0"/>
                  </a:lnTo>
                  <a:lnTo>
                    <a:pt x="0" y="2218414"/>
                  </a:lnTo>
                  <a:close/>
                </a:path>
              </a:pathLst>
            </a:custGeom>
            <a:solidFill>
              <a:srgbClr val="FFFF00">
                <a:alpha val="5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4"/>
            <p:cNvSpPr/>
            <p:nvPr/>
          </p:nvSpPr>
          <p:spPr>
            <a:xfrm rot="10800000">
              <a:off x="774966" y="1678901"/>
              <a:ext cx="6624736" cy="4469958"/>
            </a:xfrm>
            <a:custGeom>
              <a:avLst/>
              <a:gdLst>
                <a:gd name="connsiteX0" fmla="*/ 0 w 4659465"/>
                <a:gd name="connsiteY0" fmla="*/ 4438153 h 4469958"/>
                <a:gd name="connsiteX1" fmla="*/ 842838 w 4659465"/>
                <a:gd name="connsiteY1" fmla="*/ 2474181 h 4469958"/>
                <a:gd name="connsiteX2" fmla="*/ 1693628 w 4659465"/>
                <a:gd name="connsiteY2" fmla="*/ 748748 h 4469958"/>
                <a:gd name="connsiteX3" fmla="*/ 2409245 w 4659465"/>
                <a:gd name="connsiteY3" fmla="*/ 80838 h 4469958"/>
                <a:gd name="connsiteX4" fmla="*/ 3252084 w 4659465"/>
                <a:gd name="connsiteY4" fmla="*/ 263718 h 4469958"/>
                <a:gd name="connsiteX5" fmla="*/ 3864334 w 4659465"/>
                <a:gd name="connsiteY5" fmla="*/ 1329193 h 4469958"/>
                <a:gd name="connsiteX6" fmla="*/ 4301656 w 4659465"/>
                <a:gd name="connsiteY6" fmla="*/ 2736574 h 4469958"/>
                <a:gd name="connsiteX7" fmla="*/ 4659465 w 4659465"/>
                <a:gd name="connsiteY7" fmla="*/ 4469958 h 44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59465" h="4469958">
                  <a:moveTo>
                    <a:pt x="0" y="4438153"/>
                  </a:moveTo>
                  <a:cubicBezTo>
                    <a:pt x="280283" y="3763617"/>
                    <a:pt x="560567" y="3089082"/>
                    <a:pt x="842838" y="2474181"/>
                  </a:cubicBezTo>
                  <a:cubicBezTo>
                    <a:pt x="1125109" y="1859280"/>
                    <a:pt x="1432560" y="1147638"/>
                    <a:pt x="1693628" y="748748"/>
                  </a:cubicBezTo>
                  <a:cubicBezTo>
                    <a:pt x="1954696" y="349858"/>
                    <a:pt x="2149502" y="161676"/>
                    <a:pt x="2409245" y="80838"/>
                  </a:cubicBezTo>
                  <a:cubicBezTo>
                    <a:pt x="2668988" y="0"/>
                    <a:pt x="3009569" y="55659"/>
                    <a:pt x="3252084" y="263718"/>
                  </a:cubicBezTo>
                  <a:cubicBezTo>
                    <a:pt x="3494599" y="471777"/>
                    <a:pt x="3689405" y="917050"/>
                    <a:pt x="3864334" y="1329193"/>
                  </a:cubicBezTo>
                  <a:cubicBezTo>
                    <a:pt x="4039263" y="1741336"/>
                    <a:pt x="4169134" y="2213113"/>
                    <a:pt x="4301656" y="2736574"/>
                  </a:cubicBezTo>
                  <a:cubicBezTo>
                    <a:pt x="4434178" y="3260035"/>
                    <a:pt x="4546821" y="3864996"/>
                    <a:pt x="4659465" y="4469958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1562472" y="2564904"/>
              <a:ext cx="6249888" cy="335086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20336514">
                <a:off x="2103511" y="2578348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36514">
                <a:off x="2103511" y="2578348"/>
                <a:ext cx="136815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87016" y="3464024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016" y="3464024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3898900" y="2459484"/>
            <a:ext cx="30708" cy="1045716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16676" y="213113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676" y="2131135"/>
                <a:ext cx="57606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845807" y="341172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807" y="3411725"/>
                <a:ext cx="57606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10868" y="348730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868" y="3487308"/>
                <a:ext cx="57606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4118566">
                <a:off x="392970" y="2140606"/>
                <a:ext cx="17546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118566">
                <a:off x="392970" y="2140606"/>
                <a:ext cx="175463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12060" y="1052736"/>
                <a:ext cx="3276364" cy="175432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a sketch of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dirty="0"/>
                  <a:t> and the line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Find the area of the shaded region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𝑂𝐴𝐶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1052736"/>
                <a:ext cx="3276364" cy="17543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50172" y="3020442"/>
                <a:ext cx="407449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areas should we subtract this time?</a:t>
                </a:r>
              </a:p>
              <a:p>
                <a:r>
                  <a:rPr lang="en-GB" b="1" dirty="0"/>
                  <a:t>Start with triangle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𝑶𝑩𝑪</m:t>
                    </m:r>
                  </m:oMath>
                </a14:m>
                <a:r>
                  <a:rPr lang="en-GB" b="1" dirty="0"/>
                  <a:t> and subtract the area under the curve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𝑨𝑪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172" y="3020442"/>
                <a:ext cx="4074492" cy="923330"/>
              </a:xfrm>
              <a:prstGeom prst="rect">
                <a:avLst/>
              </a:prstGeom>
              <a:blipFill>
                <a:blip r:embed="rId9"/>
                <a:stretch>
                  <a:fillRect l="-1196" t="-3289" r="-1644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39900" y="4073004"/>
                <a:ext cx="4536504" cy="2666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First find points of intersection: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  → 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When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   →  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𝑪</m:t>
                    </m:r>
                    <m:d>
                      <m:d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</m:d>
                  </m:oMath>
                </a14:m>
                <a:endParaRPr lang="en-GB" sz="1600" b="1" dirty="0"/>
              </a:p>
              <a:p>
                <a:r>
                  <a:rPr lang="en-GB" sz="1600" b="1" dirty="0"/>
                  <a:t>Also need to find the point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sz="16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  →   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600" b="1" dirty="0"/>
              </a:p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b="1" dirty="0"/>
                  <a:t> Area of triangle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𝑶𝑩𝑪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en-GB" sz="1600" b="1" dirty="0"/>
              </a:p>
              <a:p>
                <a:r>
                  <a:rPr lang="en-GB" sz="1600" b="1" dirty="0"/>
                  <a:t>Area under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𝑨𝑪</m:t>
                    </m:r>
                  </m:oMath>
                </a14:m>
                <a:r>
                  <a:rPr lang="en-GB" sz="1600" b="1" dirty="0"/>
                  <a:t>: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 …=</m:t>
                    </m:r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𝟐𝟔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1600" b="1" dirty="0"/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b="1" dirty="0"/>
                  <a:t> Shaded area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𝟐𝟔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𝟒𝟗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900" y="4073004"/>
                <a:ext cx="4536504" cy="2666756"/>
              </a:xfrm>
              <a:prstGeom prst="rect">
                <a:avLst/>
              </a:prstGeom>
              <a:blipFill>
                <a:blip r:embed="rId10"/>
                <a:stretch>
                  <a:fillRect l="-806" t="-685" b="-10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807024" y="3376099"/>
            <a:ext cx="3968676" cy="586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320800" y="4099992"/>
            <a:ext cx="4267200" cy="26691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913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8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Integrating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a14:m>
                  <a:r>
                    <a:rPr lang="en-GB" sz="3200" dirty="0"/>
                    <a:t> terms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17330" y="863487"/>
            <a:ext cx="6486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Integration is the </a:t>
            </a:r>
            <a:r>
              <a:rPr lang="en-GB" sz="2000" b="1" dirty="0"/>
              <a:t>opposite of differentiation</a:t>
            </a:r>
            <a:r>
              <a:rPr lang="en-GB" sz="2000" dirty="0"/>
              <a:t>.</a:t>
            </a:r>
          </a:p>
          <a:p>
            <a:r>
              <a:rPr lang="en-GB" sz="1600" dirty="0"/>
              <a:t>(For this reason it is also called ‘</a:t>
            </a:r>
            <a:r>
              <a:rPr lang="en-GB" sz="1600" i="1" dirty="0"/>
              <a:t>antidifferentiation</a:t>
            </a:r>
            <a:r>
              <a:rPr lang="en-GB" sz="1600" dirty="0"/>
              <a:t>’)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9787" y="2392174"/>
                <a:ext cx="13099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87" y="2392174"/>
                <a:ext cx="13099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912052" y="2053943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multiply by power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90650" y="2247900"/>
            <a:ext cx="514350" cy="2952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59761" y="2228850"/>
            <a:ext cx="457200" cy="95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616961" y="2028868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reduce power by 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864670" y="2219325"/>
            <a:ext cx="431480" cy="2476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181015" y="2229791"/>
                <a:ext cx="13099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015" y="2229791"/>
                <a:ext cx="130996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593678" y="2906776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increase power by 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980588" y="2920226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divide by </a:t>
            </a:r>
            <a:r>
              <a:rPr lang="en-GB" u="sng" dirty="0"/>
              <a:t>new</a:t>
            </a:r>
            <a:r>
              <a:rPr lang="en-GB" dirty="0"/>
              <a:t> power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6867525" y="2714625"/>
            <a:ext cx="504825" cy="361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210050" y="3082151"/>
            <a:ext cx="382229" cy="39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1371600" y="2781300"/>
            <a:ext cx="595094" cy="3399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2252" y="3930408"/>
                <a:ext cx="3670498" cy="6242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52" y="3930408"/>
                <a:ext cx="3670498" cy="6242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40930" y="4670085"/>
                <a:ext cx="6899297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Adding 1 to the power and dividing by this power give us: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However, other functions would also have differentiated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−4,    …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Clearly we could have had any constant, as it disappears upon differentiation.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930" y="4670085"/>
                <a:ext cx="6899297" cy="2031325"/>
              </a:xfrm>
              <a:prstGeom prst="rect">
                <a:avLst/>
              </a:prstGeom>
              <a:blipFill>
                <a:blip r:embed="rId6"/>
                <a:stretch>
                  <a:fillRect l="-795" t="-1502" b="-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63352" y="3467224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However, there’s one added complication…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5430" y="1959124"/>
            <a:ext cx="110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Function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927860" y="1806795"/>
            <a:ext cx="194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Gradient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84168" y="6165304"/>
                <a:ext cx="2793132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/>
                  <a:t> is known as a </a:t>
                </a:r>
                <a:r>
                  <a:rPr lang="en-GB" b="1" dirty="0"/>
                  <a:t>constant of integration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6165304"/>
                <a:ext cx="2793132" cy="646331"/>
              </a:xfrm>
              <a:prstGeom prst="rect">
                <a:avLst/>
              </a:prstGeom>
              <a:blipFill>
                <a:blip r:embed="rId7"/>
                <a:stretch>
                  <a:fillRect l="-1299" t="-2727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5292080" y="6399414"/>
            <a:ext cx="792088" cy="94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523301" y="4554681"/>
            <a:ext cx="8353999" cy="22490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4" name="Rectangle 83"/>
          <p:cNvSpPr/>
          <p:nvPr/>
        </p:nvSpPr>
        <p:spPr>
          <a:xfrm>
            <a:off x="1980588" y="2894252"/>
            <a:ext cx="2273847" cy="3953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5" name="Rectangle 84"/>
          <p:cNvSpPr/>
          <p:nvPr/>
        </p:nvSpPr>
        <p:spPr>
          <a:xfrm>
            <a:off x="4592279" y="2878922"/>
            <a:ext cx="2273847" cy="3953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2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51520" y="806157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May 2012 Q5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75489"/>
            <a:ext cx="8640960" cy="25771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19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6228" y="929928"/>
                <a:ext cx="2114872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when:</a:t>
                </a:r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28" y="929928"/>
                <a:ext cx="2114872" cy="461665"/>
              </a:xfrm>
              <a:prstGeom prst="rect">
                <a:avLst/>
              </a:prstGeom>
              <a:blipFill>
                <a:blip r:embed="rId2"/>
                <a:stretch>
                  <a:fillRect l="-267" b="-111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6052" y="1738908"/>
                <a:ext cx="3854648" cy="793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2" y="1738908"/>
                <a:ext cx="3854648" cy="793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6052" y="2531374"/>
                <a:ext cx="3854648" cy="793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2" y="2531374"/>
                <a:ext cx="3854648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8700" y="4050893"/>
                <a:ext cx="617530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0" y="4050893"/>
                <a:ext cx="6175300" cy="9221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2949001" y="1735281"/>
            <a:ext cx="1102299" cy="728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2949001" y="2561889"/>
            <a:ext cx="1191199" cy="8417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3018526" y="3958371"/>
            <a:ext cx="3153674" cy="9692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56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More Fractional 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6228" y="929928"/>
                <a:ext cx="2114872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when: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28" y="929928"/>
                <a:ext cx="2114872" cy="461665"/>
              </a:xfrm>
              <a:prstGeom prst="rect">
                <a:avLst/>
              </a:prstGeom>
              <a:blipFill>
                <a:blip r:embed="rId2"/>
                <a:stretch>
                  <a:fillRect l="-267" b="-111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6052" y="1738908"/>
                <a:ext cx="6102548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2" y="1738908"/>
                <a:ext cx="6102548" cy="8626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6052" y="3047787"/>
                <a:ext cx="6102548" cy="793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=−5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2" y="3047787"/>
                <a:ext cx="6102548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6052" y="4287609"/>
                <a:ext cx="8056388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2" y="4287609"/>
                <a:ext cx="8056388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0992" y="5445224"/>
                <a:ext cx="7485384" cy="801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2" y="5445224"/>
                <a:ext cx="7485384" cy="8014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2021901" y="1595581"/>
            <a:ext cx="873699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838100" y="1643841"/>
            <a:ext cx="1140300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872600" y="2914857"/>
            <a:ext cx="1677300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838100" y="4185873"/>
            <a:ext cx="3542212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3838100" y="5334940"/>
            <a:ext cx="3542212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9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6228" y="929928"/>
                <a:ext cx="2394272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when: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28" y="929928"/>
                <a:ext cx="2394272" cy="461665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8900" y="3311660"/>
                <a:ext cx="7156648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00" y="3311660"/>
                <a:ext cx="7156648" cy="7862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1600" y="4318995"/>
                <a:ext cx="7156648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b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00" y="4318995"/>
                <a:ext cx="7156648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1884" y="5202033"/>
                <a:ext cx="7156648" cy="635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=33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=18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84" y="5202033"/>
                <a:ext cx="7156648" cy="6356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432348" y="3165014"/>
            <a:ext cx="1140300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436096" y="3165014"/>
            <a:ext cx="1799956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512120" y="4213079"/>
            <a:ext cx="997028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384552" y="4213079"/>
            <a:ext cx="1275436" cy="982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9252" y="1651238"/>
                <a:ext cx="71566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+7                         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52" y="1651238"/>
                <a:ext cx="7156648" cy="461665"/>
              </a:xfrm>
              <a:prstGeom prst="rect">
                <a:avLst/>
              </a:prstGeom>
              <a:blipFill>
                <a:blip r:embed="rId6"/>
                <a:stretch>
                  <a:fillRect l="-681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9996" y="2206997"/>
                <a:ext cx="7156648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−1                         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96" y="2206997"/>
                <a:ext cx="7156648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5384552" y="1447800"/>
            <a:ext cx="2044948" cy="7095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5384552" y="2236211"/>
            <a:ext cx="2044948" cy="83718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4400" y="5996012"/>
                <a:ext cx="7569200" cy="79585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Note</a:t>
                </a:r>
                <a:r>
                  <a:rPr lang="en-GB" sz="1600" dirty="0"/>
                  <a:t>: In case you’re wondering what happens 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/>
                  <a:t> , the problem is that after adding 1 to the power, we’d be dividing by 0. You will learn how to integrate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/>
                  <a:t> in Year 2.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996012"/>
                <a:ext cx="7569200" cy="795859"/>
              </a:xfrm>
              <a:prstGeom prst="rect">
                <a:avLst/>
              </a:prstGeom>
              <a:blipFill>
                <a:blip r:embed="rId8"/>
                <a:stretch>
                  <a:fillRect l="-241"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5384552" y="5251665"/>
            <a:ext cx="1740148" cy="66653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6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Integration notation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3976" y="951136"/>
                <a:ext cx="7613724" cy="2966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following notation could be used to differentiate an expression: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r>
                  <a:rPr lang="en-GB" sz="2000" dirty="0"/>
                  <a:t>There is similarly notation for integrating an expression:</a:t>
                </a: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∫10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76" y="951136"/>
                <a:ext cx="7613724" cy="2966838"/>
              </a:xfrm>
              <a:prstGeom prst="rect">
                <a:avLst/>
              </a:prstGeom>
              <a:blipFill>
                <a:blip r:embed="rId2"/>
                <a:stretch>
                  <a:fillRect l="-801" t="-1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5512" y="1408584"/>
                <a:ext cx="2141488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 here means differentiating “with respect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”.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12" y="1408584"/>
                <a:ext cx="2141488" cy="923330"/>
              </a:xfrm>
              <a:prstGeom prst="rect">
                <a:avLst/>
              </a:prstGeom>
              <a:blipFill>
                <a:blip r:embed="rId3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667000" y="1803400"/>
            <a:ext cx="1130300" cy="113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50876" y="4488036"/>
            <a:ext cx="1517724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“Integrate…”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27710" y="4611512"/>
            <a:ext cx="1976090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“…this expression”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62910" y="4462636"/>
                <a:ext cx="3269530" cy="7386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“…with respect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”</a:t>
                </a:r>
              </a:p>
              <a:p>
                <a:r>
                  <a:rPr lang="en-GB" sz="1200" dirty="0"/>
                  <a:t>(the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200" dirty="0"/>
                  <a:t> is needed just as it was needed in the differentiation notation at the top of this slide)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910" y="4462636"/>
                <a:ext cx="3269530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V="1">
            <a:off x="2235200" y="4051300"/>
            <a:ext cx="44450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454400" y="3987800"/>
            <a:ext cx="72405" cy="626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267200" y="3962400"/>
            <a:ext cx="980382" cy="587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3976" y="5355863"/>
                <a:ext cx="773444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This is known as </a:t>
                </a:r>
                <a:r>
                  <a:rPr lang="en-GB" b="1" dirty="0"/>
                  <a:t>indefinite integration</a:t>
                </a:r>
                <a:r>
                  <a:rPr lang="en-GB" dirty="0"/>
                  <a:t>, in contrast to definite integration, which we’ll see later in the chapter.</a:t>
                </a:r>
              </a:p>
              <a:p>
                <a:endParaRPr lang="en-GB" dirty="0"/>
              </a:p>
              <a:p>
                <a:r>
                  <a:rPr lang="en-GB" dirty="0"/>
                  <a:t>It is called ‘indefinite’ because the exact expression is unknown (due to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/>
                  <a:t>).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76" y="5355863"/>
                <a:ext cx="7734448" cy="1200329"/>
              </a:xfrm>
              <a:prstGeom prst="rect">
                <a:avLst/>
              </a:prstGeom>
              <a:blipFill>
                <a:blip r:embed="rId5"/>
                <a:stretch>
                  <a:fillRect l="-630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64196" y="6858000"/>
                <a:ext cx="6792044" cy="966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Advanced Note: For the moment you should think of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 just as part of the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dirty="0"/>
                  <a:t> notation, informing us what variable we’re integrating with respect to. But strictly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 actually </a:t>
                </a:r>
                <a:r>
                  <a:rPr lang="en-GB" dirty="0" err="1"/>
                  <a:t>beh</a:t>
                </a:r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196" y="6858000"/>
                <a:ext cx="6792044" cy="966162"/>
              </a:xfrm>
              <a:prstGeom prst="rect">
                <a:avLst/>
              </a:prstGeom>
              <a:blipFill>
                <a:blip r:embed="rId6"/>
                <a:stretch>
                  <a:fillRect l="-718" t="-28481" b="-5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92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1772816"/>
                <a:ext cx="3024336" cy="65620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+2)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72816"/>
                <a:ext cx="3024336" cy="656205"/>
              </a:xfrm>
              <a:prstGeom prst="rect">
                <a:avLst/>
              </a:prstGeom>
              <a:blipFill>
                <a:blip r:embed="rId2"/>
                <a:stretch>
                  <a:fillRect b="-229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50774" y="2429021"/>
                <a:ext cx="4608512" cy="62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774" y="2429021"/>
                <a:ext cx="4608512" cy="6273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544" y="3274607"/>
                <a:ext cx="3024336" cy="5187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(6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−1)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274607"/>
                <a:ext cx="3024336" cy="518796"/>
              </a:xfrm>
              <a:prstGeom prst="rect">
                <a:avLst/>
              </a:prstGeom>
              <a:blipFill>
                <a:blip r:embed="rId4"/>
                <a:stretch>
                  <a:fillRect t="-100000" b="-14770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7704" y="3828877"/>
                <a:ext cx="46085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828877"/>
                <a:ext cx="460851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4642156"/>
                <a:ext cx="6552728" cy="5191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2400" dirty="0"/>
                  <a:t>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400" dirty="0"/>
                  <a:t> are constants.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42156"/>
                <a:ext cx="6552728" cy="519116"/>
              </a:xfrm>
              <a:prstGeom prst="rect">
                <a:avLst/>
              </a:prstGeom>
              <a:blipFill>
                <a:blip r:embed="rId7"/>
                <a:stretch>
                  <a:fillRect t="-100000" b="-14770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4447" y="5253152"/>
                <a:ext cx="3240924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47" y="5253152"/>
                <a:ext cx="3240924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603547" y="5269585"/>
            <a:ext cx="2517023" cy="11312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2960914" y="3862435"/>
            <a:ext cx="2351316" cy="6805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2960914" y="2425854"/>
            <a:ext cx="2398231" cy="6805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76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06044"/>
            <a:ext cx="6215481" cy="12148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39552" y="836712"/>
            <a:ext cx="302433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C1 May 2014(R) Q4b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99592" y="2708920"/>
                <a:ext cx="5184576" cy="1076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708920"/>
                <a:ext cx="5184576" cy="1076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907704" y="2687536"/>
            <a:ext cx="3744416" cy="1245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1438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Finding constant of integration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39552" y="90872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Recall that when we integrate, we get a constant of integration, which could be any real value. This means </a:t>
            </a:r>
            <a:r>
              <a:rPr lang="en-GB" b="1" dirty="0"/>
              <a:t>we don’t know what the exact original function was</a:t>
            </a:r>
            <a:r>
              <a:rPr lang="en-GB" dirty="0"/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39752" y="2060848"/>
            <a:ext cx="0" cy="208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166359" y="3240034"/>
            <a:ext cx="25202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12211" y="30689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211" y="3068960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23728" y="172080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720809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/>
          <p:cNvSpPr/>
          <p:nvPr/>
        </p:nvSpPr>
        <p:spPr>
          <a:xfrm>
            <a:off x="1414130" y="2264735"/>
            <a:ext cx="2020186" cy="978250"/>
          </a:xfrm>
          <a:custGeom>
            <a:avLst/>
            <a:gdLst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20186"/>
              <a:gd name="connsiteY0" fmla="*/ 77311 h 1023623"/>
              <a:gd name="connsiteX1" fmla="*/ 935665 w 2020186"/>
              <a:gd name="connsiteY1" fmla="*/ 1023608 h 1023623"/>
              <a:gd name="connsiteX2" fmla="*/ 2020186 w 2020186"/>
              <a:gd name="connsiteY2" fmla="*/ 45413 h 1023623"/>
              <a:gd name="connsiteX0" fmla="*/ 0 w 2020186"/>
              <a:gd name="connsiteY0" fmla="*/ 31898 h 978250"/>
              <a:gd name="connsiteX1" fmla="*/ 935665 w 2020186"/>
              <a:gd name="connsiteY1" fmla="*/ 978195 h 978250"/>
              <a:gd name="connsiteX2" fmla="*/ 2020186 w 2020186"/>
              <a:gd name="connsiteY2" fmla="*/ 0 h 97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6" h="978250">
                <a:moveTo>
                  <a:pt x="0" y="31898"/>
                </a:moveTo>
                <a:cubicBezTo>
                  <a:pt x="202019" y="609601"/>
                  <a:pt x="598967" y="983511"/>
                  <a:pt x="935665" y="978195"/>
                </a:cubicBezTo>
                <a:cubicBezTo>
                  <a:pt x="1272363" y="972879"/>
                  <a:pt x="1828800" y="464288"/>
                  <a:pt x="202018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26848" y="1975787"/>
                <a:ext cx="12284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848" y="1975787"/>
                <a:ext cx="1228464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5884719" y="2079677"/>
            <a:ext cx="0" cy="208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711326" y="3258863"/>
            <a:ext cx="25202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57178" y="308778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7178" y="3087789"/>
                <a:ext cx="43204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68695" y="173963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695" y="1739638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: Shape 18"/>
          <p:cNvSpPr/>
          <p:nvPr/>
        </p:nvSpPr>
        <p:spPr>
          <a:xfrm>
            <a:off x="4874035" y="2283563"/>
            <a:ext cx="2105247" cy="1775637"/>
          </a:xfrm>
          <a:custGeom>
            <a:avLst/>
            <a:gdLst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20186"/>
              <a:gd name="connsiteY0" fmla="*/ 77311 h 1023623"/>
              <a:gd name="connsiteX1" fmla="*/ 935665 w 2020186"/>
              <a:gd name="connsiteY1" fmla="*/ 1023608 h 1023623"/>
              <a:gd name="connsiteX2" fmla="*/ 2020186 w 2020186"/>
              <a:gd name="connsiteY2" fmla="*/ 45413 h 1023623"/>
              <a:gd name="connsiteX0" fmla="*/ 0 w 2020186"/>
              <a:gd name="connsiteY0" fmla="*/ 31898 h 978250"/>
              <a:gd name="connsiteX1" fmla="*/ 935665 w 2020186"/>
              <a:gd name="connsiteY1" fmla="*/ 978195 h 978250"/>
              <a:gd name="connsiteX2" fmla="*/ 2020186 w 2020186"/>
              <a:gd name="connsiteY2" fmla="*/ 0 h 978250"/>
              <a:gd name="connsiteX0" fmla="*/ 0 w 2105247"/>
              <a:gd name="connsiteY0" fmla="*/ 1775637 h 1943052"/>
              <a:gd name="connsiteX1" fmla="*/ 1020726 w 2105247"/>
              <a:gd name="connsiteY1" fmla="*/ 978195 h 1943052"/>
              <a:gd name="connsiteX2" fmla="*/ 2105247 w 2105247"/>
              <a:gd name="connsiteY2" fmla="*/ 0 h 1943052"/>
              <a:gd name="connsiteX0" fmla="*/ 0 w 2105247"/>
              <a:gd name="connsiteY0" fmla="*/ 1775637 h 1775637"/>
              <a:gd name="connsiteX1" fmla="*/ 1020726 w 2105247"/>
              <a:gd name="connsiteY1" fmla="*/ 978195 h 1775637"/>
              <a:gd name="connsiteX2" fmla="*/ 2105247 w 2105247"/>
              <a:gd name="connsiteY2" fmla="*/ 0 h 1775637"/>
              <a:gd name="connsiteX0" fmla="*/ 0 w 2105247"/>
              <a:gd name="connsiteY0" fmla="*/ 1775637 h 1775637"/>
              <a:gd name="connsiteX1" fmla="*/ 1020726 w 2105247"/>
              <a:gd name="connsiteY1" fmla="*/ 978195 h 1775637"/>
              <a:gd name="connsiteX2" fmla="*/ 2105247 w 2105247"/>
              <a:gd name="connsiteY2" fmla="*/ 0 h 177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5247" h="1775637">
                <a:moveTo>
                  <a:pt x="0" y="1775637"/>
                </a:moveTo>
                <a:cubicBezTo>
                  <a:pt x="42530" y="1300717"/>
                  <a:pt x="404038" y="997688"/>
                  <a:pt x="1020726" y="978195"/>
                </a:cubicBezTo>
                <a:cubicBezTo>
                  <a:pt x="1479510" y="963693"/>
                  <a:pt x="1913861" y="464288"/>
                  <a:pt x="210524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26997" y="2334858"/>
                <a:ext cx="16813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997" y="2334858"/>
                <a:ext cx="1681338" cy="30777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/>
          <p:cNvSpPr/>
          <p:nvPr/>
        </p:nvSpPr>
        <p:spPr>
          <a:xfrm>
            <a:off x="4865527" y="1948074"/>
            <a:ext cx="2105247" cy="1775637"/>
          </a:xfrm>
          <a:custGeom>
            <a:avLst/>
            <a:gdLst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20186"/>
              <a:gd name="connsiteY0" fmla="*/ 77311 h 1023623"/>
              <a:gd name="connsiteX1" fmla="*/ 935665 w 2020186"/>
              <a:gd name="connsiteY1" fmla="*/ 1023608 h 1023623"/>
              <a:gd name="connsiteX2" fmla="*/ 2020186 w 2020186"/>
              <a:gd name="connsiteY2" fmla="*/ 45413 h 1023623"/>
              <a:gd name="connsiteX0" fmla="*/ 0 w 2020186"/>
              <a:gd name="connsiteY0" fmla="*/ 31898 h 978250"/>
              <a:gd name="connsiteX1" fmla="*/ 935665 w 2020186"/>
              <a:gd name="connsiteY1" fmla="*/ 978195 h 978250"/>
              <a:gd name="connsiteX2" fmla="*/ 2020186 w 2020186"/>
              <a:gd name="connsiteY2" fmla="*/ 0 h 978250"/>
              <a:gd name="connsiteX0" fmla="*/ 0 w 2105247"/>
              <a:gd name="connsiteY0" fmla="*/ 1775637 h 1943052"/>
              <a:gd name="connsiteX1" fmla="*/ 1020726 w 2105247"/>
              <a:gd name="connsiteY1" fmla="*/ 978195 h 1943052"/>
              <a:gd name="connsiteX2" fmla="*/ 2105247 w 2105247"/>
              <a:gd name="connsiteY2" fmla="*/ 0 h 1943052"/>
              <a:gd name="connsiteX0" fmla="*/ 0 w 2105247"/>
              <a:gd name="connsiteY0" fmla="*/ 1775637 h 1775637"/>
              <a:gd name="connsiteX1" fmla="*/ 1020726 w 2105247"/>
              <a:gd name="connsiteY1" fmla="*/ 978195 h 1775637"/>
              <a:gd name="connsiteX2" fmla="*/ 2105247 w 2105247"/>
              <a:gd name="connsiteY2" fmla="*/ 0 h 1775637"/>
              <a:gd name="connsiteX0" fmla="*/ 0 w 2105247"/>
              <a:gd name="connsiteY0" fmla="*/ 1775637 h 1775637"/>
              <a:gd name="connsiteX1" fmla="*/ 1020726 w 2105247"/>
              <a:gd name="connsiteY1" fmla="*/ 978195 h 1775637"/>
              <a:gd name="connsiteX2" fmla="*/ 2105247 w 2105247"/>
              <a:gd name="connsiteY2" fmla="*/ 0 h 177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5247" h="1775637">
                <a:moveTo>
                  <a:pt x="0" y="1775637"/>
                </a:moveTo>
                <a:cubicBezTo>
                  <a:pt x="42530" y="1300717"/>
                  <a:pt x="404038" y="997688"/>
                  <a:pt x="1020726" y="978195"/>
                </a:cubicBezTo>
                <a:cubicBezTo>
                  <a:pt x="1479510" y="963693"/>
                  <a:pt x="1913861" y="464288"/>
                  <a:pt x="210524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711849" y="1750466"/>
                <a:ext cx="16813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849" y="1750466"/>
                <a:ext cx="1681338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: Shape 22"/>
          <p:cNvSpPr/>
          <p:nvPr/>
        </p:nvSpPr>
        <p:spPr>
          <a:xfrm>
            <a:off x="4857020" y="2773293"/>
            <a:ext cx="2105247" cy="1775637"/>
          </a:xfrm>
          <a:custGeom>
            <a:avLst/>
            <a:gdLst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09553"/>
              <a:gd name="connsiteY0" fmla="*/ 1828800 h 1828800"/>
              <a:gd name="connsiteX1" fmla="*/ 925032 w 2009553"/>
              <a:gd name="connsiteY1" fmla="*/ 978195 h 1828800"/>
              <a:gd name="connsiteX2" fmla="*/ 2009553 w 2009553"/>
              <a:gd name="connsiteY2" fmla="*/ 0 h 1828800"/>
              <a:gd name="connsiteX0" fmla="*/ 0 w 2020186"/>
              <a:gd name="connsiteY0" fmla="*/ 77311 h 1023623"/>
              <a:gd name="connsiteX1" fmla="*/ 935665 w 2020186"/>
              <a:gd name="connsiteY1" fmla="*/ 1023608 h 1023623"/>
              <a:gd name="connsiteX2" fmla="*/ 2020186 w 2020186"/>
              <a:gd name="connsiteY2" fmla="*/ 45413 h 1023623"/>
              <a:gd name="connsiteX0" fmla="*/ 0 w 2020186"/>
              <a:gd name="connsiteY0" fmla="*/ 31898 h 978250"/>
              <a:gd name="connsiteX1" fmla="*/ 935665 w 2020186"/>
              <a:gd name="connsiteY1" fmla="*/ 978195 h 978250"/>
              <a:gd name="connsiteX2" fmla="*/ 2020186 w 2020186"/>
              <a:gd name="connsiteY2" fmla="*/ 0 h 978250"/>
              <a:gd name="connsiteX0" fmla="*/ 0 w 2105247"/>
              <a:gd name="connsiteY0" fmla="*/ 1775637 h 1943052"/>
              <a:gd name="connsiteX1" fmla="*/ 1020726 w 2105247"/>
              <a:gd name="connsiteY1" fmla="*/ 978195 h 1943052"/>
              <a:gd name="connsiteX2" fmla="*/ 2105247 w 2105247"/>
              <a:gd name="connsiteY2" fmla="*/ 0 h 1943052"/>
              <a:gd name="connsiteX0" fmla="*/ 0 w 2105247"/>
              <a:gd name="connsiteY0" fmla="*/ 1775637 h 1775637"/>
              <a:gd name="connsiteX1" fmla="*/ 1020726 w 2105247"/>
              <a:gd name="connsiteY1" fmla="*/ 978195 h 1775637"/>
              <a:gd name="connsiteX2" fmla="*/ 2105247 w 2105247"/>
              <a:gd name="connsiteY2" fmla="*/ 0 h 1775637"/>
              <a:gd name="connsiteX0" fmla="*/ 0 w 2105247"/>
              <a:gd name="connsiteY0" fmla="*/ 1775637 h 1775637"/>
              <a:gd name="connsiteX1" fmla="*/ 1020726 w 2105247"/>
              <a:gd name="connsiteY1" fmla="*/ 978195 h 1775637"/>
              <a:gd name="connsiteX2" fmla="*/ 2105247 w 2105247"/>
              <a:gd name="connsiteY2" fmla="*/ 0 h 177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5247" h="1775637">
                <a:moveTo>
                  <a:pt x="0" y="1775637"/>
                </a:moveTo>
                <a:cubicBezTo>
                  <a:pt x="42530" y="1300717"/>
                  <a:pt x="404038" y="997688"/>
                  <a:pt x="1020726" y="978195"/>
                </a:cubicBezTo>
                <a:cubicBezTo>
                  <a:pt x="1479510" y="963693"/>
                  <a:pt x="1913861" y="464288"/>
                  <a:pt x="210524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74958" y="2770934"/>
                <a:ext cx="16813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958" y="2770934"/>
                <a:ext cx="1681338" cy="307777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/>
          <p:cNvSpPr/>
          <p:nvPr/>
        </p:nvSpPr>
        <p:spPr>
          <a:xfrm>
            <a:off x="4211960" y="2488746"/>
            <a:ext cx="499366" cy="28218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57710" y="2031945"/>
                <a:ext cx="322578" cy="475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∫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10" y="2031945"/>
                <a:ext cx="322578" cy="475643"/>
              </a:xfrm>
              <a:prstGeom prst="rect">
                <a:avLst/>
              </a:prstGeom>
              <a:blipFill>
                <a:blip r:embed="rId10"/>
                <a:stretch>
                  <a:fillRect l="-22642" r="-35849" b="-217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8208335" y="2642635"/>
            <a:ext cx="684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?</a:t>
            </a:r>
            <a:endParaRPr lang="en-GB" b="1" dirty="0"/>
          </a:p>
        </p:txBody>
      </p:sp>
      <p:sp>
        <p:nvSpPr>
          <p:cNvPr id="28" name="Oval 27"/>
          <p:cNvSpPr/>
          <p:nvPr/>
        </p:nvSpPr>
        <p:spPr>
          <a:xfrm>
            <a:off x="6417538" y="2562872"/>
            <a:ext cx="128042" cy="132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04923" y="2401090"/>
                <a:ext cx="45656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1,3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923" y="2401090"/>
                <a:ext cx="456560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219825" y="3789040"/>
            <a:ext cx="2657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But if we know one point on the curve, it leaves only one possibility.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6534150" y="2752725"/>
            <a:ext cx="573811" cy="1064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4972" y="4341844"/>
                <a:ext cx="4199830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passes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r>
                  <a:rPr lang="en-GB" dirty="0"/>
                  <a:t>. 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find the equation of the curve.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2" y="4341844"/>
                <a:ext cx="4199830" cy="923330"/>
              </a:xfrm>
              <a:prstGeom prst="rect">
                <a:avLst/>
              </a:prstGeom>
              <a:blipFill>
                <a:blip r:embed="rId12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001756" y="5400554"/>
                <a:ext cx="446449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Using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(1,3)</m:t>
                    </m:r>
                  </m:oMath>
                </a14:m>
                <a:r>
                  <a:rPr lang="en-GB" dirty="0"/>
                  <a:t>:   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3=</m:t>
                    </m:r>
                    <m:sSup>
                      <m:sSup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  ∴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756" y="5400554"/>
                <a:ext cx="4464496" cy="1200329"/>
              </a:xfrm>
              <a:prstGeom prst="rect">
                <a:avLst/>
              </a:prstGeom>
              <a:blipFill>
                <a:blip r:embed="rId13"/>
                <a:stretch>
                  <a:fillRect l="-109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1036847" y="5401708"/>
            <a:ext cx="4631848" cy="1245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28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3" grpId="0" animBg="1"/>
      <p:bldP spid="24" grpId="0"/>
      <p:bldP spid="27" grpId="0"/>
      <p:bldP spid="28" grpId="0" animBg="1"/>
      <p:bldP spid="29" grpId="0"/>
      <p:bldP spid="30" grpId="0"/>
      <p:bldP spid="34" grpId="0" animBg="1"/>
      <p:bldP spid="35" grpId="0"/>
      <p:bldP spid="36" grpId="0" animBg="1"/>
      <p:bldP spid="3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38702</TotalTime>
  <Words>2851</Words>
  <Application>Microsoft Office PowerPoint</Application>
  <PresentationFormat>On-screen Show (4:3)</PresentationFormat>
  <Paragraphs>209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Office Theme</vt:lpstr>
      <vt:lpstr>P1 Chapter 13 ::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1428</cp:revision>
  <cp:lastPrinted>2019-02-28T11:21:27Z</cp:lastPrinted>
  <dcterms:created xsi:type="dcterms:W3CDTF">2013-02-28T07:36:55Z</dcterms:created>
  <dcterms:modified xsi:type="dcterms:W3CDTF">2020-02-28T11:27:47Z</dcterms:modified>
</cp:coreProperties>
</file>