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81" r:id="rId2"/>
    <p:sldId id="656" r:id="rId3"/>
    <p:sldId id="653" r:id="rId4"/>
    <p:sldId id="654" r:id="rId5"/>
    <p:sldId id="655" r:id="rId6"/>
    <p:sldId id="659" r:id="rId7"/>
    <p:sldId id="660" r:id="rId8"/>
    <p:sldId id="662" r:id="rId9"/>
    <p:sldId id="664" r:id="rId10"/>
    <p:sldId id="666" r:id="rId11"/>
    <p:sldId id="667" r:id="rId12"/>
    <p:sldId id="668" r:id="rId13"/>
    <p:sldId id="669" r:id="rId14"/>
    <p:sldId id="684" r:id="rId15"/>
    <p:sldId id="672" r:id="rId16"/>
    <p:sldId id="673" r:id="rId17"/>
    <p:sldId id="674" r:id="rId18"/>
    <p:sldId id="675" r:id="rId19"/>
    <p:sldId id="679" r:id="rId20"/>
    <p:sldId id="680" r:id="rId21"/>
    <p:sldId id="681" r:id="rId22"/>
    <p:sldId id="683" r:id="rId23"/>
    <p:sldId id="685" r:id="rId24"/>
    <p:sldId id="686" r:id="rId25"/>
    <p:sldId id="690" r:id="rId26"/>
    <p:sldId id="692" r:id="rId27"/>
    <p:sldId id="694" r:id="rId28"/>
    <p:sldId id="693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88534" autoAdjust="0"/>
  </p:normalViewPr>
  <p:slideViewPr>
    <p:cSldViewPr>
      <p:cViewPr varScale="1">
        <p:scale>
          <a:sx n="108" d="100"/>
          <a:sy n="108" d="100"/>
        </p:scale>
        <p:origin x="240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56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293C8-6BA4-4E5E-BCA2-E9E744E14EA7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6F6F6-C49D-4B01-B906-382C3A8D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9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Get</a:t>
            </a:r>
            <a:r>
              <a:rPr lang="en-GB" baseline="0" dirty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6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Get</a:t>
            </a:r>
            <a:r>
              <a:rPr lang="en-GB" baseline="0" dirty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7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4" Type="http://schemas.openxmlformats.org/officeDocument/2006/relationships/image" Target="../media/image2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11" Type="http://schemas.openxmlformats.org/officeDocument/2006/relationships/image" Target="../media/image258.png"/><Relationship Id="rId10" Type="http://schemas.openxmlformats.org/officeDocument/2006/relationships/image" Target="../media/image257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6.png"/><Relationship Id="rId4" Type="http://schemas.openxmlformats.org/officeDocument/2006/relationships/image" Target="../media/image2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8.png"/><Relationship Id="rId17" Type="http://schemas.openxmlformats.org/officeDocument/2006/relationships/image" Target="../media/image6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14 :: </a:t>
            </a:r>
            <a:r>
              <a:rPr lang="en-GB" dirty="0"/>
              <a:t>Exponentials &amp; Logarithms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20</a:t>
            </a:r>
            <a:r>
              <a:rPr lang="en-GB" baseline="30000" dirty="0"/>
              <a:t>th</a:t>
            </a:r>
            <a:r>
              <a:rPr lang="en-GB" dirty="0"/>
              <a:t> October 2017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Logarithms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13284" y="19465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69468" y="20185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2018556"/>
                <a:ext cx="1440160" cy="576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33764" y="20185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÷3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2018556"/>
                <a:ext cx="1440160" cy="576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38020" y="19465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1721396" y="23065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3809628" y="23065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6473924" y="230658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45668" y="14932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772" y="14424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Inverse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284" y="28106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69468" y="28826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2882652"/>
                <a:ext cx="1440160" cy="576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33764" y="28826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2882652"/>
                <a:ext cx="1440160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38020" y="28106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1721396" y="31706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6" idx="1"/>
          </p:cNvCxnSpPr>
          <p:nvPr/>
        </p:nvCxnSpPr>
        <p:spPr>
          <a:xfrm>
            <a:off x="3809628" y="317068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6473924" y="317068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284" y="37467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69468" y="38187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3818756"/>
                <a:ext cx="1440160" cy="576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33764" y="38187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3818756"/>
                <a:ext cx="1440160" cy="576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338020" y="37467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25" name="Straight Arrow Connector 24"/>
          <p:cNvCxnSpPr>
            <a:endCxn id="22" idx="1"/>
          </p:cNvCxnSpPr>
          <p:nvPr/>
        </p:nvCxnSpPr>
        <p:spPr>
          <a:xfrm>
            <a:off x="1721396" y="41067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23" idx="1"/>
          </p:cNvCxnSpPr>
          <p:nvPr/>
        </p:nvCxnSpPr>
        <p:spPr>
          <a:xfrm>
            <a:off x="3809628" y="41067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</p:cNvCxnSpPr>
          <p:nvPr/>
        </p:nvCxnSpPr>
        <p:spPr>
          <a:xfrm>
            <a:off x="6473924" y="410678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284" y="46108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369468" y="46828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4682852"/>
                <a:ext cx="1440160" cy="576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033764" y="46828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4682852"/>
                <a:ext cx="1440160" cy="5760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338020" y="46108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32" name="Straight Arrow Connector 31"/>
          <p:cNvCxnSpPr>
            <a:endCxn id="29" idx="1"/>
          </p:cNvCxnSpPr>
          <p:nvPr/>
        </p:nvCxnSpPr>
        <p:spPr>
          <a:xfrm>
            <a:off x="1721396" y="49708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30" idx="1"/>
          </p:cNvCxnSpPr>
          <p:nvPr/>
        </p:nvCxnSpPr>
        <p:spPr>
          <a:xfrm>
            <a:off x="3809628" y="497088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3"/>
          </p:cNvCxnSpPr>
          <p:nvPr/>
        </p:nvCxnSpPr>
        <p:spPr>
          <a:xfrm>
            <a:off x="6473924" y="497088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69668" y="18025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9668" y="26666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97660" y="35307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1636" y="446682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284" y="540293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69468" y="5474940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3200" baseline="30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5474940"/>
                <a:ext cx="1440160" cy="576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33764" y="5474940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5474940"/>
                <a:ext cx="1440160" cy="576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338020" y="540293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43" name="Straight Arrow Connector 42"/>
          <p:cNvCxnSpPr>
            <a:endCxn id="40" idx="1"/>
          </p:cNvCxnSpPr>
          <p:nvPr/>
        </p:nvCxnSpPr>
        <p:spPr>
          <a:xfrm>
            <a:off x="1721396" y="57629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3"/>
            <a:endCxn id="41" idx="1"/>
          </p:cNvCxnSpPr>
          <p:nvPr/>
        </p:nvCxnSpPr>
        <p:spPr>
          <a:xfrm>
            <a:off x="3809628" y="576297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3"/>
          </p:cNvCxnSpPr>
          <p:nvPr/>
        </p:nvCxnSpPr>
        <p:spPr>
          <a:xfrm>
            <a:off x="6473924" y="576297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97660" y="52589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041552" y="2025020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41552" y="2889116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41552" y="3825220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041552" y="4689316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41552" y="5481404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6244" y="747812"/>
            <a:ext cx="858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know the inverse of many mathematical operations; we can undo an addition by 2 for example by subtracting 2. But is there an inverse function for an exponential function?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73796" y="6134273"/>
            <a:ext cx="52056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Such functions are known as </a:t>
            </a:r>
            <a:r>
              <a:rPr lang="en-GB" b="1" dirty="0"/>
              <a:t>logarithms</a:t>
            </a:r>
            <a:r>
              <a:rPr lang="en-GB" dirty="0"/>
              <a:t>, and exist in order to provide an inverse to exponential functions.</a:t>
            </a:r>
          </a:p>
        </p:txBody>
      </p:sp>
    </p:spTree>
    <p:extLst>
      <p:ext uri="{BB962C8B-B14F-4D97-AF65-F5344CB8AC3E}">
        <p14:creationId xmlns:p14="http://schemas.microsoft.com/office/powerpoint/2010/main" val="4184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Interchanging between exponential and log form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008" y="198107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08" y="1981076"/>
                <a:ext cx="244827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6000" y="195567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1955676"/>
                <a:ext cx="244827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520" y="883320"/>
                <a:ext cx="7685980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GB" sz="2400" dirty="0"/>
                  <a:t> (“said log base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”) is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.</a:t>
                </a:r>
                <a:br>
                  <a:rPr lang="en-GB" sz="2400" dirty="0"/>
                </a:br>
                <a:r>
                  <a:rPr lang="en-GB" sz="2400" dirty="0"/>
                  <a:t>      The log function outputs the </a:t>
                </a:r>
                <a:r>
                  <a:rPr lang="en-GB" sz="2400" b="1" dirty="0"/>
                  <a:t>missing power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0" y="883320"/>
                <a:ext cx="7685980" cy="830997"/>
              </a:xfrm>
              <a:prstGeom prst="rect">
                <a:avLst/>
              </a:prstGeom>
              <a:blipFill>
                <a:blip r:embed="rId4"/>
                <a:stretch>
                  <a:fillRect l="-1107" t="-500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Left-Right 14"/>
          <p:cNvSpPr/>
          <p:nvPr/>
        </p:nvSpPr>
        <p:spPr>
          <a:xfrm>
            <a:off x="3831780" y="2099320"/>
            <a:ext cx="828548" cy="41378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4410" y="733985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10" y="733985"/>
                <a:ext cx="307450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33643" y="719469"/>
            <a:ext cx="143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Think: “5 to the power of what gives you 25?”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4409" y="1598408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1598408"/>
                <a:ext cx="307450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4751" y="3754604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51" y="3754604"/>
                <a:ext cx="307450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4409" y="2393477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2393477"/>
                <a:ext cx="30745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013" y="4419045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13" y="4419045"/>
                <a:ext cx="307450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7626" y="5155948"/>
                <a:ext cx="3074505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6" y="5155948"/>
                <a:ext cx="3074505" cy="1337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1507" y="556307"/>
                <a:ext cx="3556437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07" y="556307"/>
                <a:ext cx="3556437" cy="1337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77829" y="1866823"/>
                <a:ext cx="3745258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829" y="1866823"/>
                <a:ext cx="3745258" cy="1337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4286" y="4136203"/>
                <a:ext cx="28853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86" y="4136203"/>
                <a:ext cx="288531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1783" y="3112667"/>
                <a:ext cx="3450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3" y="3112667"/>
                <a:ext cx="345061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3323773" y="957943"/>
            <a:ext cx="333827" cy="10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32822" y="3264425"/>
                <a:ext cx="37452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822" y="3264425"/>
                <a:ext cx="374525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91544" y="3857127"/>
                <a:ext cx="155133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44" y="3857127"/>
                <a:ext cx="1551338" cy="646331"/>
              </a:xfrm>
              <a:prstGeom prst="rect">
                <a:avLst/>
              </a:prstGeom>
              <a:blipFill>
                <a:blip r:embed="rId13"/>
                <a:stretch>
                  <a:fillRect l="-2317" t="-4545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704752" y="646162"/>
            <a:ext cx="575477" cy="892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2733779" y="1548993"/>
            <a:ext cx="589992" cy="7732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2733778" y="2334658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5" name="Rectangle 24"/>
          <p:cNvSpPr/>
          <p:nvPr/>
        </p:nvSpPr>
        <p:spPr>
          <a:xfrm>
            <a:off x="3328865" y="3018279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2387984" y="3749287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2417010" y="4431127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3028775" y="5333479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9" name="Rectangle 28"/>
          <p:cNvSpPr/>
          <p:nvPr/>
        </p:nvSpPr>
        <p:spPr>
          <a:xfrm>
            <a:off x="7790577" y="761409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30" name="Rectangle 29"/>
          <p:cNvSpPr/>
          <p:nvPr/>
        </p:nvSpPr>
        <p:spPr>
          <a:xfrm>
            <a:off x="7790577" y="1989445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31" name="Rectangle 30"/>
          <p:cNvSpPr/>
          <p:nvPr/>
        </p:nvSpPr>
        <p:spPr>
          <a:xfrm>
            <a:off x="7628746" y="3078531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659949" y="4223548"/>
            <a:ext cx="94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NOPE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76991" y="3984434"/>
            <a:ext cx="1172109" cy="8944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962400" y="5517232"/>
            <a:ext cx="5049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With Your Calculator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10050" y="82050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three buttons on your calculator for computing logs: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4760" y="1961501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60" y="1961501"/>
                <a:ext cx="144016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1016" y="1874416"/>
                <a:ext cx="43924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𝟕𝟕𝟏𝟐𝟒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𝟕𝟒𝟖𝟎𝟕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016" y="1874416"/>
                <a:ext cx="4392488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6578" y="3428230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8" y="3428230"/>
                <a:ext cx="144016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33644" y="3295240"/>
                <a:ext cx="43924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𝟑𝟎𝟐𝟓𝟖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44" y="3295240"/>
                <a:ext cx="4392488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2160" y="3964428"/>
                <a:ext cx="2902396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dirty="0"/>
                  <a:t> is the “</a:t>
                </a:r>
                <a:r>
                  <a:rPr lang="en-GB" b="1" dirty="0"/>
                  <a:t>natural log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”, meaning “log to the base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”, i.e. it the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will use it more extensively later this chapter.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964428"/>
                <a:ext cx="2902396" cy="1754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5118100" y="4178300"/>
            <a:ext cx="643936" cy="383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55752" y="1828800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4568104" y="2310066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4101694" y="3303107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3955715" y="3760277"/>
            <a:ext cx="743285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6700" y="5667062"/>
                <a:ext cx="4584700" cy="10956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Just like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600" dirty="0"/>
                  <a:t> symbol without a number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</m:rad>
                  </m:oMath>
                </a14:m>
                <a:r>
                  <a:rPr lang="en-GB" sz="1600" dirty="0"/>
                  <a:t> by default,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sz="1600" dirty="0"/>
                  <a:t> without a base is </a:t>
                </a:r>
                <a:r>
                  <a:rPr lang="en-GB" sz="1600" b="1" dirty="0"/>
                  <a:t>base 10 </a:t>
                </a:r>
                <a:r>
                  <a:rPr lang="en-GB" sz="1600" dirty="0"/>
                  <a:t>by default when used on your calculator (although confusingly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sz="1600" dirty="0"/>
                  <a:t>” can mean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600" dirty="0"/>
                  <a:t>” in mathematical papers)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5667062"/>
                <a:ext cx="4584700" cy="10956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18884" y="4597071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4" y="4597071"/>
                <a:ext cx="144016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2362200" y="5410200"/>
            <a:ext cx="261324" cy="23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52496" y="4630568"/>
                <a:ext cx="3030704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r>
                  <a:rPr lang="en-GB" sz="28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2800" b="1" i="1" dirty="0">
                    <a:latin typeface="Cambria Math" panose="02040503050406030204" pitchFamily="18" charset="0"/>
                  </a:rPr>
                </a:br>
                <a:endParaRPr lang="en-GB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96" y="4630568"/>
                <a:ext cx="3030704" cy="5232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433035" y="4632106"/>
            <a:ext cx="743285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766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56700" cy="6907803"/>
            <a:chOff x="0" y="0"/>
            <a:chExt cx="9156700" cy="6907803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123728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2700" y="4514531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7546" y="4488778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/>
                <a:t> -2              -1                              1               2              3              4               5              6              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04201" y="13608"/>
              <a:ext cx="504056" cy="689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  <a:p>
              <a:endParaRPr lang="en-GB" dirty="0"/>
            </a:p>
            <a:p>
              <a:endParaRPr lang="en-GB" dirty="0"/>
            </a:p>
            <a:p>
              <a:pPr algn="r"/>
              <a:r>
                <a:rPr lang="en-GB" dirty="0"/>
                <a:t>4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3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2</a:t>
              </a:r>
            </a:p>
            <a:p>
              <a:pPr algn="r"/>
              <a:endParaRPr lang="en-GB" dirty="0"/>
            </a:p>
            <a:p>
              <a:pPr algn="r"/>
              <a:endParaRPr lang="en-GB" sz="2200" dirty="0"/>
            </a:p>
            <a:p>
              <a:pPr algn="r"/>
              <a:r>
                <a:rPr lang="en-GB" dirty="0"/>
                <a:t>1</a:t>
              </a:r>
            </a:p>
            <a:p>
              <a:pPr algn="r"/>
              <a:endParaRPr lang="en-GB" sz="2800" dirty="0"/>
            </a:p>
            <a:p>
              <a:pPr algn="r"/>
              <a:endParaRPr lang="en-GB" sz="1100" dirty="0"/>
            </a:p>
            <a:p>
              <a:pPr algn="r"/>
              <a:r>
                <a:rPr lang="en-GB" dirty="0"/>
                <a:t> 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-1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-2</a:t>
              </a:r>
            </a:p>
            <a:p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055517"/>
                  </p:ext>
                </p:extLst>
              </p:nvPr>
            </p:nvGraphicFramePr>
            <p:xfrm>
              <a:off x="88900" y="129332"/>
              <a:ext cx="3942668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055517"/>
                  </p:ext>
                </p:extLst>
              </p:nvPr>
            </p:nvGraphicFramePr>
            <p:xfrm>
              <a:off x="88900" y="129332"/>
              <a:ext cx="3942668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8197" r="-3961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108197" r="-3961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3" name="Rectangle 52"/>
          <p:cNvSpPr/>
          <p:nvPr/>
        </p:nvSpPr>
        <p:spPr>
          <a:xfrm>
            <a:off x="894862" y="509702"/>
            <a:ext cx="625593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59" name="Rectangle 58"/>
          <p:cNvSpPr/>
          <p:nvPr/>
        </p:nvSpPr>
        <p:spPr>
          <a:xfrm>
            <a:off x="1507038" y="509702"/>
            <a:ext cx="544681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61" name="Rectangle 60"/>
          <p:cNvSpPr/>
          <p:nvPr/>
        </p:nvSpPr>
        <p:spPr>
          <a:xfrm>
            <a:off x="2059204" y="509704"/>
            <a:ext cx="45841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63" name="Rectangle 62"/>
          <p:cNvSpPr/>
          <p:nvPr/>
        </p:nvSpPr>
        <p:spPr>
          <a:xfrm>
            <a:off x="2517619" y="509703"/>
            <a:ext cx="4627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65" name="Rectangle 64"/>
          <p:cNvSpPr/>
          <p:nvPr/>
        </p:nvSpPr>
        <p:spPr>
          <a:xfrm>
            <a:off x="2980338" y="509703"/>
            <a:ext cx="464611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3444950" y="509703"/>
            <a:ext cx="54846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517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61" grpId="0" animBg="1"/>
      <p:bldP spid="63" grpId="0" animBg="1"/>
      <p:bldP spid="65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Laws of Logs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3100" y="739428"/>
                <a:ext cx="4897116" cy="53972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 </a:t>
                </a:r>
                <a:r>
                  <a:rPr lang="en-GB" sz="2400" dirty="0">
                    <a:latin typeface="+mj-lt"/>
                  </a:rPr>
                  <a:t>Three main laws:</a:t>
                </a:r>
                <a:endParaRPr lang="en-GB" sz="2400" dirty="0">
                  <a:latin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  <a:p>
                <a:endParaRPr lang="en-GB" sz="1000" dirty="0"/>
              </a:p>
              <a:p>
                <a:r>
                  <a:rPr lang="en-GB" sz="2400" dirty="0"/>
                  <a:t>Special cases: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   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≠1)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  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&gt;0,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  <a:p>
                <a:endParaRPr lang="en-GB" sz="600" dirty="0"/>
              </a:p>
              <a:p>
                <a:r>
                  <a:rPr lang="en-GB" sz="2400" dirty="0"/>
                  <a:t>Not in syllabus (but in MAT/PAT):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0" y="739428"/>
                <a:ext cx="4897116" cy="5397247"/>
              </a:xfrm>
              <a:prstGeom prst="rect">
                <a:avLst/>
              </a:prstGeom>
              <a:blipFill>
                <a:blip r:embed="rId2"/>
                <a:stretch>
                  <a:fillRect l="-1735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295900" y="1346204"/>
            <a:ext cx="482600" cy="47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1200" y="2271856"/>
            <a:ext cx="224246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i.e. You can move the power to the front.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245100" y="2540000"/>
            <a:ext cx="54610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32400" y="3962400"/>
            <a:ext cx="469900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5658" y="3084594"/>
                <a:ext cx="2539342" cy="2430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often try to avoid leaving fractions inside logs.</a:t>
                </a:r>
              </a:p>
              <a:p>
                <a:r>
                  <a:rPr lang="en-GB" sz="1600" dirty="0"/>
                  <a:t>So if the answer was: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You should write your answer as: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GB" dirty="0"/>
              </a:p>
              <a:p>
                <a:r>
                  <a:rPr lang="en-GB" sz="1600" b="1" dirty="0"/>
                  <a:t>Reciprocating the input negates the output.</a:t>
                </a:r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658" y="3084594"/>
                <a:ext cx="2539342" cy="2430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78500" y="1443193"/>
            <a:ext cx="224246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The logs must have a consistent base.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6716" y="5674673"/>
                <a:ext cx="3407220" cy="109549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is known as </a:t>
                </a:r>
                <a:r>
                  <a:rPr lang="en-GB" sz="1600" b="1" dirty="0"/>
                  <a:t>changing the base</a:t>
                </a:r>
                <a:r>
                  <a:rPr lang="en-GB" sz="1600" dirty="0"/>
                  <a:t>. So to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</m:oMath>
                </a14:m>
                <a:r>
                  <a:rPr lang="en-GB" sz="1600" dirty="0"/>
                  <a:t> in terms of log base 3: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𝑙𝑜</m:t>
                      </m:r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716" y="5674673"/>
                <a:ext cx="3407220" cy="1095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 flipV="1">
            <a:off x="5232400" y="6019800"/>
            <a:ext cx="261616" cy="29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8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700" y="897093"/>
                <a:ext cx="3602236" cy="178407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Write as a single logarithm:</a:t>
                </a:r>
              </a:p>
              <a:p>
                <a:pPr marL="342900" indent="-342900">
                  <a:buAutoNum type="alphaLcPeriod"/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</m:oMath>
                </a14:m>
                <a:endParaRPr lang="en-GB" sz="2000" b="0" dirty="0"/>
              </a:p>
              <a:p>
                <a:pPr marL="342900" indent="-3429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342900" indent="-3429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897093"/>
                <a:ext cx="3602236" cy="17840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968" y="897093"/>
                <a:ext cx="4572572" cy="21251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Write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97093"/>
                <a:ext cx="4572572" cy="21251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3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Logs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700" y="897093"/>
                <a:ext cx="518641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897093"/>
                <a:ext cx="5186412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35696" y="1412776"/>
            <a:ext cx="590465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is a very common type of exam question.</a:t>
            </a:r>
          </a:p>
          <a:p>
            <a:r>
              <a:rPr lang="en-GB" sz="1600" dirty="0"/>
              <a:t>The strategy is to </a:t>
            </a:r>
            <a:r>
              <a:rPr lang="en-GB" sz="1600" b="1" u="sng" dirty="0"/>
              <a:t>combine the logs into one</a:t>
            </a:r>
            <a:r>
              <a:rPr lang="en-GB" sz="1600" dirty="0"/>
              <a:t> and isolate on one side.</a:t>
            </a:r>
          </a:p>
        </p:txBody>
      </p:sp>
    </p:spTree>
    <p:extLst>
      <p:ext uri="{BB962C8B-B14F-4D97-AF65-F5344CB8AC3E}">
        <p14:creationId xmlns:p14="http://schemas.microsoft.com/office/powerpoint/2010/main" val="34203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5" y="1186870"/>
            <a:ext cx="6952292" cy="1738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41560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Jan 2013 Q6</a:t>
            </a:r>
          </a:p>
        </p:txBody>
      </p:sp>
    </p:spTree>
    <p:extLst>
      <p:ext uri="{BB962C8B-B14F-4D97-AF65-F5344CB8AC3E}">
        <p14:creationId xmlns:p14="http://schemas.microsoft.com/office/powerpoint/2010/main" val="31733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exponential terms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8800" y="922493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922493"/>
                <a:ext cx="245010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484" y="3022104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=61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4" y="3022104"/>
                <a:ext cx="2450108" cy="400110"/>
              </a:xfrm>
              <a:prstGeom prst="rect">
                <a:avLst/>
              </a:prstGeom>
              <a:blipFill>
                <a:blip r:embed="rId4"/>
                <a:stretch>
                  <a:fillRect b="-67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87020" y="1628800"/>
            <a:ext cx="288032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is often said “Taking logs of both sides…”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4965700" y="1803400"/>
            <a:ext cx="521320" cy="148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54632" cy="6907803"/>
            <a:chOff x="0" y="0"/>
            <a:chExt cx="9154632" cy="6907803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123728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0" y="5378131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7546" y="5365078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/>
                <a:t> -2              -1                              1               2              3              4               5              6              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04201" y="13608"/>
              <a:ext cx="504056" cy="689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  <a:p>
              <a:endParaRPr lang="en-GB" dirty="0"/>
            </a:p>
            <a:p>
              <a:endParaRPr lang="en-GB" dirty="0"/>
            </a:p>
            <a:p>
              <a:pPr algn="r"/>
              <a:r>
                <a:rPr lang="en-GB" dirty="0"/>
                <a:t>20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16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12</a:t>
              </a:r>
            </a:p>
            <a:p>
              <a:pPr algn="r"/>
              <a:endParaRPr lang="en-GB" dirty="0"/>
            </a:p>
            <a:p>
              <a:pPr algn="r"/>
              <a:endParaRPr lang="en-GB" sz="2200" dirty="0"/>
            </a:p>
            <a:p>
              <a:pPr algn="r"/>
              <a:r>
                <a:rPr lang="en-GB" dirty="0"/>
                <a:t>8</a:t>
              </a:r>
            </a:p>
            <a:p>
              <a:pPr algn="r"/>
              <a:endParaRPr lang="en-GB" sz="2800" dirty="0"/>
            </a:p>
            <a:p>
              <a:pPr algn="r"/>
              <a:endParaRPr lang="en-GB" sz="1100" dirty="0"/>
            </a:p>
            <a:p>
              <a:pPr algn="r"/>
              <a:r>
                <a:rPr lang="en-GB" dirty="0"/>
                <a:t>4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-4</a:t>
              </a:r>
            </a:p>
            <a:p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561259"/>
                  </p:ext>
                </p:extLst>
              </p:nvPr>
            </p:nvGraphicFramePr>
            <p:xfrm>
              <a:off x="88900" y="129332"/>
              <a:ext cx="453601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4429986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561259"/>
                  </p:ext>
                </p:extLst>
              </p:nvPr>
            </p:nvGraphicFramePr>
            <p:xfrm>
              <a:off x="88900" y="129332"/>
              <a:ext cx="453601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4429986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8197" r="-4702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108197" r="-4702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Rectangle 48"/>
          <p:cNvSpPr/>
          <p:nvPr/>
        </p:nvSpPr>
        <p:spPr>
          <a:xfrm>
            <a:off x="888003" y="495536"/>
            <a:ext cx="626471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305560" y="522392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511551" y="495535"/>
            <a:ext cx="536324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1161958" y="515338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045596" y="495535"/>
            <a:ext cx="478529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2026568" y="505094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519772" y="495537"/>
            <a:ext cx="46805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Oval 61"/>
          <p:cNvSpPr/>
          <p:nvPr/>
        </p:nvSpPr>
        <p:spPr>
          <a:xfrm>
            <a:off x="2883918" y="4874075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987825" y="495536"/>
            <a:ext cx="43204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Oval 63"/>
          <p:cNvSpPr/>
          <p:nvPr/>
        </p:nvSpPr>
        <p:spPr>
          <a:xfrm>
            <a:off x="3769279" y="444202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419871" y="495536"/>
            <a:ext cx="60920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Oval 65"/>
          <p:cNvSpPr/>
          <p:nvPr/>
        </p:nvSpPr>
        <p:spPr>
          <a:xfrm>
            <a:off x="4625601" y="358467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492633" y="1842369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/>
          <p:cNvSpPr/>
          <p:nvPr/>
        </p:nvSpPr>
        <p:spPr>
          <a:xfrm>
            <a:off x="-25400" y="0"/>
            <a:ext cx="6273800" cy="5334000"/>
          </a:xfrm>
          <a:custGeom>
            <a:avLst/>
            <a:gdLst>
              <a:gd name="connsiteX0" fmla="*/ 0 w 6273800"/>
              <a:gd name="connsiteY0" fmla="*/ 5334000 h 5334000"/>
              <a:gd name="connsiteX1" fmla="*/ 1270000 w 6273800"/>
              <a:gd name="connsiteY1" fmla="*/ 5257800 h 5334000"/>
              <a:gd name="connsiteX2" fmla="*/ 2159000 w 6273800"/>
              <a:gd name="connsiteY2" fmla="*/ 5143500 h 5334000"/>
              <a:gd name="connsiteX3" fmla="*/ 3009900 w 6273800"/>
              <a:gd name="connsiteY3" fmla="*/ 4953000 h 5334000"/>
              <a:gd name="connsiteX4" fmla="*/ 3873500 w 6273800"/>
              <a:gd name="connsiteY4" fmla="*/ 4521200 h 5334000"/>
              <a:gd name="connsiteX5" fmla="*/ 4737100 w 6273800"/>
              <a:gd name="connsiteY5" fmla="*/ 3657600 h 5334000"/>
              <a:gd name="connsiteX6" fmla="*/ 5600700 w 6273800"/>
              <a:gd name="connsiteY6" fmla="*/ 1917700 h 5334000"/>
              <a:gd name="connsiteX7" fmla="*/ 6273800 w 6273800"/>
              <a:gd name="connsiteY7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3800" h="5334000">
                <a:moveTo>
                  <a:pt x="0" y="5334000"/>
                </a:moveTo>
                <a:cubicBezTo>
                  <a:pt x="455083" y="5311775"/>
                  <a:pt x="910167" y="5289550"/>
                  <a:pt x="1270000" y="5257800"/>
                </a:cubicBezTo>
                <a:cubicBezTo>
                  <a:pt x="1629833" y="5226050"/>
                  <a:pt x="1869017" y="5194300"/>
                  <a:pt x="2159000" y="5143500"/>
                </a:cubicBezTo>
                <a:cubicBezTo>
                  <a:pt x="2448983" y="5092700"/>
                  <a:pt x="2724150" y="5056717"/>
                  <a:pt x="3009900" y="4953000"/>
                </a:cubicBezTo>
                <a:cubicBezTo>
                  <a:pt x="3295650" y="4849283"/>
                  <a:pt x="3585633" y="4737100"/>
                  <a:pt x="3873500" y="4521200"/>
                </a:cubicBezTo>
                <a:cubicBezTo>
                  <a:pt x="4161367" y="4305300"/>
                  <a:pt x="4449233" y="4091517"/>
                  <a:pt x="4737100" y="3657600"/>
                </a:cubicBezTo>
                <a:cubicBezTo>
                  <a:pt x="5024967" y="3223683"/>
                  <a:pt x="5344583" y="2527300"/>
                  <a:pt x="5600700" y="1917700"/>
                </a:cubicBezTo>
                <a:cubicBezTo>
                  <a:pt x="5856817" y="1308100"/>
                  <a:pt x="6065308" y="654050"/>
                  <a:pt x="62738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4038702" y="495536"/>
            <a:ext cx="57139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45273" y="3171511"/>
                <a:ext cx="3873500" cy="3603487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Why are exponential functions important?</a:t>
                </a:r>
              </a:p>
              <a:p>
                <a:r>
                  <a:rPr lang="en-GB" sz="1400" dirty="0"/>
                  <a:t>Each of the common graphs have a </a:t>
                </a:r>
                <a:r>
                  <a:rPr lang="en-GB" sz="1400" b="1" dirty="0"/>
                  <a:t>key property </a:t>
                </a:r>
                <a:r>
                  <a:rPr lang="en-GB" sz="1400" dirty="0"/>
                  <a:t>that makes them </a:t>
                </a:r>
                <a:r>
                  <a:rPr lang="en-GB" sz="1400" b="1" dirty="0"/>
                  <a:t>useful for modelling</a:t>
                </a:r>
                <a:r>
                  <a:rPr lang="en-GB" sz="1400" dirty="0"/>
                  <a:t>.</a:t>
                </a:r>
              </a:p>
              <a:p>
                <a:endParaRPr lang="en-GB" sz="900" dirty="0"/>
              </a:p>
              <a:p>
                <a:r>
                  <a:rPr lang="en-GB" sz="1400" dirty="0"/>
                  <a:t>For reciprocal graphs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/>
                  <a:t>,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doubles,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halves. This means we’d use it to represent variables which are inversely proportional.</a:t>
                </a:r>
              </a:p>
              <a:p>
                <a:endParaRPr lang="en-GB" sz="900" dirty="0"/>
              </a:p>
              <a:p>
                <a:r>
                  <a:rPr lang="en-GB" sz="1400" dirty="0"/>
                  <a:t>Linear graphs are used when we’re </a:t>
                </a:r>
                <a:r>
                  <a:rPr lang="en-GB" sz="1400" b="1" dirty="0"/>
                  <a:t>adding the same amount </a:t>
                </a:r>
                <a:r>
                  <a:rPr lang="en-GB" sz="1400" dirty="0"/>
                  <a:t>each time.</a:t>
                </a:r>
              </a:p>
              <a:p>
                <a:r>
                  <a:rPr lang="en-GB" sz="1400" dirty="0"/>
                  <a:t>In contrast, exponential graphs are used when we’re </a:t>
                </a:r>
                <a:r>
                  <a:rPr lang="en-GB" sz="1400" b="1" dirty="0"/>
                  <a:t>multiplying by the same amount</a:t>
                </a:r>
                <a:r>
                  <a:rPr lang="en-GB" sz="1400" dirty="0"/>
                  <a:t> each time. For example, we might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1000(1.05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400" dirty="0"/>
                  <a:t> to model our savings with interest, where each year we have 1.05 times as much, i.e. with 5% added interest.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73" y="3171511"/>
                <a:ext cx="3873500" cy="3603487"/>
              </a:xfrm>
              <a:prstGeom prst="rect">
                <a:avLst/>
              </a:prstGeom>
              <a:blipFill>
                <a:blip r:embed="rId5"/>
                <a:stretch>
                  <a:fillRect l="-1260" t="-846" r="-1575" b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5243" y="1149710"/>
                <a:ext cx="3757586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Note</a:t>
                </a:r>
                <a:r>
                  <a:rPr lang="en-GB" sz="1600" dirty="0"/>
                  <a:t>: Ensure that you can distinguish between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GB" sz="1600" dirty="0"/>
                  <a:t> (e.g. polynomial) term and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exponential term. In the former the variable is in the </a:t>
                </a:r>
                <a:r>
                  <a:rPr lang="en-GB" sz="1600" b="1" dirty="0"/>
                  <a:t>base</a:t>
                </a:r>
                <a:r>
                  <a:rPr lang="en-GB" sz="1600" dirty="0"/>
                  <a:t>, and in the letter the variable is in the </a:t>
                </a:r>
                <a:r>
                  <a:rPr lang="en-GB" sz="1600" b="1" dirty="0"/>
                  <a:t>power</a:t>
                </a:r>
                <a:r>
                  <a:rPr lang="en-GB" sz="16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behaves very differently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, both in its rate of growth (i.e. exponential terms grow much faster!) and how it differentiates.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3" y="1149710"/>
                <a:ext cx="3757586" cy="2062103"/>
              </a:xfrm>
              <a:prstGeom prst="rect">
                <a:avLst/>
              </a:prstGeom>
              <a:blipFill>
                <a:blip r:embed="rId6"/>
                <a:stretch>
                  <a:fillRect l="-645" t="-292" r="-645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6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4" grpId="0" animBg="1"/>
      <p:bldP spid="70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exponential terms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8500" y="935193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935193"/>
                <a:ext cx="245010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4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8500" y="935193"/>
                <a:ext cx="345440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, giving your answer to 3dp.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935193"/>
                <a:ext cx="3454400" cy="830997"/>
              </a:xfrm>
              <a:prstGeom prst="rect">
                <a:avLst/>
              </a:prstGeom>
              <a:blipFill>
                <a:blip r:embed="rId2"/>
                <a:stretch>
                  <a:fillRect b="-559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03316" y="938269"/>
                <a:ext cx="3888432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, giving your answer in exact form.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16" y="938269"/>
                <a:ext cx="3888432" cy="830997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260" y="5010647"/>
                <a:ext cx="782259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/>
                  <a:t>, giving your answer to 3dp.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0" y="5010647"/>
                <a:ext cx="7822592" cy="461665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00224" y="943893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17740" y="956468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676" y="5010647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08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Natural Logarithms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7673" y="936623"/>
                <a:ext cx="74728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have previously seen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is the inverse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We also saw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is “</a:t>
                </a:r>
                <a:r>
                  <a:rPr lang="en-GB" b="1" dirty="0"/>
                  <a:t>the</a:t>
                </a:r>
                <a:r>
                  <a:rPr lang="en-GB" dirty="0"/>
                  <a:t>” exponential function.</a:t>
                </a:r>
              </a:p>
              <a:p>
                <a:r>
                  <a:rPr lang="en-GB" dirty="0"/>
                  <a:t>The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but because of its special importance, it has its own function name!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3" y="936623"/>
                <a:ext cx="7472897" cy="1200329"/>
              </a:xfrm>
              <a:prstGeom prst="rect">
                <a:avLst/>
              </a:prstGeom>
              <a:blipFill>
                <a:blip r:embed="rId2"/>
                <a:stretch>
                  <a:fillRect l="-653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674" y="2290260"/>
                <a:ext cx="4982503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</a:t>
                </a:r>
                <a:r>
                  <a:rPr lang="en-GB" sz="2400" dirty="0"/>
                  <a:t> The inverse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/>
                  <a:t>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4" y="2290260"/>
                <a:ext cx="4982503" cy="461665"/>
              </a:xfrm>
              <a:prstGeom prst="rect">
                <a:avLst/>
              </a:prstGeom>
              <a:blipFill>
                <a:blip r:embed="rId3"/>
                <a:stretch>
                  <a:fillRect l="-1582" t="-8861" b="-26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3182" y="3020910"/>
                <a:ext cx="4248472" cy="109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82" y="3020910"/>
                <a:ext cx="4248472" cy="1099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04343" y="2900413"/>
            <a:ext cx="1045029" cy="655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904343" y="3570516"/>
            <a:ext cx="1045029" cy="655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39026" y="2919310"/>
                <a:ext cx="28856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to the power of” and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dirty="0"/>
                  <a:t> of” are inverse functions, they cancel each other out!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026" y="2919310"/>
                <a:ext cx="2885660" cy="1200329"/>
              </a:xfrm>
              <a:prstGeom prst="rect">
                <a:avLst/>
              </a:prstGeom>
              <a:blipFill>
                <a:blip r:embed="rId5"/>
                <a:stretch>
                  <a:fillRect l="-1688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5220072" y="3284984"/>
            <a:ext cx="718954" cy="234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3357" y="4737935"/>
                <a:ext cx="265049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57" y="4737935"/>
                <a:ext cx="2650492" cy="461665"/>
              </a:xfrm>
              <a:prstGeom prst="rect">
                <a:avLst/>
              </a:prstGeom>
              <a:blipFill>
                <a:blip r:embed="rId6"/>
                <a:stretch>
                  <a:fillRect l="-215"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47816" y="4737681"/>
                <a:ext cx="3728639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816" y="4737681"/>
                <a:ext cx="3728639" cy="461665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49671" y="5663855"/>
                <a:ext cx="15534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Do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to the power of” each side. On the LHS it cancels out the ln.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671" y="5663855"/>
                <a:ext cx="1553457" cy="954107"/>
              </a:xfrm>
              <a:prstGeom prst="rect">
                <a:avLst/>
              </a:prstGeom>
              <a:blipFill>
                <a:blip r:embed="rId11"/>
                <a:stretch>
                  <a:fillRect l="-1176" t="-1274" r="-39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6952343" y="6096000"/>
            <a:ext cx="297328" cy="4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Quadratics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4973" y="87912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previous chapters we’ve already dealt with quadratics in disguise, e.g. “quadratic in sin”. We therefore just apply our usual approach: either make a suitable substitution so the equation </a:t>
            </a:r>
            <a:r>
              <a:rPr lang="en-GB" b="1" dirty="0"/>
              <a:t>is</a:t>
            </a:r>
            <a:r>
              <a:rPr lang="en-GB" dirty="0"/>
              <a:t> then quadratic, or (strongly recommended!) </a:t>
            </a:r>
            <a:r>
              <a:rPr lang="en-GB" b="1" dirty="0"/>
              <a:t>go straight for the factorisation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299" y="2473706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2473706"/>
                <a:ext cx="3626758" cy="461665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5318" y="2452250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318" y="2452250"/>
                <a:ext cx="3626758" cy="461665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283968" y="2132856"/>
            <a:ext cx="72008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213" y="1065820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3" y="1065820"/>
                <a:ext cx="3626758" cy="461665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428" y="1041672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041672"/>
                <a:ext cx="3626758" cy="461665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212" y="4077072"/>
                <a:ext cx="726013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/>
                  <a:t> giving your answer as an exact value.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2" y="4077072"/>
                <a:ext cx="7260131" cy="461665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11960" y="692696"/>
            <a:ext cx="0" cy="3384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512" y="3933056"/>
            <a:ext cx="8712968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Turning non-linear graphs into linear ones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663228"/>
                <a:ext cx="338437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Case 1</a:t>
                </a:r>
                <a:r>
                  <a:rPr lang="en-GB" dirty="0"/>
                  <a:t>:  Polynomial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Linear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63228"/>
                <a:ext cx="3384376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9259" y="655729"/>
                <a:ext cx="359422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Case 2</a:t>
                </a:r>
                <a:r>
                  <a:rPr lang="en-GB" dirty="0"/>
                  <a:t>:  Exponential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Linear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59" y="655729"/>
                <a:ext cx="3594224" cy="369332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4000" y="1070000"/>
                <a:ext cx="382245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our original model was a polynomial one*: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Then taking logs of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We can compare this against a straight line: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1070000"/>
                <a:ext cx="3822452" cy="2062103"/>
              </a:xfrm>
              <a:prstGeom prst="rect">
                <a:avLst/>
              </a:prstGeom>
              <a:blipFill>
                <a:blip r:embed="rId4"/>
                <a:stretch>
                  <a:fillRect l="-957" t="-888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164" y="3092926"/>
                <a:ext cx="3502248" cy="25545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600" dirty="0"/>
                  <a:t>, then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6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will be a straight line </a:t>
                </a:r>
                <a:r>
                  <a:rPr lang="en-GB" sz="1600" dirty="0" err="1"/>
                  <a:t>wih</a:t>
                </a:r>
                <a:r>
                  <a:rPr lang="en-GB" sz="1600" dirty="0"/>
                  <a:t> gradient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and vertical intercept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4" y="3092926"/>
                <a:ext cx="3502248" cy="2554545"/>
              </a:xfrm>
              <a:prstGeom prst="rect">
                <a:avLst/>
              </a:prstGeom>
              <a:blipFill>
                <a:blip r:embed="rId6"/>
                <a:stretch>
                  <a:fillRect l="-346" t="-236" r="-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1069008" y="4378052"/>
            <a:ext cx="0" cy="10081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9008" y="5386164"/>
            <a:ext cx="19442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06899" y="5265832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99" y="5265832"/>
                <a:ext cx="637878" cy="26161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0069" y="4159277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69" y="4159277"/>
                <a:ext cx="637878" cy="261610"/>
              </a:xfrm>
              <a:prstGeom prst="rect">
                <a:avLst/>
              </a:prstGeom>
              <a:blipFill>
                <a:blip r:embed="rId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1069008" y="4493142"/>
            <a:ext cx="1657062" cy="460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5877" y="4795816"/>
                <a:ext cx="637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77" y="4795816"/>
                <a:ext cx="637878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5656" y="1068629"/>
                <a:ext cx="453948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our original model was an exponential one: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Then taking logs of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Again we can compare this against a straight line: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56" y="1068629"/>
                <a:ext cx="4539487" cy="1815882"/>
              </a:xfrm>
              <a:prstGeom prst="rect">
                <a:avLst/>
              </a:prstGeom>
              <a:blipFill>
                <a:blip r:embed="rId10"/>
                <a:stretch>
                  <a:fillRect l="-671" t="-1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58023" y="3077483"/>
                <a:ext cx="3502248" cy="25545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, then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600" dirty="0"/>
                  <a:t> against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will be a straight line with gradient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GB" sz="1600" dirty="0"/>
                  <a:t> and vertical intercept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23" y="3077483"/>
                <a:ext cx="3502248" cy="2554545"/>
              </a:xfrm>
              <a:prstGeom prst="rect">
                <a:avLst/>
              </a:prstGeom>
              <a:blipFill>
                <a:blip r:embed="rId11"/>
                <a:stretch>
                  <a:fillRect l="-345" t="-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5360467" y="4362609"/>
            <a:ext cx="0" cy="10081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60467" y="5370721"/>
            <a:ext cx="19442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98358" y="5250389"/>
                <a:ext cx="4411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58" y="5250389"/>
                <a:ext cx="441107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41528" y="4143834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28" y="4143834"/>
                <a:ext cx="637878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360467" y="4477699"/>
            <a:ext cx="1657062" cy="460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27336" y="4780373"/>
                <a:ext cx="637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336" y="4780373"/>
                <a:ext cx="637878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5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9" grpId="0"/>
      <p:bldP spid="21" grpId="0" animBg="1"/>
      <p:bldP spid="24" grpId="0"/>
      <p:bldP spid="25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6099" y="873506"/>
                <a:ext cx="5682086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graph represents the growth of a population of bacteria,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, over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hours. The graph has a gradient of 0.6 and meets the vertical axis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</m:oMath>
                </a14:m>
                <a:r>
                  <a:rPr lang="en-GB" sz="1600" dirty="0"/>
                  <a:t> as shown.</a:t>
                </a:r>
              </a:p>
              <a:p>
                <a:r>
                  <a:rPr lang="en-GB" sz="1600" dirty="0"/>
                  <a:t>A scientist suggest that this growth can be modelled by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constants to be found.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Write down an equation for the line.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Using your answer to part (a) or otherwise, find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 giving them to 3 sf where necessary.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Interpret the meaning of the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in this model.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9" y="873506"/>
                <a:ext cx="5682086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810456" y="2486025"/>
            <a:ext cx="190330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37927" y="2290204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27" y="2290204"/>
                <a:ext cx="72008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6807200" y="1231900"/>
            <a:ext cx="3256" cy="125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07200" y="1549400"/>
            <a:ext cx="1701800" cy="611559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51523" y="873719"/>
                <a:ext cx="9034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523" y="873719"/>
                <a:ext cx="903433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2569" y="1977008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69" y="1977008"/>
                <a:ext cx="72008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6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698" y="746506"/>
                <a:ext cx="7770317" cy="25699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The table below gives the rank (by size) and population of the UK’s largest cities and districts (London is number 1 but has been excluded as an outlier).</a:t>
                </a:r>
              </a:p>
              <a:p>
                <a:endParaRPr lang="en-GB" sz="600" dirty="0"/>
              </a:p>
              <a:p>
                <a:r>
                  <a:rPr lang="en-GB" sz="1400" b="1" dirty="0"/>
                  <a:t>City</a:t>
                </a:r>
                <a:r>
                  <a:rPr lang="en-GB" sz="1400" dirty="0"/>
                  <a:t>		</a:t>
                </a:r>
                <a:r>
                  <a:rPr lang="en-GB" sz="1400" dirty="0" err="1"/>
                  <a:t>B’ham</a:t>
                </a:r>
                <a:r>
                  <a:rPr lang="en-GB" sz="1400" dirty="0"/>
                  <a:t>	Leeds	Glasgow	Sheffield	Bradford</a:t>
                </a:r>
              </a:p>
              <a:p>
                <a:r>
                  <a:rPr lang="en-GB" sz="1400" b="1" dirty="0"/>
                  <a:t>Rank,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sz="1400" dirty="0"/>
                  <a:t>		2	3	4	5	6</a:t>
                </a:r>
              </a:p>
              <a:p>
                <a:r>
                  <a:rPr lang="en-GB" sz="1400" b="1" dirty="0"/>
                  <a:t>Population,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1400" dirty="0"/>
                  <a:t>	1 000 000	730 000	620 000	530 000	480 000</a:t>
                </a:r>
              </a:p>
              <a:p>
                <a:endParaRPr lang="en-GB" sz="1000" dirty="0"/>
              </a:p>
              <a:p>
                <a:r>
                  <a:rPr lang="en-GB" sz="1400" dirty="0"/>
                  <a:t>The relationship between the rank and population can be modelled by the formula: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  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are constants.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Draw a table giving values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to 2dp.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Plot a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using the values from your table and draw the line of best fit.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Use your graph to estimate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to two significant figures.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8" y="746506"/>
                <a:ext cx="7770317" cy="2569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9BA187-94BE-477F-A184-0241B87A0CD3}"/>
                  </a:ext>
                </a:extLst>
              </p:cNvPr>
              <p:cNvSpPr txBox="1"/>
              <p:nvPr/>
            </p:nvSpPr>
            <p:spPr>
              <a:xfrm>
                <a:off x="7082755" y="1983507"/>
                <a:ext cx="194421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Textbook Error</a:t>
                </a:r>
                <a:r>
                  <a:rPr lang="en-GB" sz="1200" dirty="0"/>
                  <a:t>: They use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200" dirty="0"/>
                  <a:t> but then plot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2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9BA187-94BE-477F-A184-0241B87A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1983507"/>
                <a:ext cx="1944216" cy="646331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710E23-ED58-4359-9885-63031E158CED}"/>
              </a:ext>
            </a:extLst>
          </p:cNvPr>
          <p:cNvCxnSpPr>
            <a:stCxn id="14" idx="1"/>
          </p:cNvCxnSpPr>
          <p:nvPr/>
        </p:nvCxnSpPr>
        <p:spPr>
          <a:xfrm flipH="1">
            <a:off x="6156176" y="2306673"/>
            <a:ext cx="926579" cy="114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0016" y="676176"/>
                <a:ext cx="2602384" cy="63863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bIns="0" rtlCol="0">
                <a:spAutoFit/>
              </a:bodyPr>
              <a:lstStyle/>
              <a:p>
                <a:r>
                  <a:rPr lang="en-GB" sz="1200" b="1" dirty="0"/>
                  <a:t>Reflections</a:t>
                </a:r>
                <a:r>
                  <a:rPr lang="en-GB" sz="1200" dirty="0"/>
                  <a:t>: Consider what we’re doing in this whole process in case you don’t understand </a:t>
                </a:r>
                <a:r>
                  <a:rPr lang="en-GB" sz="1200" u="sng" dirty="0"/>
                  <a:t>why</a:t>
                </a:r>
                <a:r>
                  <a:rPr lang="en-GB" sz="1200" dirty="0"/>
                  <a:t> we’re doing all of this: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We want to find the </a:t>
                </a:r>
                <a:r>
                  <a:rPr lang="en-GB" sz="1200" b="1" dirty="0"/>
                  <a:t>parameters of a model</a:t>
                </a:r>
                <a:r>
                  <a:rPr lang="en-GB" sz="1200" dirty="0"/>
                  <a:t>, e.g.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200" dirty="0"/>
                  <a:t> that </a:t>
                </a:r>
                <a:r>
                  <a:rPr lang="en-GB" sz="1200" b="1" dirty="0"/>
                  <a:t>best fits the data </a:t>
                </a:r>
                <a:r>
                  <a:rPr lang="en-GB" sz="1200" dirty="0"/>
                  <a:t>(in this case the parameters we want to find are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If the data had a linear trend, then this would be easy! We know from KS3 that we’d just plot the data, find the line of best fit, then use the gradient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to work out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200" dirty="0"/>
                  <a:t> in our linear model.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But the original data wasn’t linear, and it would be harder to draw an ‘exponential curve of best fit’.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We therefore log the model so that the plotted data then roughly forms a straight line, and then we can then draw a (straight) line of best fit.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The gradient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of this line then allows us to estimate the parameters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 in the original model that best fit the data.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00" dirty="0"/>
              </a:p>
              <a:p>
                <a:r>
                  <a:rPr lang="en-GB" sz="1200" dirty="0"/>
                  <a:t>The process of finding parameters in a model, that best fits the data, is known as </a:t>
                </a:r>
                <a:r>
                  <a:rPr lang="en-GB" sz="1200" b="1" u="sng" dirty="0"/>
                  <a:t>regression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016" y="676176"/>
                <a:ext cx="2602384" cy="6386364"/>
              </a:xfrm>
              <a:prstGeom prst="rect">
                <a:avLst/>
              </a:prstGeom>
              <a:blipFill>
                <a:blip r:embed="rId2"/>
                <a:stretch>
                  <a:fillRect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1" y="822706"/>
                <a:ext cx="6109692" cy="33547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Dr Frost’s wants to predict his number of Twitter followers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(@DrFrostMaths)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years from the start 2015. He predicts that his followers will increase exponentially according to the model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are constants that he wishes to find.</a:t>
                </a:r>
              </a:p>
              <a:p>
                <a:endParaRPr lang="en-GB" sz="400" dirty="0"/>
              </a:p>
              <a:p>
                <a:r>
                  <a:rPr lang="en-GB" sz="1400" dirty="0"/>
                  <a:t>He records his followers at certain times. Here is the data:</a:t>
                </a:r>
              </a:p>
              <a:p>
                <a:endParaRPr lang="en-GB" sz="600" dirty="0"/>
              </a:p>
              <a:p>
                <a:r>
                  <a:rPr lang="en-GB" sz="1400" b="1" dirty="0"/>
                  <a:t>Years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400" b="1" dirty="0"/>
                  <a:t> after 2015</a:t>
                </a:r>
                <a:r>
                  <a:rPr lang="en-GB" sz="1400" dirty="0"/>
                  <a:t>:	0.7	1.3	2.2</a:t>
                </a:r>
              </a:p>
              <a:p>
                <a:r>
                  <a:rPr lang="en-GB" sz="1400" b="1" dirty="0"/>
                  <a:t>Followers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1400" dirty="0"/>
                  <a:t>:	2353	3673	7162</a:t>
                </a:r>
              </a:p>
              <a:p>
                <a:endParaRPr lang="en-GB" sz="600" dirty="0"/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Draw a table giving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(to 3dp).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A line of best fit is drawn for the data in your new table, and it happens to go through the first data point above (where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GB" sz="1400" dirty="0"/>
                  <a:t>) and last (where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=2.2</m:t>
                    </m:r>
                  </m:oMath>
                </a14:m>
                <a:r>
                  <a:rPr lang="en-GB" sz="1400" dirty="0"/>
                  <a:t>).</a:t>
                </a:r>
                <a:br>
                  <a:rPr lang="en-GB" sz="1400" dirty="0"/>
                </a:br>
                <a:r>
                  <a:rPr lang="en-GB" sz="1400" dirty="0"/>
                  <a:t>Determine the equation of this line of best fit. (The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-intercept is 3.147)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Hence, determine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in the model.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Estimate how many followers Dr Frost will have at the start of 2020 (when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" y="822706"/>
                <a:ext cx="6109692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0739860"/>
                  </p:ext>
                </p:extLst>
              </p:nvPr>
            </p:nvGraphicFramePr>
            <p:xfrm>
              <a:off x="199360" y="4527698"/>
              <a:ext cx="282225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0739860"/>
                  </p:ext>
                </p:extLst>
              </p:nvPr>
            </p:nvGraphicFramePr>
            <p:xfrm>
              <a:off x="199360" y="4527698"/>
              <a:ext cx="282225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613" r="-281967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3279" r="-28196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63499" y="4410385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5000" y="4438798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14" y="563546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53972" y="558552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227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Contrasting exponential graphs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6336" y="845891"/>
                <a:ext cx="851986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same axes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6" y="845891"/>
                <a:ext cx="8519864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3636" y="3331716"/>
                <a:ext cx="8550876" cy="53899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same axes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6" y="3331716"/>
                <a:ext cx="8550876" cy="5389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3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 Transformations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175489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75489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3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Differentiating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1224" b="-326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7659"/>
                <a:ext cx="5883448" cy="5356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sz="2000" dirty="0"/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is a constant,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7659"/>
                <a:ext cx="5883448" cy="535659"/>
              </a:xfrm>
              <a:prstGeom prst="rect">
                <a:avLst/>
              </a:prstGeom>
              <a:blipFill>
                <a:blip r:embed="rId3"/>
                <a:stretch>
                  <a:fillRect l="-826" b="-5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776630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6630"/>
                <a:ext cx="3565252" cy="369332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3140968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0968"/>
                <a:ext cx="3565252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4620246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20246"/>
                <a:ext cx="3565252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1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Graph Transformations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572" y="819326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2" y="819326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71123" y="844453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23" y="844453"/>
                <a:ext cx="2181448" cy="369332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5601" y="3930734"/>
                <a:ext cx="2181448" cy="47166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1" y="3930734"/>
                <a:ext cx="2181448" cy="471668"/>
              </a:xfrm>
              <a:prstGeom prst="rect">
                <a:avLst/>
              </a:prstGeom>
              <a:blipFill>
                <a:blip r:embed="rId17"/>
                <a:stretch>
                  <a:fillRect b="-396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6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01" y="1111334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1" y="1111334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Exponential Modelling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5900" y="730920"/>
                <a:ext cx="8813800" cy="2591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There are two key features of exponential functions which make them suitable for </a:t>
                </a:r>
                <a:r>
                  <a:rPr lang="en-GB" sz="1600" b="1" dirty="0"/>
                  <a:t>population growth</a:t>
                </a:r>
                <a:r>
                  <a:rPr lang="en-GB" sz="1600" dirty="0"/>
                  <a:t>:</a:t>
                </a:r>
              </a:p>
              <a:p>
                <a:endParaRPr lang="en-GB" sz="900" dirty="0"/>
              </a:p>
              <a:p>
                <a:pPr marL="342900" indent="-342900">
                  <a:buAutoNum type="arabicPeriod"/>
                </a:pPr>
                <a:r>
                  <a:rPr lang="en-GB" sz="17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700" b="1" dirty="0"/>
                  <a:t> gets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700" b="1" dirty="0"/>
                  <a:t> times bigger each time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700" b="1" dirty="0"/>
                  <a:t> increases by 1. (Because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700" b="1" dirty="0"/>
                  <a:t>)</a:t>
                </a:r>
                <a:br>
                  <a:rPr lang="en-GB" sz="1700" b="1" dirty="0"/>
                </a:br>
                <a:r>
                  <a:rPr lang="en-GB" sz="1700" dirty="0"/>
                  <a:t>With population growth, we typically have a fixed percentage increase each year. So suppose the growth was 10% a year, and we used the equivalent decimal multiplier, 1.1, as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700" dirty="0"/>
                  <a:t>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700" dirty="0"/>
                  <a:t>, where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700" dirty="0"/>
                  <a:t> is the number of years, would get 1.1 times bigger each year.</a:t>
                </a:r>
              </a:p>
              <a:p>
                <a:pPr marL="342900" indent="-342900">
                  <a:buAutoNum type="arabicPeriod"/>
                </a:pPr>
                <a:r>
                  <a:rPr lang="en-GB" sz="1700" b="1" dirty="0"/>
                  <a:t>The rate of increase is proportional to the size of the population at a given moment.</a:t>
                </a:r>
                <a:r>
                  <a:rPr lang="en-GB" sz="1700" dirty="0"/>
                  <a:t/>
                </a:r>
                <a:br>
                  <a:rPr lang="en-GB" sz="1700" dirty="0"/>
                </a:br>
                <a:r>
                  <a:rPr lang="en-GB" sz="1700" dirty="0"/>
                  <a:t>This makes sense: The 10% increase of a population will be twice as large if the population itself is twice as large.</a:t>
                </a:r>
              </a:p>
              <a:p>
                <a:pPr marL="342900" indent="-342900"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30920"/>
                <a:ext cx="8813800" cy="2591222"/>
              </a:xfrm>
              <a:prstGeom prst="rect">
                <a:avLst/>
              </a:prstGeom>
              <a:blipFill>
                <a:blip r:embed="rId2"/>
                <a:stretch>
                  <a:fillRect l="-415" t="-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/>
          <p:cNvSpPr/>
          <p:nvPr/>
        </p:nvSpPr>
        <p:spPr>
          <a:xfrm>
            <a:off x="579048" y="4737100"/>
            <a:ext cx="2583252" cy="1094968"/>
          </a:xfrm>
          <a:custGeom>
            <a:avLst/>
            <a:gdLst>
              <a:gd name="connsiteX0" fmla="*/ 0 w 1968500"/>
              <a:gd name="connsiteY0" fmla="*/ 609600 h 609600"/>
              <a:gd name="connsiteX1" fmla="*/ 1117600 w 1968500"/>
              <a:gd name="connsiteY1" fmla="*/ 355600 h 609600"/>
              <a:gd name="connsiteX2" fmla="*/ 1968500 w 196850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609600">
                <a:moveTo>
                  <a:pt x="0" y="609600"/>
                </a:moveTo>
                <a:cubicBezTo>
                  <a:pt x="394758" y="533400"/>
                  <a:pt x="789517" y="457200"/>
                  <a:pt x="1117600" y="355600"/>
                </a:cubicBezTo>
                <a:cubicBezTo>
                  <a:pt x="1445683" y="254000"/>
                  <a:pt x="1707091" y="127000"/>
                  <a:pt x="19685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53616" y="4441119"/>
            <a:ext cx="5008" cy="183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5208" y="4062628"/>
                <a:ext cx="448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08" y="4062628"/>
                <a:ext cx="44894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66316" y="6278084"/>
            <a:ext cx="27914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24297" y="6007328"/>
                <a:ext cx="448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297" y="6007328"/>
                <a:ext cx="448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0400" y="3327252"/>
                <a:ext cx="7931347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Suppose 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b="0" dirty="0"/>
                  <a:t> in </a:t>
                </a:r>
                <a:r>
                  <a:rPr lang="en-GB" b="0" i="1" dirty="0"/>
                  <a:t>The Republic of Dave        </a:t>
                </a:r>
                <a:r>
                  <a:rPr lang="en-GB" b="0" dirty="0"/>
                  <a:t>is modelled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numbers years since </a:t>
                </a:r>
                <a:r>
                  <a:rPr lang="en-GB" i="1" dirty="0"/>
                  <a:t>The Republic</a:t>
                </a:r>
                <a:r>
                  <a:rPr lang="en-GB" dirty="0"/>
                  <a:t> was established.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3327252"/>
                <a:ext cx="7931347" cy="646331"/>
              </a:xfrm>
              <a:prstGeom prst="rect">
                <a:avLst/>
              </a:prstGeom>
              <a:blipFill>
                <a:blip r:embed="rId5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81400" y="4022576"/>
            <a:ext cx="315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initial population?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41204" y="4781262"/>
            <a:ext cx="315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initial rate of population growth?</a:t>
            </a:r>
          </a:p>
        </p:txBody>
      </p:sp>
      <p:pic>
        <p:nvPicPr>
          <p:cNvPr id="2050" name="Picture 2" descr="ma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200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5644" y="893068"/>
                <a:ext cx="7327924" cy="24302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density of a pesticide in a given section of field,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mg/m</a:t>
                </a:r>
                <a:r>
                  <a:rPr lang="en-GB" baseline="30000" dirty="0"/>
                  <a:t>2</a:t>
                </a:r>
                <a:r>
                  <a:rPr lang="en-GB" dirty="0"/>
                  <a:t>, can be modelled by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=160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−0.006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time in days since the pesticide was first applied.</a:t>
                </a:r>
              </a:p>
              <a:p>
                <a:r>
                  <a:rPr lang="en-GB" dirty="0"/>
                  <a:t>a. Use this model to estimate the density of pesticide after 15 days.</a:t>
                </a:r>
              </a:p>
              <a:p>
                <a:r>
                  <a:rPr lang="en-GB" dirty="0"/>
                  <a:t>b. Interpret the meaning of the value 160 in this model.</a:t>
                </a:r>
              </a:p>
              <a:p>
                <a:r>
                  <a:rPr lang="en-GB" dirty="0"/>
                  <a:t>c.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𝑘𝑃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 constant, and state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d. Interpret the significance of the sign of your answer in part (c).</a:t>
                </a:r>
              </a:p>
              <a:p>
                <a:r>
                  <a:rPr lang="en-GB" dirty="0"/>
                  <a:t>e. 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against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44" y="893068"/>
                <a:ext cx="7327924" cy="2430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Another Example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9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40819</TotalTime>
  <Words>954</Words>
  <Application>Microsoft Office PowerPoint</Application>
  <PresentationFormat>On-screen Show (4:3)</PresentationFormat>
  <Paragraphs>346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Wingdings</vt:lpstr>
      <vt:lpstr>Office Theme</vt:lpstr>
      <vt:lpstr>P1 Chapter 14 :: Exponentials &amp;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Stef Smith</cp:lastModifiedBy>
  <cp:revision>1557</cp:revision>
  <dcterms:created xsi:type="dcterms:W3CDTF">2013-02-28T07:36:55Z</dcterms:created>
  <dcterms:modified xsi:type="dcterms:W3CDTF">2019-03-18T14:24:27Z</dcterms:modified>
</cp:coreProperties>
</file>