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81" r:id="rId2"/>
    <p:sldId id="648" r:id="rId3"/>
    <p:sldId id="655" r:id="rId4"/>
    <p:sldId id="643" r:id="rId5"/>
    <p:sldId id="645" r:id="rId6"/>
    <p:sldId id="644" r:id="rId7"/>
    <p:sldId id="651" r:id="rId8"/>
    <p:sldId id="652" r:id="rId9"/>
    <p:sldId id="656" r:id="rId10"/>
    <p:sldId id="657" r:id="rId11"/>
    <p:sldId id="658" r:id="rId12"/>
    <p:sldId id="659" r:id="rId13"/>
    <p:sldId id="671" r:id="rId14"/>
    <p:sldId id="673" r:id="rId15"/>
    <p:sldId id="675" r:id="rId16"/>
    <p:sldId id="664" r:id="rId17"/>
    <p:sldId id="665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88534" autoAdjust="0"/>
  </p:normalViewPr>
  <p:slideViewPr>
    <p:cSldViewPr>
      <p:cViewPr varScale="1">
        <p:scale>
          <a:sx n="105" d="100"/>
          <a:sy n="105" d="100"/>
        </p:scale>
        <p:origin x="186" y="10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3E440-9866-4850-95E2-C82324A5F34D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E85DE-A462-452A-B80F-D922031DC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01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11/03/2020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8.png"/><Relationship Id="rId4" Type="http://schemas.openxmlformats.org/officeDocument/2006/relationships/image" Target="../media/image1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4.png"/><Relationship Id="rId10" Type="http://schemas.openxmlformats.org/officeDocument/2006/relationships/image" Target="../media/image139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3" Type="http://schemas.openxmlformats.org/officeDocument/2006/relationships/image" Target="../media/image144.png"/><Relationship Id="rId7" Type="http://schemas.openxmlformats.org/officeDocument/2006/relationships/image" Target="../media/image153.png"/><Relationship Id="rId12" Type="http://schemas.openxmlformats.org/officeDocument/2006/relationships/image" Target="../media/image169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11" Type="http://schemas.openxmlformats.org/officeDocument/2006/relationships/image" Target="../media/image163.png"/><Relationship Id="rId5" Type="http://schemas.openxmlformats.org/officeDocument/2006/relationships/image" Target="../media/image146.png"/><Relationship Id="rId10" Type="http://schemas.openxmlformats.org/officeDocument/2006/relationships/image" Target="../media/image160.png"/><Relationship Id="rId4" Type="http://schemas.openxmlformats.org/officeDocument/2006/relationships/image" Target="../media/image145.png"/><Relationship Id="rId9" Type="http://schemas.openxmlformats.org/officeDocument/2006/relationships/image" Target="../media/image15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9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20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png"/><Relationship Id="rId7" Type="http://schemas.openxmlformats.org/officeDocument/2006/relationships/image" Target="../media/image229.png"/><Relationship Id="rId2" Type="http://schemas.openxmlformats.org/officeDocument/2006/relationships/image" Target="../media/image2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8.png"/><Relationship Id="rId5" Type="http://schemas.openxmlformats.org/officeDocument/2006/relationships/image" Target="../media/image227.png"/><Relationship Id="rId4" Type="http://schemas.openxmlformats.org/officeDocument/2006/relationships/image" Target="../media/image226.png"/><Relationship Id="rId9" Type="http://schemas.openxmlformats.org/officeDocument/2006/relationships/image" Target="../media/image2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3" Type="http://schemas.openxmlformats.org/officeDocument/2006/relationships/image" Target="../media/image233.png"/><Relationship Id="rId2" Type="http://schemas.openxmlformats.org/officeDocument/2006/relationships/image" Target="../media/image2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6.png"/><Relationship Id="rId11" Type="http://schemas.openxmlformats.org/officeDocument/2006/relationships/image" Target="../media/image241.png"/><Relationship Id="rId5" Type="http://schemas.openxmlformats.org/officeDocument/2006/relationships/image" Target="../media/image235.png"/><Relationship Id="rId10" Type="http://schemas.openxmlformats.org/officeDocument/2006/relationships/image" Target="../media/image240.png"/><Relationship Id="rId4" Type="http://schemas.openxmlformats.org/officeDocument/2006/relationships/image" Target="../media/image234.png"/><Relationship Id="rId9" Type="http://schemas.openxmlformats.org/officeDocument/2006/relationships/image" Target="../media/image23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0.png"/><Relationship Id="rId4" Type="http://schemas.openxmlformats.org/officeDocument/2006/relationships/image" Target="../media/image4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9.png"/><Relationship Id="rId18" Type="http://schemas.openxmlformats.org/officeDocument/2006/relationships/image" Target="../media/image124.png"/><Relationship Id="rId3" Type="http://schemas.openxmlformats.org/officeDocument/2006/relationships/image" Target="../media/image109.png"/><Relationship Id="rId7" Type="http://schemas.openxmlformats.org/officeDocument/2006/relationships/image" Target="../media/image3.png"/><Relationship Id="rId12" Type="http://schemas.openxmlformats.org/officeDocument/2006/relationships/image" Target="../media/image118.png"/><Relationship Id="rId17" Type="http://schemas.openxmlformats.org/officeDocument/2006/relationships/image" Target="../media/image123.png"/><Relationship Id="rId2" Type="http://schemas.openxmlformats.org/officeDocument/2006/relationships/image" Target="../media/image108.png"/><Relationship Id="rId16" Type="http://schemas.openxmlformats.org/officeDocument/2006/relationships/image" Target="../media/image1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15" Type="http://schemas.openxmlformats.org/officeDocument/2006/relationships/image" Target="../media/image12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P1 Chapter 9 :: </a:t>
            </a:r>
            <a:r>
              <a:rPr lang="en-GB" dirty="0"/>
              <a:t>Trigonometric Ratios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Pupil Notes</a:t>
            </a:r>
            <a:endParaRPr lang="en-GB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</a:t>
            </a:r>
            <a:r>
              <a:rPr lang="en-GB" smtClean="0"/>
              <a:t>11</a:t>
            </a:r>
            <a:r>
              <a:rPr lang="en-GB" baseline="30000" smtClean="0"/>
              <a:t>th</a:t>
            </a:r>
            <a:r>
              <a:rPr lang="en-GB" smtClean="0"/>
              <a:t>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0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rot="19354352">
            <a:off x="567009" y="1272152"/>
            <a:ext cx="3611418" cy="1468582"/>
            <a:chOff x="662660" y="2126232"/>
            <a:chExt cx="3611418" cy="1468582"/>
          </a:xfrm>
        </p:grpSpPr>
        <p:sp>
          <p:nvSpPr>
            <p:cNvPr id="2" name="Freeform 1"/>
            <p:cNvSpPr/>
            <p:nvPr/>
          </p:nvSpPr>
          <p:spPr>
            <a:xfrm>
              <a:off x="662660" y="2126232"/>
              <a:ext cx="3611418" cy="1468582"/>
            </a:xfrm>
            <a:custGeom>
              <a:avLst/>
              <a:gdLst>
                <a:gd name="connsiteX0" fmla="*/ 0 w 3611418"/>
                <a:gd name="connsiteY0" fmla="*/ 0 h 1468582"/>
                <a:gd name="connsiteX1" fmla="*/ 1819563 w 3611418"/>
                <a:gd name="connsiteY1" fmla="*/ 1468582 h 1468582"/>
                <a:gd name="connsiteX2" fmla="*/ 3611418 w 3611418"/>
                <a:gd name="connsiteY2" fmla="*/ 1154545 h 1468582"/>
                <a:gd name="connsiteX3" fmla="*/ 0 w 3611418"/>
                <a:gd name="connsiteY3" fmla="*/ 0 h 146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11418" h="1468582">
                  <a:moveTo>
                    <a:pt x="0" y="0"/>
                  </a:moveTo>
                  <a:lnTo>
                    <a:pt x="1819563" y="1468582"/>
                  </a:lnTo>
                  <a:lnTo>
                    <a:pt x="3611418" y="115454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Freeform 2"/>
            <p:cNvSpPr/>
            <p:nvPr/>
          </p:nvSpPr>
          <p:spPr>
            <a:xfrm>
              <a:off x="1292588" y="2401052"/>
              <a:ext cx="212436" cy="249382"/>
            </a:xfrm>
            <a:custGeom>
              <a:avLst/>
              <a:gdLst>
                <a:gd name="connsiteX0" fmla="*/ 0 w 212436"/>
                <a:gd name="connsiteY0" fmla="*/ 249382 h 249382"/>
                <a:gd name="connsiteX1" fmla="*/ 147782 w 212436"/>
                <a:gd name="connsiteY1" fmla="*/ 129309 h 249382"/>
                <a:gd name="connsiteX2" fmla="*/ 212436 w 212436"/>
                <a:gd name="connsiteY2" fmla="*/ 0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436" h="249382">
                  <a:moveTo>
                    <a:pt x="0" y="249382"/>
                  </a:moveTo>
                  <a:cubicBezTo>
                    <a:pt x="56188" y="210127"/>
                    <a:pt x="112376" y="170873"/>
                    <a:pt x="147782" y="129309"/>
                  </a:cubicBezTo>
                  <a:cubicBezTo>
                    <a:pt x="183188" y="87745"/>
                    <a:pt x="197812" y="43872"/>
                    <a:pt x="212436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07997" y="2142872"/>
                <a:ext cx="6078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997" y="2142872"/>
                <a:ext cx="6078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96029" y="257492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029" y="2574920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028077" y="14948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96229" y="1854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5" name="Freeform 24"/>
          <p:cNvSpPr/>
          <p:nvPr/>
        </p:nvSpPr>
        <p:spPr>
          <a:xfrm>
            <a:off x="2459948" y="2251785"/>
            <a:ext cx="604299" cy="314077"/>
          </a:xfrm>
          <a:custGeom>
            <a:avLst/>
            <a:gdLst>
              <a:gd name="connsiteX0" fmla="*/ 0 w 604299"/>
              <a:gd name="connsiteY0" fmla="*/ 314077 h 314077"/>
              <a:gd name="connsiteX1" fmla="*/ 63610 w 604299"/>
              <a:gd name="connsiteY1" fmla="*/ 107343 h 314077"/>
              <a:gd name="connsiteX2" fmla="*/ 278295 w 604299"/>
              <a:gd name="connsiteY2" fmla="*/ 11927 h 314077"/>
              <a:gd name="connsiteX3" fmla="*/ 492981 w 604299"/>
              <a:gd name="connsiteY3" fmla="*/ 35781 h 314077"/>
              <a:gd name="connsiteX4" fmla="*/ 604299 w 604299"/>
              <a:gd name="connsiteY4" fmla="*/ 67586 h 314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299" h="314077">
                <a:moveTo>
                  <a:pt x="0" y="314077"/>
                </a:moveTo>
                <a:cubicBezTo>
                  <a:pt x="8613" y="235889"/>
                  <a:pt x="17227" y="157701"/>
                  <a:pt x="63610" y="107343"/>
                </a:cubicBezTo>
                <a:cubicBezTo>
                  <a:pt x="109993" y="56985"/>
                  <a:pt x="206733" y="23854"/>
                  <a:pt x="278295" y="11927"/>
                </a:cubicBezTo>
                <a:cubicBezTo>
                  <a:pt x="349857" y="0"/>
                  <a:pt x="438647" y="26505"/>
                  <a:pt x="492981" y="35781"/>
                </a:cubicBezTo>
                <a:cubicBezTo>
                  <a:pt x="547315" y="45057"/>
                  <a:pt x="575807" y="56321"/>
                  <a:pt x="604299" y="6758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53132" y="192022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132" y="1920224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79770" y="922486"/>
                <a:ext cx="4104456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Given that the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is obtuse, determine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and hence determine the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770" y="922486"/>
                <a:ext cx="4104456" cy="923330"/>
              </a:xfrm>
              <a:prstGeom prst="rect">
                <a:avLst/>
              </a:prstGeom>
              <a:blipFill>
                <a:blip r:embed="rId5"/>
                <a:stretch>
                  <a:fillRect b="-11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65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: Shape 4"/>
          <p:cNvSpPr/>
          <p:nvPr/>
        </p:nvSpPr>
        <p:spPr>
          <a:xfrm>
            <a:off x="946298" y="1414130"/>
            <a:ext cx="2966483" cy="2073349"/>
          </a:xfrm>
          <a:custGeom>
            <a:avLst/>
            <a:gdLst>
              <a:gd name="connsiteX0" fmla="*/ 2296632 w 2966483"/>
              <a:gd name="connsiteY0" fmla="*/ 0 h 2073349"/>
              <a:gd name="connsiteX1" fmla="*/ 0 w 2966483"/>
              <a:gd name="connsiteY1" fmla="*/ 1052623 h 2073349"/>
              <a:gd name="connsiteX2" fmla="*/ 2966483 w 2966483"/>
              <a:gd name="connsiteY2" fmla="*/ 2073349 h 2073349"/>
              <a:gd name="connsiteX3" fmla="*/ 2296632 w 2966483"/>
              <a:gd name="connsiteY3" fmla="*/ 0 h 2073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6483" h="2073349">
                <a:moveTo>
                  <a:pt x="2296632" y="0"/>
                </a:moveTo>
                <a:lnTo>
                  <a:pt x="0" y="1052623"/>
                </a:lnTo>
                <a:lnTo>
                  <a:pt x="2966483" y="2073349"/>
                </a:lnTo>
                <a:lnTo>
                  <a:pt x="2296632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/>
          <p:cNvSpPr/>
          <p:nvPr/>
        </p:nvSpPr>
        <p:spPr>
          <a:xfrm>
            <a:off x="1541721" y="2179674"/>
            <a:ext cx="63876" cy="499731"/>
          </a:xfrm>
          <a:custGeom>
            <a:avLst/>
            <a:gdLst>
              <a:gd name="connsiteX0" fmla="*/ 0 w 63876"/>
              <a:gd name="connsiteY0" fmla="*/ 0 h 499731"/>
              <a:gd name="connsiteX1" fmla="*/ 63795 w 63876"/>
              <a:gd name="connsiteY1" fmla="*/ 233917 h 499731"/>
              <a:gd name="connsiteX2" fmla="*/ 10632 w 63876"/>
              <a:gd name="connsiteY2" fmla="*/ 499731 h 49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876" h="499731">
                <a:moveTo>
                  <a:pt x="0" y="0"/>
                </a:moveTo>
                <a:cubicBezTo>
                  <a:pt x="31011" y="75314"/>
                  <a:pt x="62023" y="150629"/>
                  <a:pt x="63795" y="233917"/>
                </a:cubicBezTo>
                <a:cubicBezTo>
                  <a:pt x="65567" y="317205"/>
                  <a:pt x="38099" y="408468"/>
                  <a:pt x="10632" y="49973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4199" y="1420036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199" y="1420036"/>
                <a:ext cx="115212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04199" y="3118147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199" y="3118147"/>
                <a:ext cx="11521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41721" y="2249330"/>
                <a:ext cx="8157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721" y="2249330"/>
                <a:ext cx="81577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79770" y="922486"/>
                <a:ext cx="4104456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area of this triangle is 10.</a:t>
                </a:r>
              </a:p>
              <a:p>
                <a:r>
                  <a:rPr lang="en-GB" dirty="0"/>
                  <a:t>Determine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770" y="922486"/>
                <a:ext cx="4104456" cy="646331"/>
              </a:xfrm>
              <a:prstGeom prst="rect">
                <a:avLst/>
              </a:prstGeom>
              <a:blipFill>
                <a:blip r:embed="rId5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79770" y="4293096"/>
                <a:ext cx="4104456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area of this triangle is also 10.</a:t>
                </a:r>
              </a:p>
              <a:p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is obtuse, determine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770" y="4293096"/>
                <a:ext cx="4104456" cy="646331"/>
              </a:xfrm>
              <a:prstGeom prst="rect">
                <a:avLst/>
              </a:prstGeom>
              <a:blipFill>
                <a:blip r:embed="rId7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/>
          <p:cNvSpPr/>
          <p:nvPr/>
        </p:nvSpPr>
        <p:spPr>
          <a:xfrm>
            <a:off x="979225" y="4215940"/>
            <a:ext cx="3062176" cy="1754373"/>
          </a:xfrm>
          <a:custGeom>
            <a:avLst/>
            <a:gdLst>
              <a:gd name="connsiteX0" fmla="*/ 2296632 w 2966483"/>
              <a:gd name="connsiteY0" fmla="*/ 0 h 2073349"/>
              <a:gd name="connsiteX1" fmla="*/ 0 w 2966483"/>
              <a:gd name="connsiteY1" fmla="*/ 1052623 h 2073349"/>
              <a:gd name="connsiteX2" fmla="*/ 2966483 w 2966483"/>
              <a:gd name="connsiteY2" fmla="*/ 2073349 h 2073349"/>
              <a:gd name="connsiteX3" fmla="*/ 2296632 w 2966483"/>
              <a:gd name="connsiteY3" fmla="*/ 0 h 2073349"/>
              <a:gd name="connsiteX0" fmla="*/ 1467293 w 2966483"/>
              <a:gd name="connsiteY0" fmla="*/ 0 h 2052084"/>
              <a:gd name="connsiteX1" fmla="*/ 0 w 2966483"/>
              <a:gd name="connsiteY1" fmla="*/ 1031358 h 2052084"/>
              <a:gd name="connsiteX2" fmla="*/ 2966483 w 2966483"/>
              <a:gd name="connsiteY2" fmla="*/ 2052084 h 2052084"/>
              <a:gd name="connsiteX3" fmla="*/ 1467293 w 2966483"/>
              <a:gd name="connsiteY3" fmla="*/ 0 h 2052084"/>
              <a:gd name="connsiteX0" fmla="*/ 1467293 w 3062176"/>
              <a:gd name="connsiteY0" fmla="*/ 0 h 1754373"/>
              <a:gd name="connsiteX1" fmla="*/ 0 w 3062176"/>
              <a:gd name="connsiteY1" fmla="*/ 1031358 h 1754373"/>
              <a:gd name="connsiteX2" fmla="*/ 3062176 w 3062176"/>
              <a:gd name="connsiteY2" fmla="*/ 1754373 h 1754373"/>
              <a:gd name="connsiteX3" fmla="*/ 1467293 w 3062176"/>
              <a:gd name="connsiteY3" fmla="*/ 0 h 1754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2176" h="1754373">
                <a:moveTo>
                  <a:pt x="1467293" y="0"/>
                </a:moveTo>
                <a:lnTo>
                  <a:pt x="0" y="1031358"/>
                </a:lnTo>
                <a:lnTo>
                  <a:pt x="3062176" y="1754373"/>
                </a:lnTo>
                <a:lnTo>
                  <a:pt x="1467293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38935" y="4318300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935" y="4318300"/>
                <a:ext cx="11521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7784" y="4483182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483182"/>
                <a:ext cx="115212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reeform: Shape 15"/>
          <p:cNvSpPr/>
          <p:nvPr/>
        </p:nvSpPr>
        <p:spPr>
          <a:xfrm>
            <a:off x="2009553" y="4497572"/>
            <a:ext cx="723014" cy="139307"/>
          </a:xfrm>
          <a:custGeom>
            <a:avLst/>
            <a:gdLst>
              <a:gd name="connsiteX0" fmla="*/ 0 w 723014"/>
              <a:gd name="connsiteY0" fmla="*/ 0 h 139307"/>
              <a:gd name="connsiteX1" fmla="*/ 361507 w 723014"/>
              <a:gd name="connsiteY1" fmla="*/ 138223 h 139307"/>
              <a:gd name="connsiteX2" fmla="*/ 723014 w 723014"/>
              <a:gd name="connsiteY2" fmla="*/ 53163 h 13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014" h="139307">
                <a:moveTo>
                  <a:pt x="0" y="0"/>
                </a:moveTo>
                <a:cubicBezTo>
                  <a:pt x="120502" y="64681"/>
                  <a:pt x="241005" y="129363"/>
                  <a:pt x="361507" y="138223"/>
                </a:cubicBezTo>
                <a:cubicBezTo>
                  <a:pt x="482009" y="147083"/>
                  <a:pt x="602511" y="100123"/>
                  <a:pt x="723014" y="5316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816261" y="4685176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261" y="4685176"/>
                <a:ext cx="115212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95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Problem Solving With Sine/Cosine Rule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2956" y="764704"/>
                <a:ext cx="8496944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[From Textbook] The diagram shows the locations of four mobile phone masts in a field,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=75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=80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/>
                  <a:t>,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𝐵𝐶𝐷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=55°</m:t>
                    </m:r>
                  </m:oMath>
                </a14:m>
                <a:r>
                  <a:rPr lang="en-GB" sz="1600" dirty="0"/>
                  <a:t> and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𝐴𝐷𝐶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=140°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In order that the masts do not interfere with each other, they must be at least 70m apart.</a:t>
                </a:r>
              </a:p>
              <a:p>
                <a:r>
                  <a:rPr lang="en-GB" sz="1600" dirty="0"/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is the minimum distance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/>
                  <a:t>,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The distance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is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The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𝐵𝐴𝐷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The area enclosed by the four masts.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764704"/>
                <a:ext cx="8496944" cy="1815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: Shape 5"/>
          <p:cNvSpPr/>
          <p:nvPr/>
        </p:nvSpPr>
        <p:spPr>
          <a:xfrm>
            <a:off x="430807" y="3183498"/>
            <a:ext cx="3381153" cy="2402958"/>
          </a:xfrm>
          <a:custGeom>
            <a:avLst/>
            <a:gdLst>
              <a:gd name="connsiteX0" fmla="*/ 0 w 3381153"/>
              <a:gd name="connsiteY0" fmla="*/ 1307805 h 2402958"/>
              <a:gd name="connsiteX1" fmla="*/ 2105246 w 3381153"/>
              <a:gd name="connsiteY1" fmla="*/ 0 h 2402958"/>
              <a:gd name="connsiteX2" fmla="*/ 3381153 w 3381153"/>
              <a:gd name="connsiteY2" fmla="*/ 1010093 h 2402958"/>
              <a:gd name="connsiteX3" fmla="*/ 1435395 w 3381153"/>
              <a:gd name="connsiteY3" fmla="*/ 2402958 h 2402958"/>
              <a:gd name="connsiteX4" fmla="*/ 0 w 3381153"/>
              <a:gd name="connsiteY4" fmla="*/ 1307805 h 2402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1153" h="2402958">
                <a:moveTo>
                  <a:pt x="0" y="1307805"/>
                </a:moveTo>
                <a:lnTo>
                  <a:pt x="2105246" y="0"/>
                </a:lnTo>
                <a:lnTo>
                  <a:pt x="3381153" y="1010093"/>
                </a:lnTo>
                <a:lnTo>
                  <a:pt x="1435395" y="2402958"/>
                </a:lnTo>
                <a:lnTo>
                  <a:pt x="0" y="1307805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1"/>
            <a:endCxn id="6" idx="3"/>
          </p:cNvCxnSpPr>
          <p:nvPr/>
        </p:nvCxnSpPr>
        <p:spPr>
          <a:xfrm flipH="1">
            <a:off x="1866202" y="3183498"/>
            <a:ext cx="669851" cy="240295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reeform: Shape 8"/>
          <p:cNvSpPr/>
          <p:nvPr/>
        </p:nvSpPr>
        <p:spPr>
          <a:xfrm>
            <a:off x="1579123" y="5245131"/>
            <a:ext cx="627321" cy="139307"/>
          </a:xfrm>
          <a:custGeom>
            <a:avLst/>
            <a:gdLst>
              <a:gd name="connsiteX0" fmla="*/ 0 w 627321"/>
              <a:gd name="connsiteY0" fmla="*/ 139307 h 139307"/>
              <a:gd name="connsiteX1" fmla="*/ 318977 w 627321"/>
              <a:gd name="connsiteY1" fmla="*/ 1084 h 139307"/>
              <a:gd name="connsiteX2" fmla="*/ 627321 w 627321"/>
              <a:gd name="connsiteY2" fmla="*/ 86144 h 13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7321" h="139307">
                <a:moveTo>
                  <a:pt x="0" y="139307"/>
                </a:moveTo>
                <a:cubicBezTo>
                  <a:pt x="107212" y="74625"/>
                  <a:pt x="214424" y="9944"/>
                  <a:pt x="318977" y="1084"/>
                </a:cubicBezTo>
                <a:cubicBezTo>
                  <a:pt x="423531" y="-7777"/>
                  <a:pt x="525426" y="39183"/>
                  <a:pt x="627321" y="8614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81712" y="4883203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140°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712" y="4883203"/>
                <a:ext cx="64807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95216" y="4015645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216" y="4015645"/>
                <a:ext cx="64807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: Shape 11"/>
          <p:cNvSpPr/>
          <p:nvPr/>
        </p:nvSpPr>
        <p:spPr>
          <a:xfrm>
            <a:off x="3418488" y="3938410"/>
            <a:ext cx="74495" cy="489098"/>
          </a:xfrm>
          <a:custGeom>
            <a:avLst/>
            <a:gdLst>
              <a:gd name="connsiteX0" fmla="*/ 74495 w 74495"/>
              <a:gd name="connsiteY0" fmla="*/ 0 h 489098"/>
              <a:gd name="connsiteX1" fmla="*/ 68 w 74495"/>
              <a:gd name="connsiteY1" fmla="*/ 255181 h 489098"/>
              <a:gd name="connsiteX2" fmla="*/ 63863 w 74495"/>
              <a:gd name="connsiteY2" fmla="*/ 489098 h 48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495" h="489098">
                <a:moveTo>
                  <a:pt x="74495" y="0"/>
                </a:moveTo>
                <a:cubicBezTo>
                  <a:pt x="38167" y="86832"/>
                  <a:pt x="1840" y="173665"/>
                  <a:pt x="68" y="255181"/>
                </a:cubicBezTo>
                <a:cubicBezTo>
                  <a:pt x="-1704" y="336697"/>
                  <a:pt x="31079" y="412897"/>
                  <a:pt x="63863" y="48909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57271" y="3336409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75 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271" y="3336409"/>
                <a:ext cx="648072" cy="369332"/>
              </a:xfrm>
              <a:prstGeom prst="rect">
                <a:avLst/>
              </a:prstGeom>
              <a:blipFill>
                <a:blip r:embed="rId5"/>
                <a:stretch>
                  <a:fillRect r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88891" y="489016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891" y="4890166"/>
                <a:ext cx="6480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6402" y="501510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2" y="5015106"/>
                <a:ext cx="648072" cy="369332"/>
              </a:xfrm>
              <a:prstGeom prst="rect">
                <a:avLst/>
              </a:prstGeom>
              <a:blipFill>
                <a:blip r:embed="rId7"/>
                <a:stretch>
                  <a:fillRect r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532857" y="558645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857" y="5586456"/>
                <a:ext cx="6480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-57777" y="424284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7777" y="4242842"/>
                <a:ext cx="64807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00727" y="2875257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727" y="2875257"/>
                <a:ext cx="64807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52139" y="419533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139" y="4195338"/>
                <a:ext cx="64807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02148" y="2843360"/>
                <a:ext cx="5199321" cy="4183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/>
                  <a:t>Using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𝐵𝐶𝐷</m:t>
                    </m:r>
                  </m:oMath>
                </a14:m>
                <a:r>
                  <a:rPr lang="en-GB" sz="1600" dirty="0"/>
                  <a:t>:</a:t>
                </a:r>
                <a:br>
                  <a:rPr lang="en-GB" sz="1600" dirty="0"/>
                </a:br>
                <a:r>
                  <a:rPr lang="en-GB" sz="1600" dirty="0"/>
                  <a:t>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−2×75×80×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55°</m:t>
                        </m:r>
                      </m:e>
                    </m:func>
                  </m:oMath>
                </a14:m>
                <a:r>
                  <a:rPr lang="en-GB" sz="1600" b="0" dirty="0"/>
                  <a:t/>
                </a:r>
                <a:br>
                  <a:rPr lang="en-GB" sz="16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𝐵𝐷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=71.708…</m:t>
                      </m:r>
                    </m:oMath>
                  </m:oMathPara>
                </a14:m>
                <a:r>
                  <a:rPr lang="en-GB" sz="1600" dirty="0"/>
                  <a:t/>
                </a:r>
                <a:br>
                  <a:rPr lang="en-GB" sz="1600" dirty="0"/>
                </a:br>
                <a:r>
                  <a:rPr lang="en-GB" sz="1600" dirty="0"/>
                  <a:t>    Then use sine rule to 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𝐵𝐷𝐶</m:t>
                    </m:r>
                  </m:oMath>
                </a14:m>
                <a:r>
                  <a:rPr lang="en-GB" sz="1600" dirty="0"/>
                  <a:t>:</a:t>
                </a:r>
                <a:br>
                  <a:rPr lang="en-GB" sz="1600" dirty="0"/>
                </a:br>
                <a:r>
                  <a:rPr lang="en-GB" sz="1600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∠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𝐵𝐷𝐶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75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55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71.708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   →   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𝐵𝐷𝐶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=58.954</m:t>
                    </m:r>
                  </m:oMath>
                </a14:m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∴∠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𝐵𝐷𝐴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=81.045…</m:t>
                      </m:r>
                    </m:oMath>
                  </m:oMathPara>
                </a14:m>
                <a:endParaRPr lang="en-GB" sz="1600" b="0" dirty="0"/>
              </a:p>
              <a:p>
                <a:endParaRPr lang="en-GB" sz="1600" dirty="0"/>
              </a:p>
              <a:p>
                <a:r>
                  <a:rPr lang="en-GB" sz="1600" dirty="0"/>
                  <a:t>We can then use cosine rule 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𝐴𝐵𝐷</m:t>
                    </m:r>
                  </m:oMath>
                </a14:m>
                <a:r>
                  <a:rPr lang="en-GB" sz="16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71.708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−2×70×71.708×</m:t>
                      </m:r>
                      <m:r>
                        <m:rPr>
                          <m:sty m:val="p"/>
                        </m:rPr>
                        <a:rPr lang="en-GB" sz="1600" b="0" i="0" smtClean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81.045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=92.1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𝑠𝑓</m:t>
                          </m:r>
                        </m:e>
                      </m:d>
                    </m:oMath>
                  </m:oMathPara>
                </a14:m>
                <a:endParaRPr lang="en-GB" sz="1600" b="0" dirty="0"/>
              </a:p>
              <a:p>
                <a:endParaRPr lang="en-GB" sz="1600" dirty="0"/>
              </a:p>
              <a:p>
                <a:r>
                  <a:rPr lang="en-GB" sz="1600" dirty="0"/>
                  <a:t>Using sine rule 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𝐵𝐴𝐷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=50.3° (3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By adding areas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𝐴𝐵𝐷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𝐵𝐷𝐶</m:t>
                    </m:r>
                  </m:oMath>
                </a14:m>
                <a:r>
                  <a:rPr lang="en-GB" sz="16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𝐴𝐵𝐶𝐷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=4940 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(3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  <a:p>
                <a:pPr marL="342900" indent="-342900">
                  <a:buAutoNum type="alphaLcParenR"/>
                </a:pPr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148" y="2843360"/>
                <a:ext cx="5199321" cy="4183646"/>
              </a:xfrm>
              <a:prstGeom prst="rect">
                <a:avLst/>
              </a:prstGeom>
              <a:blipFill>
                <a:blip r:embed="rId12"/>
                <a:stretch>
                  <a:fillRect l="-586" t="-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3660246" y="2864624"/>
            <a:ext cx="268672" cy="3082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633476" y="5684301"/>
            <a:ext cx="268672" cy="3082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17715" y="6189368"/>
            <a:ext cx="268672" cy="3082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44679" y="2845377"/>
            <a:ext cx="5029200" cy="26303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14549" y="5684301"/>
            <a:ext cx="5059330" cy="4187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89247" y="6189368"/>
            <a:ext cx="5059330" cy="5516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08196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Lesson 2: Sine </a:t>
              </a:r>
              <a:r>
                <a:rPr lang="en-GB" sz="3200" dirty="0"/>
                <a:t>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does it look like?</a:t>
            </a:r>
          </a:p>
        </p:txBody>
      </p:sp>
      <p:pic>
        <p:nvPicPr>
          <p:cNvPr id="15362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096250" cy="5000625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61360" y="1143905"/>
                <a:ext cx="2893888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Key Features: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Repeats every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Range: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−1&lt;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360" y="1143905"/>
                <a:ext cx="2893888" cy="923330"/>
              </a:xfrm>
              <a:prstGeom prst="rect">
                <a:avLst/>
              </a:prstGeom>
              <a:blipFill>
                <a:blip r:embed="rId3"/>
                <a:stretch>
                  <a:fillRect l="-1464" t="-2581" b="-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7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488" y="1252240"/>
            <a:ext cx="8096250" cy="5000625"/>
          </a:xfrm>
          <a:prstGeom prst="rect">
            <a:avLst/>
          </a:prstGeom>
          <a:noFill/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 the following graphs look like?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60516" y="1263948"/>
                <a:ext cx="2893888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Key Features: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Repeats every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Range: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−1&lt;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516" y="1263948"/>
                <a:ext cx="2893888" cy="923330"/>
              </a:xfrm>
              <a:prstGeom prst="rect">
                <a:avLst/>
              </a:prstGeom>
              <a:blipFill>
                <a:blip r:embed="rId3"/>
                <a:stretch>
                  <a:fillRect l="-1253" t="-1923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7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08" y="1300520"/>
            <a:ext cx="8096250" cy="5000625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5478512" y="131028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083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079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35696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does it look like?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83200" y="4909592"/>
                <a:ext cx="3630488" cy="175432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Key Features: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Repeats every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𝟏𝟖𝟎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Roots: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0,180°,−180°, …</m:t>
                    </m:r>
                  </m:oMath>
                </a14:m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Range: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 (i.e. no min/max value!)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Asymptotes: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=±90°, ±270°,…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200" y="4909592"/>
                <a:ext cx="3630488" cy="1754326"/>
              </a:xfrm>
              <a:prstGeom prst="rect">
                <a:avLst/>
              </a:prstGeom>
              <a:blipFill>
                <a:blip r:embed="rId3"/>
                <a:stretch>
                  <a:fillRect l="-1169" t="-1027" b="-3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3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72520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is no new theory here: just use your knowledge of transforming graphs, i.e. whether the transformation occurs ‘inside’ the function (i.e. input modified) or ‘outside’ the function (i.e. output modified).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9042" y="1917268"/>
                <a:ext cx="3543652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42" y="1917268"/>
                <a:ext cx="3543652" cy="369332"/>
              </a:xfrm>
              <a:prstGeom prst="rect">
                <a:avLst/>
              </a:prstGeom>
              <a:blipFill>
                <a:blip r:embed="rId2"/>
                <a:stretch>
                  <a:fillRect b="-476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94780" y="1914986"/>
                <a:ext cx="4356224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+45°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780" y="1914986"/>
                <a:ext cx="4356224" cy="369332"/>
              </a:xfrm>
              <a:prstGeom prst="rect">
                <a:avLst/>
              </a:prstGeom>
              <a:blipFill>
                <a:blip r:embed="rId11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0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990823"/>
                <a:ext cx="3744416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90823"/>
                <a:ext cx="3744416" cy="369332"/>
              </a:xfrm>
              <a:prstGeom prst="rect">
                <a:avLst/>
              </a:prstGeom>
              <a:blipFill>
                <a:blip r:embed="rId2"/>
                <a:stretch>
                  <a:fillRect b="-476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16016" y="985391"/>
                <a:ext cx="3744416" cy="50687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85391"/>
                <a:ext cx="3744416" cy="5068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8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Lesson 1: Proof </a:t>
              </a:r>
              <a:r>
                <a:rPr lang="en-GB" sz="3200" dirty="0">
                  <a:latin typeface="+mj-lt"/>
                </a:rPr>
                <a:t>of Cosine Rule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2162335" y="3286111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32040" y="908720"/>
            <a:ext cx="1406759" cy="23773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162335" y="908719"/>
            <a:ext cx="2769705" cy="23773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932040" y="908718"/>
            <a:ext cx="1" cy="237739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932040" y="2996952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220071" y="2996952"/>
            <a:ext cx="1" cy="2891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82182" y="156742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182" y="1567425"/>
                <a:ext cx="3600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35419" y="172808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419" y="1728082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00142" y="206517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142" y="2065170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53272" y="3286110"/>
                <a:ext cx="8210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272" y="3286110"/>
                <a:ext cx="82101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24911" y="3246024"/>
                <a:ext cx="8210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911" y="3246024"/>
                <a:ext cx="82101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9552" y="1052736"/>
                <a:ext cx="266429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want to use Pythagoras, so split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/>
                  <a:t> into two so that we get two right-angled triangles.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052736"/>
                <a:ext cx="2664296" cy="1200329"/>
              </a:xfrm>
              <a:prstGeom prst="rect">
                <a:avLst/>
              </a:prstGeom>
              <a:blipFill>
                <a:blip r:embed="rId7"/>
                <a:stretch>
                  <a:fillRect l="-2059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99876" y="314153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876" y="3141531"/>
                <a:ext cx="36004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/>
          <p:cNvSpPr/>
          <p:nvPr/>
        </p:nvSpPr>
        <p:spPr>
          <a:xfrm>
            <a:off x="2583712" y="2902688"/>
            <a:ext cx="172483" cy="382772"/>
          </a:xfrm>
          <a:custGeom>
            <a:avLst/>
            <a:gdLst>
              <a:gd name="connsiteX0" fmla="*/ 0 w 172483"/>
              <a:gd name="connsiteY0" fmla="*/ 0 h 382772"/>
              <a:gd name="connsiteX1" fmla="*/ 148855 w 172483"/>
              <a:gd name="connsiteY1" fmla="*/ 212652 h 382772"/>
              <a:gd name="connsiteX2" fmla="*/ 170121 w 172483"/>
              <a:gd name="connsiteY2" fmla="*/ 382772 h 38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483" h="382772">
                <a:moveTo>
                  <a:pt x="0" y="0"/>
                </a:moveTo>
                <a:cubicBezTo>
                  <a:pt x="60251" y="74428"/>
                  <a:pt x="120502" y="148857"/>
                  <a:pt x="148855" y="212652"/>
                </a:cubicBezTo>
                <a:cubicBezTo>
                  <a:pt x="177209" y="276447"/>
                  <a:pt x="173665" y="329609"/>
                  <a:pt x="170121" y="38277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32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Proof </a:t>
              </a:r>
              <a:r>
                <a:rPr lang="en-GB" sz="3200" dirty="0">
                  <a:latin typeface="+mj-lt"/>
                </a:rPr>
                <a:t>of Sine Rule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3634393" y="3562086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04098" y="1184695"/>
            <a:ext cx="1406759" cy="23773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634393" y="1184694"/>
            <a:ext cx="2769705" cy="23773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404098" y="1184693"/>
            <a:ext cx="1" cy="237739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404098" y="3272927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6692129" y="3272927"/>
            <a:ext cx="1" cy="2891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54240" y="184340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240" y="1843400"/>
                <a:ext cx="3600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07477" y="200405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477" y="2004057"/>
                <a:ext cx="360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72200" y="234114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2341145"/>
                <a:ext cx="3600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03795" y="3753471"/>
                <a:ext cx="8210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95" y="3753471"/>
                <a:ext cx="82101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5756" y="1105899"/>
                <a:ext cx="3206008" cy="147732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The idea is that we can use the common length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𝐴𝐶𝑋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𝑋𝐵𝐶</m:t>
                    </m:r>
                  </m:oMath>
                </a14:m>
                <a:r>
                  <a:rPr lang="en-GB" dirty="0"/>
                  <a:t>, i.e.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dirty="0"/>
                  <a:t>, to connect the two triangles, and therefore connect their angles/length.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56" y="1105899"/>
                <a:ext cx="3206008" cy="1477328"/>
              </a:xfrm>
              <a:prstGeom prst="rect">
                <a:avLst/>
              </a:prstGeom>
              <a:blipFill>
                <a:blip r:embed="rId6"/>
                <a:stretch>
                  <a:fillRect l="-1132" t="-1215" b="-44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71934" y="341750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934" y="3417506"/>
                <a:ext cx="3600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3631974" y="3850634"/>
            <a:ext cx="406826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21126" y="338625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1126" y="3386258"/>
                <a:ext cx="36004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93829" y="95534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829" y="955349"/>
                <a:ext cx="36004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19971" y="3527715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971" y="3527715"/>
                <a:ext cx="36004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49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Cosine Rule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62856" y="701519"/>
            <a:ext cx="878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use the </a:t>
            </a:r>
            <a:r>
              <a:rPr lang="en-GB" b="1" dirty="0"/>
              <a:t>cosine rule </a:t>
            </a:r>
            <a:r>
              <a:rPr lang="en-GB" dirty="0"/>
              <a:t>whenever we have </a:t>
            </a:r>
            <a:r>
              <a:rPr lang="en-GB" b="1" dirty="0"/>
              <a:t>three sides </a:t>
            </a:r>
            <a:r>
              <a:rPr lang="en-GB" dirty="0"/>
              <a:t>(and an angle) involved.</a:t>
            </a:r>
          </a:p>
        </p:txBody>
      </p:sp>
      <p:sp>
        <p:nvSpPr>
          <p:cNvPr id="6" name="Freeform 5"/>
          <p:cNvSpPr/>
          <p:nvPr/>
        </p:nvSpPr>
        <p:spPr>
          <a:xfrm>
            <a:off x="1019175" y="2124075"/>
            <a:ext cx="2838450" cy="4019550"/>
          </a:xfrm>
          <a:custGeom>
            <a:avLst/>
            <a:gdLst>
              <a:gd name="connsiteX0" fmla="*/ 161925 w 2838450"/>
              <a:gd name="connsiteY0" fmla="*/ 4019550 h 4019550"/>
              <a:gd name="connsiteX1" fmla="*/ 0 w 2838450"/>
              <a:gd name="connsiteY1" fmla="*/ 1447800 h 4019550"/>
              <a:gd name="connsiteX2" fmla="*/ 2838450 w 2838450"/>
              <a:gd name="connsiteY2" fmla="*/ 0 h 4019550"/>
              <a:gd name="connsiteX3" fmla="*/ 161925 w 2838450"/>
              <a:gd name="connsiteY3" fmla="*/ 4019550 h 401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8450" h="4019550">
                <a:moveTo>
                  <a:pt x="161925" y="4019550"/>
                </a:moveTo>
                <a:lnTo>
                  <a:pt x="0" y="1447800"/>
                </a:lnTo>
                <a:lnTo>
                  <a:pt x="2838450" y="0"/>
                </a:lnTo>
                <a:lnTo>
                  <a:pt x="161925" y="401955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057275" y="3409950"/>
            <a:ext cx="334873" cy="628650"/>
          </a:xfrm>
          <a:custGeom>
            <a:avLst/>
            <a:gdLst>
              <a:gd name="connsiteX0" fmla="*/ 0 w 334873"/>
              <a:gd name="connsiteY0" fmla="*/ 628650 h 628650"/>
              <a:gd name="connsiteX1" fmla="*/ 190500 w 334873"/>
              <a:gd name="connsiteY1" fmla="*/ 523875 h 628650"/>
              <a:gd name="connsiteX2" fmla="*/ 323850 w 334873"/>
              <a:gd name="connsiteY2" fmla="*/ 314325 h 628650"/>
              <a:gd name="connsiteX3" fmla="*/ 323850 w 334873"/>
              <a:gd name="connsiteY3" fmla="*/ 171450 h 628650"/>
              <a:gd name="connsiteX4" fmla="*/ 295275 w 334873"/>
              <a:gd name="connsiteY4" fmla="*/ 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4873" h="628650">
                <a:moveTo>
                  <a:pt x="0" y="628650"/>
                </a:moveTo>
                <a:cubicBezTo>
                  <a:pt x="68262" y="602456"/>
                  <a:pt x="136525" y="576262"/>
                  <a:pt x="190500" y="523875"/>
                </a:cubicBezTo>
                <a:cubicBezTo>
                  <a:pt x="244475" y="471487"/>
                  <a:pt x="301625" y="373062"/>
                  <a:pt x="323850" y="314325"/>
                </a:cubicBezTo>
                <a:cubicBezTo>
                  <a:pt x="346075" y="255588"/>
                  <a:pt x="328612" y="223837"/>
                  <a:pt x="323850" y="171450"/>
                </a:cubicBezTo>
                <a:cubicBezTo>
                  <a:pt x="319088" y="119063"/>
                  <a:pt x="307181" y="59531"/>
                  <a:pt x="295275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87141" y="2492896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41" y="2492896"/>
                <a:ext cx="648072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9203" y="4653136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03" y="4653136"/>
                <a:ext cx="64807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6771" y="3572218"/>
                <a:ext cx="8326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115°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771" y="3572218"/>
                <a:ext cx="832631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471" r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45904" y="4191471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904" y="4191471"/>
                <a:ext cx="648072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55976" y="2303066"/>
                <a:ext cx="3889004" cy="83099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Cosine Rule: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−2</m:t>
                      </m:r>
                      <m:r>
                        <a:rPr lang="en-GB" sz="2400" b="0" i="1" smtClean="0">
                          <a:latin typeface="Cambria Math"/>
                        </a:rPr>
                        <m:t>𝑏𝑐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303066"/>
                <a:ext cx="3889004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558508" y="1861840"/>
            <a:ext cx="2407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Proof at end of PowerPoint.</a:t>
            </a:r>
          </a:p>
        </p:txBody>
      </p:sp>
      <p:cxnSp>
        <p:nvCxnSpPr>
          <p:cNvPr id="20" name="Straight Arrow Connector 19"/>
          <p:cNvCxnSpPr>
            <a:stCxn id="13" idx="2"/>
          </p:cNvCxnSpPr>
          <p:nvPr/>
        </p:nvCxnSpPr>
        <p:spPr>
          <a:xfrm flipH="1">
            <a:off x="7596336" y="2169617"/>
            <a:ext cx="165673" cy="323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98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Dealing with Missing Angles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/>
          <p:nvPr/>
        </p:nvSpPr>
        <p:spPr>
          <a:xfrm>
            <a:off x="729320" y="2747897"/>
            <a:ext cx="2471057" cy="1796143"/>
          </a:xfrm>
          <a:custGeom>
            <a:avLst/>
            <a:gdLst>
              <a:gd name="connsiteX0" fmla="*/ 359228 w 2471057"/>
              <a:gd name="connsiteY0" fmla="*/ 76200 h 1796143"/>
              <a:gd name="connsiteX1" fmla="*/ 0 w 2471057"/>
              <a:gd name="connsiteY1" fmla="*/ 1796143 h 1796143"/>
              <a:gd name="connsiteX2" fmla="*/ 2471057 w 2471057"/>
              <a:gd name="connsiteY2" fmla="*/ 0 h 1796143"/>
              <a:gd name="connsiteX3" fmla="*/ 359228 w 2471057"/>
              <a:gd name="connsiteY3" fmla="*/ 76200 h 179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1057" h="1796143">
                <a:moveTo>
                  <a:pt x="359228" y="76200"/>
                </a:moveTo>
                <a:lnTo>
                  <a:pt x="0" y="1796143"/>
                </a:lnTo>
                <a:lnTo>
                  <a:pt x="2471057" y="0"/>
                </a:lnTo>
                <a:lnTo>
                  <a:pt x="359228" y="7620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16791" y="2311014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791" y="2311014"/>
                <a:ext cx="576064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636" y="3269232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36" y="3269232"/>
                <a:ext cx="57606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69954" y="3663775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954" y="3663775"/>
                <a:ext cx="57606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57551" y="2835134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551" y="2835134"/>
                <a:ext cx="57606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2405720" y="2758783"/>
            <a:ext cx="185057" cy="446314"/>
          </a:xfrm>
          <a:custGeom>
            <a:avLst/>
            <a:gdLst>
              <a:gd name="connsiteX0" fmla="*/ 0 w 185057"/>
              <a:gd name="connsiteY0" fmla="*/ 0 h 446314"/>
              <a:gd name="connsiteX1" fmla="*/ 32657 w 185057"/>
              <a:gd name="connsiteY1" fmla="*/ 206829 h 446314"/>
              <a:gd name="connsiteX2" fmla="*/ 97971 w 185057"/>
              <a:gd name="connsiteY2" fmla="*/ 359229 h 446314"/>
              <a:gd name="connsiteX3" fmla="*/ 185057 w 185057"/>
              <a:gd name="connsiteY3" fmla="*/ 446314 h 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057" h="446314">
                <a:moveTo>
                  <a:pt x="0" y="0"/>
                </a:moveTo>
                <a:cubicBezTo>
                  <a:pt x="8164" y="73479"/>
                  <a:pt x="16329" y="146958"/>
                  <a:pt x="32657" y="206829"/>
                </a:cubicBezTo>
                <a:cubicBezTo>
                  <a:pt x="48985" y="266700"/>
                  <a:pt x="72571" y="319315"/>
                  <a:pt x="97971" y="359229"/>
                </a:cubicBezTo>
                <a:cubicBezTo>
                  <a:pt x="123371" y="399143"/>
                  <a:pt x="154214" y="422728"/>
                  <a:pt x="185057" y="44631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64162" y="1484784"/>
                <a:ext cx="6088158" cy="53296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/>
                        </a:rPr>
                        <m:t>−</m:t>
                      </m:r>
                      <m:r>
                        <a:rPr lang="en-GB" sz="2800" b="1" i="1" smtClean="0">
                          <a:latin typeface="Cambria Math"/>
                        </a:rPr>
                        <m:t>𝟐</m:t>
                      </m:r>
                      <m:r>
                        <a:rPr lang="en-GB" sz="2800" b="1" i="1" smtClean="0">
                          <a:latin typeface="Cambria Math"/>
                        </a:rPr>
                        <m:t>𝒃𝒄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162" y="1484784"/>
                <a:ext cx="6088158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1501213" y="764704"/>
          <a:ext cx="6029113" cy="5257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6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You have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You want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Use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All three sides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An angle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Cosine rule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3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Harder Ones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: Shape 4"/>
          <p:cNvSpPr/>
          <p:nvPr/>
        </p:nvSpPr>
        <p:spPr>
          <a:xfrm>
            <a:off x="595040" y="1156612"/>
            <a:ext cx="2923953" cy="1913860"/>
          </a:xfrm>
          <a:custGeom>
            <a:avLst/>
            <a:gdLst>
              <a:gd name="connsiteX0" fmla="*/ 0 w 2923953"/>
              <a:gd name="connsiteY0" fmla="*/ 1701209 h 1913860"/>
              <a:gd name="connsiteX1" fmla="*/ 1052623 w 2923953"/>
              <a:gd name="connsiteY1" fmla="*/ 0 h 1913860"/>
              <a:gd name="connsiteX2" fmla="*/ 2923953 w 2923953"/>
              <a:gd name="connsiteY2" fmla="*/ 1913860 h 1913860"/>
              <a:gd name="connsiteX3" fmla="*/ 0 w 2923953"/>
              <a:gd name="connsiteY3" fmla="*/ 1701209 h 191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3953" h="1913860">
                <a:moveTo>
                  <a:pt x="0" y="1701209"/>
                </a:moveTo>
                <a:lnTo>
                  <a:pt x="1052623" y="0"/>
                </a:lnTo>
                <a:lnTo>
                  <a:pt x="2923953" y="1913860"/>
                </a:lnTo>
                <a:lnTo>
                  <a:pt x="0" y="1701209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/>
          <p:cNvSpPr/>
          <p:nvPr/>
        </p:nvSpPr>
        <p:spPr>
          <a:xfrm>
            <a:off x="863592" y="2432525"/>
            <a:ext cx="171737" cy="438912"/>
          </a:xfrm>
          <a:custGeom>
            <a:avLst/>
            <a:gdLst>
              <a:gd name="connsiteX0" fmla="*/ 0 w 171737"/>
              <a:gd name="connsiteY0" fmla="*/ 0 h 438912"/>
              <a:gd name="connsiteX1" fmla="*/ 146304 w 171737"/>
              <a:gd name="connsiteY1" fmla="*/ 219456 h 438912"/>
              <a:gd name="connsiteX2" fmla="*/ 170688 w 171737"/>
              <a:gd name="connsiteY2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737" h="438912">
                <a:moveTo>
                  <a:pt x="0" y="0"/>
                </a:moveTo>
                <a:cubicBezTo>
                  <a:pt x="58928" y="73152"/>
                  <a:pt x="117856" y="146304"/>
                  <a:pt x="146304" y="219456"/>
                </a:cubicBezTo>
                <a:cubicBezTo>
                  <a:pt x="174752" y="292608"/>
                  <a:pt x="172720" y="365760"/>
                  <a:pt x="170688" y="43891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6488" y="2367389"/>
                <a:ext cx="957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88" y="2367389"/>
                <a:ext cx="95792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2148" y="1618387"/>
                <a:ext cx="466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48" y="1618387"/>
                <a:ext cx="46624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16192" y="1634482"/>
                <a:ext cx="919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192" y="1634482"/>
                <a:ext cx="91933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93236" y="3016106"/>
                <a:ext cx="8577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236" y="3016106"/>
                <a:ext cx="85778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20840" y="908844"/>
                <a:ext cx="3168352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Determine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840" y="908844"/>
                <a:ext cx="3168352" cy="369332"/>
              </a:xfrm>
              <a:prstGeom prst="rect">
                <a:avLst/>
              </a:prstGeom>
              <a:blipFill>
                <a:blip r:embed="rId7"/>
                <a:stretch>
                  <a:fillRect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07504" y="3385438"/>
                <a:ext cx="6016470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[From textbook] Coastguard station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is 8 km, on a bearing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060°</m:t>
                    </m:r>
                  </m:oMath>
                </a14:m>
                <a:r>
                  <a:rPr lang="en-GB" dirty="0"/>
                  <a:t>, from coastguard station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 A ship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is 4.8 km on a bearing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018°</m:t>
                    </m:r>
                  </m:oMath>
                </a14:m>
                <a:r>
                  <a:rPr lang="en-GB" dirty="0"/>
                  <a:t>, away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 Calculate how far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is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385438"/>
                <a:ext cx="6016470" cy="923330"/>
              </a:xfrm>
              <a:prstGeom prst="rect">
                <a:avLst/>
              </a:prstGeom>
              <a:blipFill>
                <a:blip r:embed="rId8"/>
                <a:stretch>
                  <a:fillRect b="-113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7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755576" y="1186871"/>
            <a:ext cx="2965837" cy="2011680"/>
          </a:xfrm>
          <a:custGeom>
            <a:avLst/>
            <a:gdLst>
              <a:gd name="connsiteX0" fmla="*/ 0 w 2965837"/>
              <a:gd name="connsiteY0" fmla="*/ 2011680 h 2011680"/>
              <a:gd name="connsiteX1" fmla="*/ 2965837 w 2965837"/>
              <a:gd name="connsiteY1" fmla="*/ 1192696 h 2011680"/>
              <a:gd name="connsiteX2" fmla="*/ 1431235 w 2965837"/>
              <a:gd name="connsiteY2" fmla="*/ 0 h 2011680"/>
              <a:gd name="connsiteX3" fmla="*/ 0 w 2965837"/>
              <a:gd name="connsiteY3" fmla="*/ 201168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5837" h="2011680">
                <a:moveTo>
                  <a:pt x="0" y="2011680"/>
                </a:moveTo>
                <a:lnTo>
                  <a:pt x="2965837" y="1192696"/>
                </a:lnTo>
                <a:lnTo>
                  <a:pt x="1431235" y="0"/>
                </a:lnTo>
                <a:lnTo>
                  <a:pt x="0" y="201168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1121336" y="2697619"/>
            <a:ext cx="278296" cy="333955"/>
          </a:xfrm>
          <a:custGeom>
            <a:avLst/>
            <a:gdLst>
              <a:gd name="connsiteX0" fmla="*/ 278296 w 278296"/>
              <a:gd name="connsiteY0" fmla="*/ 333955 h 333955"/>
              <a:gd name="connsiteX1" fmla="*/ 238539 w 278296"/>
              <a:gd name="connsiteY1" fmla="*/ 222637 h 333955"/>
              <a:gd name="connsiteX2" fmla="*/ 95416 w 278296"/>
              <a:gd name="connsiteY2" fmla="*/ 55659 h 333955"/>
              <a:gd name="connsiteX3" fmla="*/ 0 w 278296"/>
              <a:gd name="connsiteY3" fmla="*/ 0 h 33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296" h="333955">
                <a:moveTo>
                  <a:pt x="278296" y="333955"/>
                </a:moveTo>
                <a:cubicBezTo>
                  <a:pt x="273657" y="301487"/>
                  <a:pt x="269019" y="269019"/>
                  <a:pt x="238539" y="222637"/>
                </a:cubicBezTo>
                <a:cubicBezTo>
                  <a:pt x="208059" y="176255"/>
                  <a:pt x="135172" y="92765"/>
                  <a:pt x="95416" y="55659"/>
                </a:cubicBezTo>
                <a:cubicBezTo>
                  <a:pt x="55660" y="18553"/>
                  <a:pt x="27830" y="9276"/>
                  <a:pt x="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178090" y="245437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34274" y="123023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10" name="Freeform 9"/>
          <p:cNvSpPr/>
          <p:nvPr/>
        </p:nvSpPr>
        <p:spPr>
          <a:xfrm>
            <a:off x="1972126" y="1473118"/>
            <a:ext cx="572494" cy="106018"/>
          </a:xfrm>
          <a:custGeom>
            <a:avLst/>
            <a:gdLst>
              <a:gd name="connsiteX0" fmla="*/ 0 w 572494"/>
              <a:gd name="connsiteY0" fmla="*/ 23854 h 106018"/>
              <a:gd name="connsiteX1" fmla="*/ 166977 w 572494"/>
              <a:gd name="connsiteY1" fmla="*/ 95416 h 106018"/>
              <a:gd name="connsiteX2" fmla="*/ 405516 w 572494"/>
              <a:gd name="connsiteY2" fmla="*/ 87465 h 106018"/>
              <a:gd name="connsiteX3" fmla="*/ 572494 w 572494"/>
              <a:gd name="connsiteY3" fmla="*/ 0 h 106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494" h="106018">
                <a:moveTo>
                  <a:pt x="0" y="23854"/>
                </a:moveTo>
                <a:cubicBezTo>
                  <a:pt x="49695" y="54334"/>
                  <a:pt x="99391" y="84814"/>
                  <a:pt x="166977" y="95416"/>
                </a:cubicBezTo>
                <a:cubicBezTo>
                  <a:pt x="234563" y="106018"/>
                  <a:pt x="337930" y="103368"/>
                  <a:pt x="405516" y="87465"/>
                </a:cubicBezTo>
                <a:cubicBezTo>
                  <a:pt x="473102" y="71562"/>
                  <a:pt x="522798" y="35781"/>
                  <a:pt x="572494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98170" y="159027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4034" y="1086222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Q1</a:t>
            </a:r>
          </a:p>
        </p:txBody>
      </p:sp>
      <p:sp>
        <p:nvSpPr>
          <p:cNvPr id="15" name="Freeform 14"/>
          <p:cNvSpPr/>
          <p:nvPr/>
        </p:nvSpPr>
        <p:spPr>
          <a:xfrm>
            <a:off x="5404361" y="1374253"/>
            <a:ext cx="2160240" cy="2160241"/>
          </a:xfrm>
          <a:custGeom>
            <a:avLst/>
            <a:gdLst>
              <a:gd name="connsiteX0" fmla="*/ 0 w 2965837"/>
              <a:gd name="connsiteY0" fmla="*/ 2011680 h 2011680"/>
              <a:gd name="connsiteX1" fmla="*/ 2965837 w 2965837"/>
              <a:gd name="connsiteY1" fmla="*/ 1192696 h 2011680"/>
              <a:gd name="connsiteX2" fmla="*/ 1431235 w 2965837"/>
              <a:gd name="connsiteY2" fmla="*/ 0 h 2011680"/>
              <a:gd name="connsiteX3" fmla="*/ 0 w 2965837"/>
              <a:gd name="connsiteY3" fmla="*/ 2011680 h 2011680"/>
              <a:gd name="connsiteX0" fmla="*/ 0 w 2965837"/>
              <a:gd name="connsiteY0" fmla="*/ 2040321 h 2040321"/>
              <a:gd name="connsiteX1" fmla="*/ 2965837 w 2965837"/>
              <a:gd name="connsiteY1" fmla="*/ 1221337 h 2040321"/>
              <a:gd name="connsiteX2" fmla="*/ 1214602 w 2965837"/>
              <a:gd name="connsiteY2" fmla="*/ 0 h 2040321"/>
              <a:gd name="connsiteX3" fmla="*/ 0 w 2965837"/>
              <a:gd name="connsiteY3" fmla="*/ 2040321 h 2040321"/>
              <a:gd name="connsiteX0" fmla="*/ 0 w 2399307"/>
              <a:gd name="connsiteY0" fmla="*/ 2160241 h 2160241"/>
              <a:gd name="connsiteX1" fmla="*/ 2399307 w 2399307"/>
              <a:gd name="connsiteY1" fmla="*/ 1221337 h 2160241"/>
              <a:gd name="connsiteX2" fmla="*/ 648072 w 2399307"/>
              <a:gd name="connsiteY2" fmla="*/ 0 h 2160241"/>
              <a:gd name="connsiteX3" fmla="*/ 0 w 2399307"/>
              <a:gd name="connsiteY3" fmla="*/ 2160241 h 2160241"/>
              <a:gd name="connsiteX0" fmla="*/ 0 w 2376264"/>
              <a:gd name="connsiteY0" fmla="*/ 2160241 h 2160241"/>
              <a:gd name="connsiteX1" fmla="*/ 2376264 w 2376264"/>
              <a:gd name="connsiteY1" fmla="*/ 864097 h 2160241"/>
              <a:gd name="connsiteX2" fmla="*/ 648072 w 2376264"/>
              <a:gd name="connsiteY2" fmla="*/ 0 h 2160241"/>
              <a:gd name="connsiteX3" fmla="*/ 0 w 2376264"/>
              <a:gd name="connsiteY3" fmla="*/ 2160241 h 2160241"/>
              <a:gd name="connsiteX0" fmla="*/ 0 w 2160240"/>
              <a:gd name="connsiteY0" fmla="*/ 2160241 h 2160241"/>
              <a:gd name="connsiteX1" fmla="*/ 2160240 w 2160240"/>
              <a:gd name="connsiteY1" fmla="*/ 1 h 2160241"/>
              <a:gd name="connsiteX2" fmla="*/ 648072 w 2160240"/>
              <a:gd name="connsiteY2" fmla="*/ 0 h 2160241"/>
              <a:gd name="connsiteX3" fmla="*/ 0 w 2160240"/>
              <a:gd name="connsiteY3" fmla="*/ 2160241 h 216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240" h="2160241">
                <a:moveTo>
                  <a:pt x="0" y="2160241"/>
                </a:moveTo>
                <a:lnTo>
                  <a:pt x="2160240" y="1"/>
                </a:lnTo>
                <a:lnTo>
                  <a:pt x="648072" y="0"/>
                </a:lnTo>
                <a:lnTo>
                  <a:pt x="0" y="216024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052433" y="166228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100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12473" y="79818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48377" y="252638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30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260345" y="942205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Q2</a:t>
            </a:r>
          </a:p>
        </p:txBody>
      </p:sp>
      <p:sp>
        <p:nvSpPr>
          <p:cNvPr id="22" name="Freeform 21"/>
          <p:cNvSpPr/>
          <p:nvPr/>
        </p:nvSpPr>
        <p:spPr>
          <a:xfrm>
            <a:off x="5925577" y="1377255"/>
            <a:ext cx="485030" cy="429371"/>
          </a:xfrm>
          <a:custGeom>
            <a:avLst/>
            <a:gdLst>
              <a:gd name="connsiteX0" fmla="*/ 0 w 485030"/>
              <a:gd name="connsiteY0" fmla="*/ 429371 h 429371"/>
              <a:gd name="connsiteX1" fmla="*/ 206734 w 485030"/>
              <a:gd name="connsiteY1" fmla="*/ 413468 h 429371"/>
              <a:gd name="connsiteX2" fmla="*/ 405517 w 485030"/>
              <a:gd name="connsiteY2" fmla="*/ 270345 h 429371"/>
              <a:gd name="connsiteX3" fmla="*/ 485030 w 485030"/>
              <a:gd name="connsiteY3" fmla="*/ 0 h 42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030" h="429371">
                <a:moveTo>
                  <a:pt x="0" y="429371"/>
                </a:moveTo>
                <a:lnTo>
                  <a:pt x="206734" y="413468"/>
                </a:lnTo>
                <a:cubicBezTo>
                  <a:pt x="274320" y="386964"/>
                  <a:pt x="359134" y="339256"/>
                  <a:pt x="405517" y="270345"/>
                </a:cubicBezTo>
                <a:cubicBezTo>
                  <a:pt x="451900" y="201434"/>
                  <a:pt x="468465" y="100717"/>
                  <a:pt x="48503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5591622" y="2853548"/>
            <a:ext cx="302150" cy="201433"/>
          </a:xfrm>
          <a:custGeom>
            <a:avLst/>
            <a:gdLst>
              <a:gd name="connsiteX0" fmla="*/ 0 w 302150"/>
              <a:gd name="connsiteY0" fmla="*/ 2650 h 201433"/>
              <a:gd name="connsiteX1" fmla="*/ 111318 w 302150"/>
              <a:gd name="connsiteY1" fmla="*/ 18553 h 201433"/>
              <a:gd name="connsiteX2" fmla="*/ 254442 w 302150"/>
              <a:gd name="connsiteY2" fmla="*/ 113968 h 201433"/>
              <a:gd name="connsiteX3" fmla="*/ 302150 w 302150"/>
              <a:gd name="connsiteY3" fmla="*/ 201433 h 20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150" h="201433">
                <a:moveTo>
                  <a:pt x="0" y="2650"/>
                </a:moveTo>
                <a:cubicBezTo>
                  <a:pt x="34455" y="1325"/>
                  <a:pt x="68911" y="0"/>
                  <a:pt x="111318" y="18553"/>
                </a:cubicBezTo>
                <a:cubicBezTo>
                  <a:pt x="153725" y="37106"/>
                  <a:pt x="222637" y="83488"/>
                  <a:pt x="254442" y="113968"/>
                </a:cubicBezTo>
                <a:cubicBezTo>
                  <a:pt x="286247" y="144448"/>
                  <a:pt x="294198" y="172940"/>
                  <a:pt x="302150" y="20143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7038760" y="1377255"/>
            <a:ext cx="190831" cy="326004"/>
          </a:xfrm>
          <a:custGeom>
            <a:avLst/>
            <a:gdLst>
              <a:gd name="connsiteX0" fmla="*/ 0 w 190831"/>
              <a:gd name="connsiteY0" fmla="*/ 0 h 326004"/>
              <a:gd name="connsiteX1" fmla="*/ 31805 w 190831"/>
              <a:gd name="connsiteY1" fmla="*/ 151075 h 326004"/>
              <a:gd name="connsiteX2" fmla="*/ 127220 w 190831"/>
              <a:gd name="connsiteY2" fmla="*/ 286247 h 326004"/>
              <a:gd name="connsiteX3" fmla="*/ 190831 w 190831"/>
              <a:gd name="connsiteY3" fmla="*/ 326004 h 326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831" h="326004">
                <a:moveTo>
                  <a:pt x="0" y="0"/>
                </a:moveTo>
                <a:cubicBezTo>
                  <a:pt x="5301" y="51683"/>
                  <a:pt x="10602" y="103367"/>
                  <a:pt x="31805" y="151075"/>
                </a:cubicBezTo>
                <a:cubicBezTo>
                  <a:pt x="53008" y="198783"/>
                  <a:pt x="100716" y="257092"/>
                  <a:pt x="127220" y="286247"/>
                </a:cubicBezTo>
                <a:cubicBezTo>
                  <a:pt x="153724" y="315402"/>
                  <a:pt x="190831" y="326004"/>
                  <a:pt x="190831" y="32600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556489" y="137425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50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047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Freeform 14"/>
          <p:cNvSpPr/>
          <p:nvPr/>
        </p:nvSpPr>
        <p:spPr>
          <a:xfrm>
            <a:off x="1138575" y="2729000"/>
            <a:ext cx="2355273" cy="2170546"/>
          </a:xfrm>
          <a:custGeom>
            <a:avLst/>
            <a:gdLst>
              <a:gd name="connsiteX0" fmla="*/ 683491 w 2355273"/>
              <a:gd name="connsiteY0" fmla="*/ 2170546 h 2170546"/>
              <a:gd name="connsiteX1" fmla="*/ 0 w 2355273"/>
              <a:gd name="connsiteY1" fmla="*/ 332509 h 2170546"/>
              <a:gd name="connsiteX2" fmla="*/ 2355273 w 2355273"/>
              <a:gd name="connsiteY2" fmla="*/ 0 h 2170546"/>
              <a:gd name="connsiteX3" fmla="*/ 683491 w 2355273"/>
              <a:gd name="connsiteY3" fmla="*/ 2170546 h 217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5273" h="2170546">
                <a:moveTo>
                  <a:pt x="683491" y="2170546"/>
                </a:moveTo>
                <a:lnTo>
                  <a:pt x="0" y="332509"/>
                </a:lnTo>
                <a:lnTo>
                  <a:pt x="2355273" y="0"/>
                </a:lnTo>
                <a:lnTo>
                  <a:pt x="683491" y="217054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480021" y="3149749"/>
            <a:ext cx="708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2396883" y="379678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0819" y="2299934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5</a:t>
            </a:r>
          </a:p>
        </p:txBody>
      </p:sp>
      <p:sp>
        <p:nvSpPr>
          <p:cNvPr id="19" name="Freeform 18"/>
          <p:cNvSpPr/>
          <p:nvPr/>
        </p:nvSpPr>
        <p:spPr>
          <a:xfrm>
            <a:off x="1652402" y="4367081"/>
            <a:ext cx="489527" cy="103934"/>
          </a:xfrm>
          <a:custGeom>
            <a:avLst/>
            <a:gdLst>
              <a:gd name="connsiteX0" fmla="*/ 0 w 489527"/>
              <a:gd name="connsiteY0" fmla="*/ 85462 h 103934"/>
              <a:gd name="connsiteX1" fmla="*/ 166255 w 489527"/>
              <a:gd name="connsiteY1" fmla="*/ 2334 h 103934"/>
              <a:gd name="connsiteX2" fmla="*/ 378691 w 489527"/>
              <a:gd name="connsiteY2" fmla="*/ 30043 h 103934"/>
              <a:gd name="connsiteX3" fmla="*/ 489527 w 489527"/>
              <a:gd name="connsiteY3" fmla="*/ 103934 h 10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27" h="103934">
                <a:moveTo>
                  <a:pt x="0" y="85462"/>
                </a:moveTo>
                <a:cubicBezTo>
                  <a:pt x="51570" y="48516"/>
                  <a:pt x="103140" y="11570"/>
                  <a:pt x="166255" y="2334"/>
                </a:cubicBezTo>
                <a:cubicBezTo>
                  <a:pt x="229370" y="-6902"/>
                  <a:pt x="324812" y="13110"/>
                  <a:pt x="378691" y="30043"/>
                </a:cubicBezTo>
                <a:cubicBezTo>
                  <a:pt x="432570" y="46976"/>
                  <a:pt x="461048" y="75455"/>
                  <a:pt x="489527" y="103934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1319893" y="3002433"/>
            <a:ext cx="320257" cy="526473"/>
          </a:xfrm>
          <a:custGeom>
            <a:avLst/>
            <a:gdLst>
              <a:gd name="connsiteX0" fmla="*/ 0 w 320257"/>
              <a:gd name="connsiteY0" fmla="*/ 526473 h 526473"/>
              <a:gd name="connsiteX1" fmla="*/ 120073 w 320257"/>
              <a:gd name="connsiteY1" fmla="*/ 461819 h 526473"/>
              <a:gd name="connsiteX2" fmla="*/ 249382 w 320257"/>
              <a:gd name="connsiteY2" fmla="*/ 295564 h 526473"/>
              <a:gd name="connsiteX3" fmla="*/ 314036 w 320257"/>
              <a:gd name="connsiteY3" fmla="*/ 55419 h 526473"/>
              <a:gd name="connsiteX4" fmla="*/ 314036 w 320257"/>
              <a:gd name="connsiteY4" fmla="*/ 0 h 526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257" h="526473">
                <a:moveTo>
                  <a:pt x="0" y="526473"/>
                </a:moveTo>
                <a:cubicBezTo>
                  <a:pt x="39254" y="513388"/>
                  <a:pt x="78509" y="500304"/>
                  <a:pt x="120073" y="461819"/>
                </a:cubicBezTo>
                <a:cubicBezTo>
                  <a:pt x="161637" y="423334"/>
                  <a:pt x="217055" y="363297"/>
                  <a:pt x="249382" y="295564"/>
                </a:cubicBezTo>
                <a:cubicBezTo>
                  <a:pt x="281709" y="227831"/>
                  <a:pt x="303260" y="104680"/>
                  <a:pt x="314036" y="55419"/>
                </a:cubicBezTo>
                <a:cubicBezTo>
                  <a:pt x="324812" y="6158"/>
                  <a:pt x="319424" y="3079"/>
                  <a:pt x="314036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310374" y="2515377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Q3</a:t>
            </a:r>
          </a:p>
        </p:txBody>
      </p:sp>
      <p:sp>
        <p:nvSpPr>
          <p:cNvPr id="34" name="Freeform 33"/>
          <p:cNvSpPr/>
          <p:nvPr/>
        </p:nvSpPr>
        <p:spPr>
          <a:xfrm>
            <a:off x="5232536" y="2515377"/>
            <a:ext cx="3500582" cy="1348509"/>
          </a:xfrm>
          <a:custGeom>
            <a:avLst/>
            <a:gdLst>
              <a:gd name="connsiteX0" fmla="*/ 0 w 3500582"/>
              <a:gd name="connsiteY0" fmla="*/ 1200727 h 1348509"/>
              <a:gd name="connsiteX1" fmla="*/ 1117600 w 3500582"/>
              <a:gd name="connsiteY1" fmla="*/ 0 h 1348509"/>
              <a:gd name="connsiteX2" fmla="*/ 3500582 w 3500582"/>
              <a:gd name="connsiteY2" fmla="*/ 1348509 h 1348509"/>
              <a:gd name="connsiteX3" fmla="*/ 0 w 3500582"/>
              <a:gd name="connsiteY3" fmla="*/ 1200727 h 134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582" h="1348509">
                <a:moveTo>
                  <a:pt x="0" y="1200727"/>
                </a:moveTo>
                <a:lnTo>
                  <a:pt x="1117600" y="0"/>
                </a:lnTo>
                <a:lnTo>
                  <a:pt x="3500582" y="1348509"/>
                </a:lnTo>
                <a:lnTo>
                  <a:pt x="0" y="1200727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5593417" y="3333145"/>
            <a:ext cx="190948" cy="415637"/>
          </a:xfrm>
          <a:custGeom>
            <a:avLst/>
            <a:gdLst>
              <a:gd name="connsiteX0" fmla="*/ 184727 w 190948"/>
              <a:gd name="connsiteY0" fmla="*/ 415637 h 415637"/>
              <a:gd name="connsiteX1" fmla="*/ 184727 w 190948"/>
              <a:gd name="connsiteY1" fmla="*/ 230909 h 415637"/>
              <a:gd name="connsiteX2" fmla="*/ 120072 w 190948"/>
              <a:gd name="connsiteY2" fmla="*/ 83127 h 415637"/>
              <a:gd name="connsiteX3" fmla="*/ 0 w 190948"/>
              <a:gd name="connsiteY3" fmla="*/ 0 h 41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948" h="415637">
                <a:moveTo>
                  <a:pt x="184727" y="415637"/>
                </a:moveTo>
                <a:cubicBezTo>
                  <a:pt x="190115" y="350982"/>
                  <a:pt x="195503" y="286327"/>
                  <a:pt x="184727" y="230909"/>
                </a:cubicBezTo>
                <a:cubicBezTo>
                  <a:pt x="173951" y="175491"/>
                  <a:pt x="150860" y="121612"/>
                  <a:pt x="120072" y="83127"/>
                </a:cubicBezTo>
                <a:cubicBezTo>
                  <a:pt x="89284" y="44642"/>
                  <a:pt x="0" y="0"/>
                  <a:pt x="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201782" y="2505885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33914" y="754083"/>
                <a:ext cx="8280920" cy="1406795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200" dirty="0"/>
                  <a:t>When you have a missing angle, it’s better to reciprocate to get: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2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200" b="1" i="0" smtClean="0"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200" b="1" i="1" smtClean="0">
                                  <a:latin typeface="Cambria Math"/>
                                </a:rPr>
                                <m:t>𝑨</m:t>
                              </m:r>
                            </m:e>
                          </m:func>
                        </m:num>
                        <m:den>
                          <m:r>
                            <a:rPr lang="en-GB" sz="2200" b="1" i="1" smtClean="0"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GB" sz="2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2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200" b="1" i="0" smtClean="0"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2200" b="1" i="1" smtClean="0">
                                  <a:latin typeface="Cambria Math"/>
                                </a:rPr>
                                <m:t>𝑩</m:t>
                              </m:r>
                            </m:e>
                          </m:func>
                        </m:num>
                        <m:den>
                          <m:r>
                            <a:rPr lang="en-GB" sz="2200" b="1" i="1" smtClean="0">
                              <a:latin typeface="Cambria Math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n-GB" sz="2200" b="1" dirty="0"/>
              </a:p>
              <a:p>
                <a:r>
                  <a:rPr lang="en-GB" sz="2200" dirty="0"/>
                  <a:t>i.e. in general put the missing value in the numerator.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14" y="754083"/>
                <a:ext cx="8280920" cy="1406795"/>
              </a:xfrm>
              <a:prstGeom prst="rect">
                <a:avLst/>
              </a:prstGeom>
              <a:blipFill>
                <a:blip r:embed="rId3"/>
                <a:stretch>
                  <a:fillRect b="-1953"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690824" y="3251689"/>
            <a:ext cx="114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40.33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6240648" y="371306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10</a:t>
            </a:r>
          </a:p>
        </p:txBody>
      </p:sp>
      <p:sp>
        <p:nvSpPr>
          <p:cNvPr id="41" name="Freeform 40"/>
          <p:cNvSpPr/>
          <p:nvPr/>
        </p:nvSpPr>
        <p:spPr>
          <a:xfrm>
            <a:off x="6100169" y="2798273"/>
            <a:ext cx="738909" cy="155149"/>
          </a:xfrm>
          <a:custGeom>
            <a:avLst/>
            <a:gdLst>
              <a:gd name="connsiteX0" fmla="*/ 0 w 738909"/>
              <a:gd name="connsiteY0" fmla="*/ 9237 h 155149"/>
              <a:gd name="connsiteX1" fmla="*/ 212436 w 738909"/>
              <a:gd name="connsiteY1" fmla="*/ 120073 h 155149"/>
              <a:gd name="connsiteX2" fmla="*/ 498764 w 738909"/>
              <a:gd name="connsiteY2" fmla="*/ 147782 h 155149"/>
              <a:gd name="connsiteX3" fmla="*/ 738909 w 738909"/>
              <a:gd name="connsiteY3" fmla="*/ 0 h 15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8909" h="155149">
                <a:moveTo>
                  <a:pt x="0" y="9237"/>
                </a:moveTo>
                <a:cubicBezTo>
                  <a:pt x="64654" y="53109"/>
                  <a:pt x="129309" y="96982"/>
                  <a:pt x="212436" y="120073"/>
                </a:cubicBezTo>
                <a:cubicBezTo>
                  <a:pt x="295563" y="143164"/>
                  <a:pt x="411019" y="167794"/>
                  <a:pt x="498764" y="147782"/>
                </a:cubicBezTo>
                <a:cubicBezTo>
                  <a:pt x="586509" y="127770"/>
                  <a:pt x="662709" y="63885"/>
                  <a:pt x="738909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4606062" y="2460007"/>
            <a:ext cx="648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Q4</a:t>
            </a:r>
          </a:p>
        </p:txBody>
      </p:sp>
    </p:spTree>
    <p:extLst>
      <p:ext uri="{BB962C8B-B14F-4D97-AF65-F5344CB8AC3E}">
        <p14:creationId xmlns:p14="http://schemas.microsoft.com/office/powerpoint/2010/main" val="230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‘Ambiguous Case’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Connector 6"/>
          <p:cNvCxnSpPr/>
          <p:nvPr/>
        </p:nvCxnSpPr>
        <p:spPr>
          <a:xfrm>
            <a:off x="410092" y="4079292"/>
            <a:ext cx="41764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10092" y="1198972"/>
            <a:ext cx="2412268" cy="2880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821885" y="3595522"/>
            <a:ext cx="227830" cy="508000"/>
          </a:xfrm>
          <a:custGeom>
            <a:avLst/>
            <a:gdLst>
              <a:gd name="connsiteX0" fmla="*/ 0 w 227830"/>
              <a:gd name="connsiteY0" fmla="*/ 0 h 508000"/>
              <a:gd name="connsiteX1" fmla="*/ 138546 w 227830"/>
              <a:gd name="connsiteY1" fmla="*/ 138545 h 508000"/>
              <a:gd name="connsiteX2" fmla="*/ 221673 w 227830"/>
              <a:gd name="connsiteY2" fmla="*/ 360218 h 508000"/>
              <a:gd name="connsiteX3" fmla="*/ 221673 w 227830"/>
              <a:gd name="connsiteY3" fmla="*/ 5080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30" h="508000">
                <a:moveTo>
                  <a:pt x="0" y="0"/>
                </a:moveTo>
                <a:cubicBezTo>
                  <a:pt x="50800" y="39254"/>
                  <a:pt x="101601" y="78509"/>
                  <a:pt x="138546" y="138545"/>
                </a:cubicBezTo>
                <a:cubicBezTo>
                  <a:pt x="175491" y="198581"/>
                  <a:pt x="207819" y="298642"/>
                  <a:pt x="221673" y="360218"/>
                </a:cubicBezTo>
                <a:cubicBezTo>
                  <a:pt x="235528" y="421794"/>
                  <a:pt x="221673" y="508000"/>
                  <a:pt x="221673" y="5080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415" y="4103522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" y="4103522"/>
                <a:ext cx="75135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46683" y="82964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683" y="829640"/>
                <a:ext cx="75135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H="1" flipV="1">
            <a:off x="2822360" y="1198972"/>
            <a:ext cx="972108" cy="288032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850252" y="1198972"/>
            <a:ext cx="972108" cy="288032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36249" y="2094966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249" y="2094966"/>
                <a:ext cx="75135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9571" y="371248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44°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71" y="3712480"/>
                <a:ext cx="75135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1428" y="802268"/>
                <a:ext cx="432083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Suppose you are told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𝐴𝐵</m:t>
                    </m:r>
                    <m:r>
                      <a:rPr lang="en-GB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𝐴𝐶</m:t>
                    </m:r>
                    <m:r>
                      <a:rPr lang="en-GB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∠</m:t>
                    </m:r>
                    <m:r>
                      <a:rPr lang="en-GB" b="0" i="1" smtClean="0">
                        <a:latin typeface="Cambria Math"/>
                      </a:rPr>
                      <m:t>𝐴𝐵𝐶</m:t>
                    </m:r>
                    <m:r>
                      <a:rPr lang="en-GB" b="0" i="1" smtClean="0">
                        <a:latin typeface="Cambria Math"/>
                      </a:rPr>
                      <m:t>=44°</m:t>
                    </m:r>
                  </m:oMath>
                </a14:m>
                <a:r>
                  <a:rPr lang="en-GB" dirty="0"/>
                  <a:t>. What are the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∠</m:t>
                    </m:r>
                    <m:r>
                      <a:rPr lang="en-GB" b="0" i="1" smtClean="0">
                        <a:latin typeface="Cambria Math"/>
                      </a:rPr>
                      <m:t>𝐴𝐶𝐵</m:t>
                    </m:r>
                  </m:oMath>
                </a14:m>
                <a:r>
                  <a:rPr lang="en-GB" dirty="0"/>
                  <a:t>?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802268"/>
                <a:ext cx="4320834" cy="923330"/>
              </a:xfrm>
              <a:prstGeom prst="rect">
                <a:avLst/>
              </a:prstGeom>
              <a:blipFill>
                <a:blip r:embed="rId6"/>
                <a:stretch>
                  <a:fillRect l="-1269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549064" y="1808149"/>
                <a:ext cx="421320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GB" dirty="0"/>
                  <a:t> is somewhere on the horizontal line. There’s two ways in which the length could be 3. Using the sine rule: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064" y="1808149"/>
                <a:ext cx="4213202" cy="923330"/>
              </a:xfrm>
              <a:prstGeom prst="rect">
                <a:avLst/>
              </a:prstGeom>
              <a:blipFill>
                <a:blip r:embed="rId7"/>
                <a:stretch>
                  <a:fillRect l="-1158" t="-3974" r="-1592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60516" y="41394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516" y="4139488"/>
                <a:ext cx="43204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78444" y="415130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444" y="4151300"/>
                <a:ext cx="43204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085121" y="2640716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121" y="2640716"/>
                <a:ext cx="75135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83922" y="262930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922" y="2629300"/>
                <a:ext cx="751353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: Shape 4"/>
          <p:cNvSpPr/>
          <p:nvPr/>
        </p:nvSpPr>
        <p:spPr>
          <a:xfrm>
            <a:off x="1476056" y="3641489"/>
            <a:ext cx="510363" cy="414670"/>
          </a:xfrm>
          <a:custGeom>
            <a:avLst/>
            <a:gdLst>
              <a:gd name="connsiteX0" fmla="*/ 0 w 510363"/>
              <a:gd name="connsiteY0" fmla="*/ 414670 h 414670"/>
              <a:gd name="connsiteX1" fmla="*/ 148856 w 510363"/>
              <a:gd name="connsiteY1" fmla="*/ 116958 h 414670"/>
              <a:gd name="connsiteX2" fmla="*/ 510363 w 510363"/>
              <a:gd name="connsiteY2" fmla="*/ 0 h 414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363" h="414670">
                <a:moveTo>
                  <a:pt x="0" y="414670"/>
                </a:moveTo>
                <a:cubicBezTo>
                  <a:pt x="31898" y="300370"/>
                  <a:pt x="63796" y="186070"/>
                  <a:pt x="148856" y="116958"/>
                </a:cubicBezTo>
                <a:cubicBezTo>
                  <a:pt x="233916" y="47846"/>
                  <a:pt x="372139" y="23923"/>
                  <a:pt x="51036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/>
          <p:cNvSpPr/>
          <p:nvPr/>
        </p:nvSpPr>
        <p:spPr>
          <a:xfrm>
            <a:off x="3368652" y="3641489"/>
            <a:ext cx="265814" cy="425302"/>
          </a:xfrm>
          <a:custGeom>
            <a:avLst/>
            <a:gdLst>
              <a:gd name="connsiteX0" fmla="*/ 0 w 265814"/>
              <a:gd name="connsiteY0" fmla="*/ 425302 h 425302"/>
              <a:gd name="connsiteX1" fmla="*/ 74428 w 265814"/>
              <a:gd name="connsiteY1" fmla="*/ 180753 h 425302"/>
              <a:gd name="connsiteX2" fmla="*/ 265814 w 265814"/>
              <a:gd name="connsiteY2" fmla="*/ 0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814" h="425302">
                <a:moveTo>
                  <a:pt x="0" y="425302"/>
                </a:moveTo>
                <a:cubicBezTo>
                  <a:pt x="15063" y="338469"/>
                  <a:pt x="30126" y="251637"/>
                  <a:pt x="74428" y="180753"/>
                </a:cubicBezTo>
                <a:cubicBezTo>
                  <a:pt x="118730" y="109869"/>
                  <a:pt x="192272" y="54934"/>
                  <a:pt x="265814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953303" y="4611696"/>
            <a:ext cx="2258657" cy="20986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176146" y="5611389"/>
                <a:ext cx="5964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146" y="5611389"/>
                <a:ext cx="59643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76496" y="5602026"/>
                <a:ext cx="5964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67.9°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496" y="5602026"/>
                <a:ext cx="59643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725724" y="5608561"/>
                <a:ext cx="5964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112.1°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724" y="5608561"/>
                <a:ext cx="596432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2592388" y="4908550"/>
            <a:ext cx="1587" cy="7143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14663" y="4900613"/>
            <a:ext cx="9305" cy="71093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194271" y="4906847"/>
            <a:ext cx="1745904" cy="170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686601" y="4818617"/>
            <a:ext cx="7914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0.9262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53811" y="5397489"/>
                <a:ext cx="3672408" cy="132343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Wingdings" panose="05000000000000000000" pitchFamily="2" charset="2"/>
                  </a:rPr>
                  <a:t>!</a:t>
                </a:r>
                <a:r>
                  <a:rPr lang="en-GB" sz="1600" dirty="0"/>
                  <a:t> The sine rule produces two possible solutions for a missing angle: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6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⁡(180°−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Whether we use the acute or obtuse angle depends on context.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811" y="5397489"/>
                <a:ext cx="3672408" cy="1323439"/>
              </a:xfrm>
              <a:prstGeom prst="rect">
                <a:avLst/>
              </a:prstGeom>
              <a:blipFill>
                <a:blip r:embed="rId18"/>
                <a:stretch>
                  <a:fillRect l="-660" t="-901" b="-3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1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7" grpId="0"/>
      <p:bldP spid="29" grpId="0"/>
      <p:bldP spid="5" grpId="0" animBg="1"/>
      <p:bldP spid="6" grpId="0" animBg="1"/>
      <p:bldP spid="10" grpId="0"/>
      <p:bldP spid="31" grpId="0"/>
      <p:bldP spid="32" grpId="0"/>
      <p:bldP spid="41" grpId="0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29267</TotalTime>
  <Words>1072</Words>
  <Application>Microsoft Office PowerPoint</Application>
  <PresentationFormat>On-screen Show (4:3)</PresentationFormat>
  <Paragraphs>189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Wingdings</vt:lpstr>
      <vt:lpstr>Office Theme</vt:lpstr>
      <vt:lpstr>P1 Chapter 9 :: Trigonometric Ratios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1104</cp:revision>
  <cp:lastPrinted>2019-03-05T13:23:34Z</cp:lastPrinted>
  <dcterms:created xsi:type="dcterms:W3CDTF">2013-02-28T07:36:55Z</dcterms:created>
  <dcterms:modified xsi:type="dcterms:W3CDTF">2020-03-11T11:22:19Z</dcterms:modified>
</cp:coreProperties>
</file>