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7" r:id="rId4"/>
    <p:sldId id="270" r:id="rId5"/>
    <p:sldId id="258" r:id="rId6"/>
    <p:sldId id="268" r:id="rId7"/>
    <p:sldId id="259" r:id="rId8"/>
    <p:sldId id="269" r:id="rId9"/>
    <p:sldId id="261" r:id="rId10"/>
    <p:sldId id="271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BEC1-0093-41A7-8FBF-D7CFF2AA83A9}" type="datetimeFigureOut">
              <a:rPr lang="en-GB" smtClean="0"/>
              <a:t>04/09/2020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7EBD-5F0F-41E2-AEA4-C8F9EE9488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0202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BEC1-0093-41A7-8FBF-D7CFF2AA83A9}" type="datetimeFigureOut">
              <a:rPr lang="en-GB" smtClean="0"/>
              <a:t>04/09/2020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7EBD-5F0F-41E2-AEA4-C8F9EE9488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787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BEC1-0093-41A7-8FBF-D7CFF2AA83A9}" type="datetimeFigureOut">
              <a:rPr lang="en-GB" smtClean="0"/>
              <a:t>04/09/2020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7EBD-5F0F-41E2-AEA4-C8F9EE9488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0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BEC1-0093-41A7-8FBF-D7CFF2AA83A9}" type="datetimeFigureOut">
              <a:rPr lang="en-GB" smtClean="0"/>
              <a:t>04/09/2020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7EBD-5F0F-41E2-AEA4-C8F9EE9488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4188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BEC1-0093-41A7-8FBF-D7CFF2AA83A9}" type="datetimeFigureOut">
              <a:rPr lang="en-GB" smtClean="0"/>
              <a:t>04/09/2020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7EBD-5F0F-41E2-AEA4-C8F9EE9488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55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BEC1-0093-41A7-8FBF-D7CFF2AA83A9}" type="datetimeFigureOut">
              <a:rPr lang="en-GB" smtClean="0"/>
              <a:t>04/09/2020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7EBD-5F0F-41E2-AEA4-C8F9EE9488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822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BEC1-0093-41A7-8FBF-D7CFF2AA83A9}" type="datetimeFigureOut">
              <a:rPr lang="en-GB" smtClean="0"/>
              <a:t>04/09/2020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7EBD-5F0F-41E2-AEA4-C8F9EE9488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1124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BEC1-0093-41A7-8FBF-D7CFF2AA83A9}" type="datetimeFigureOut">
              <a:rPr lang="en-GB" smtClean="0"/>
              <a:t>04/09/2020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7EBD-5F0F-41E2-AEA4-C8F9EE9488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247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BEC1-0093-41A7-8FBF-D7CFF2AA83A9}" type="datetimeFigureOut">
              <a:rPr lang="en-GB" smtClean="0"/>
              <a:t>04/09/2020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7EBD-5F0F-41E2-AEA4-C8F9EE9488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08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BEC1-0093-41A7-8FBF-D7CFF2AA83A9}" type="datetimeFigureOut">
              <a:rPr lang="en-GB" smtClean="0"/>
              <a:t>04/09/2020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7EBD-5F0F-41E2-AEA4-C8F9EE9488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38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BEC1-0093-41A7-8FBF-D7CFF2AA83A9}" type="datetimeFigureOut">
              <a:rPr lang="en-GB" smtClean="0"/>
              <a:t>04/09/2020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7EBD-5F0F-41E2-AEA4-C8F9EE9488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7242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EBEC1-0093-41A7-8FBF-D7CFF2AA83A9}" type="datetimeFigureOut">
              <a:rPr lang="en-GB" smtClean="0"/>
              <a:t>04/09/2020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57EBD-5F0F-41E2-AEA4-C8F9EE9488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46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4896"/>
            <a:ext cx="7772400" cy="1470025"/>
          </a:xfrm>
        </p:spPr>
        <p:txBody>
          <a:bodyPr/>
          <a:lstStyle/>
          <a:p>
            <a:pPr algn="l"/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Research Techniques – Task 2 c</a:t>
            </a:r>
            <a:endParaRPr lang="en-GB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4077072"/>
            <a:ext cx="7488832" cy="72008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Unit 26  Industry related project – P2/M1 continued.</a:t>
            </a:r>
            <a:endParaRPr lang="en-GB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88640"/>
            <a:ext cx="3460421" cy="2236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782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Methods of </a:t>
            </a:r>
            <a:r>
              <a:rPr lang="en-GB" b="1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SECONDARY 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76064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en-GB" sz="1800" dirty="0"/>
              <a:t>The Research Investigation requires you to have research from a "...wide variety of sources</a:t>
            </a:r>
            <a:r>
              <a:rPr lang="en-GB" sz="1800" dirty="0" smtClean="0"/>
              <a:t>...“. These can include;</a:t>
            </a:r>
            <a:endParaRPr lang="en-GB" sz="1800" b="1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en-GB" sz="1800" b="1" dirty="0"/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fr-FR" sz="1800" b="1" dirty="0" smtClean="0"/>
              <a:t>PDF </a:t>
            </a:r>
            <a:r>
              <a:rPr lang="fr-FR" sz="1800" b="1" dirty="0"/>
              <a:t>documents</a:t>
            </a:r>
            <a:r>
              <a:rPr lang="fr-FR" sz="1800" dirty="0"/>
              <a:t> – </a:t>
            </a:r>
            <a:r>
              <a:rPr lang="en-GB" sz="1800" dirty="0"/>
              <a:t>academic</a:t>
            </a:r>
            <a:r>
              <a:rPr lang="fr-FR" sz="1800" dirty="0"/>
              <a:t> </a:t>
            </a:r>
            <a:r>
              <a:rPr lang="fr-FR" sz="1800" dirty="0" smtClean="0"/>
              <a:t>articles, reports</a:t>
            </a:r>
            <a:r>
              <a:rPr lang="fr-FR" sz="1800" dirty="0"/>
              <a:t> </a:t>
            </a:r>
            <a:r>
              <a:rPr lang="fr-FR" sz="1800" dirty="0" smtClean="0"/>
              <a:t>etc. from </a:t>
            </a:r>
            <a:r>
              <a:rPr lang="en-GB" sz="1800" dirty="0" smtClean="0"/>
              <a:t>previous</a:t>
            </a:r>
            <a:r>
              <a:rPr lang="fr-FR" sz="1800" dirty="0" smtClean="0"/>
              <a:t> </a:t>
            </a:r>
            <a:r>
              <a:rPr lang="en-GB" sz="1800" dirty="0" smtClean="0"/>
              <a:t>studies</a:t>
            </a:r>
            <a:r>
              <a:rPr lang="fr-FR" sz="1800" dirty="0" smtClean="0"/>
              <a:t>/</a:t>
            </a:r>
            <a:r>
              <a:rPr lang="en-GB" sz="1800" dirty="0" smtClean="0"/>
              <a:t>research</a:t>
            </a:r>
            <a:r>
              <a:rPr lang="fr-FR" sz="1800" dirty="0" smtClean="0"/>
              <a:t>.</a:t>
            </a:r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r>
              <a:rPr lang="fr-FR" sz="1800" b="1" dirty="0" smtClean="0"/>
              <a:t>TV programmes/YouTube  – </a:t>
            </a:r>
            <a:r>
              <a:rPr lang="fr-FR" sz="1800" dirty="0"/>
              <a:t>D</a:t>
            </a:r>
            <a:r>
              <a:rPr lang="fr-FR" sz="1800" dirty="0" smtClean="0"/>
              <a:t>ocumentries</a:t>
            </a:r>
            <a:r>
              <a:rPr lang="fr-FR" sz="1800" dirty="0"/>
              <a:t>,</a:t>
            </a:r>
            <a:r>
              <a:rPr lang="fr-FR" sz="1800" dirty="0" smtClean="0"/>
              <a:t> News reports</a:t>
            </a:r>
            <a:endParaRPr lang="fr-FR" sz="1800" b="1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b="1" dirty="0"/>
              <a:t>Magazines / newspapers / journal – </a:t>
            </a:r>
            <a:r>
              <a:rPr lang="en-GB" sz="1800" dirty="0"/>
              <a:t>use the college library / collect articles / collect </a:t>
            </a:r>
            <a:r>
              <a:rPr lang="en-GB" sz="1800" dirty="0" smtClean="0"/>
              <a:t>quotes (</a:t>
            </a:r>
            <a:r>
              <a:rPr lang="en-GB" sz="1800" i="1" dirty="0" smtClean="0"/>
              <a:t>Daily National Newspapers, local newspapers, Hospitality journals such as  Caterer </a:t>
            </a:r>
            <a:r>
              <a:rPr lang="en-GB" sz="1800" i="1" dirty="0"/>
              <a:t>and </a:t>
            </a:r>
            <a:r>
              <a:rPr lang="en-GB" sz="1800" i="1" dirty="0" smtClean="0"/>
              <a:t>Hotelkeeper, Hospitality Today).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b="1" dirty="0" smtClean="0"/>
              <a:t>Marketing Materials</a:t>
            </a:r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r>
              <a:rPr lang="en-GB" sz="1800" b="1" dirty="0" smtClean="0"/>
              <a:t>Training Materials </a:t>
            </a:r>
            <a:r>
              <a:rPr lang="en-GB" sz="1800" dirty="0" smtClean="0"/>
              <a:t>– presentations, hand books, posters etc.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28615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25252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SECONDARY RESEARCH:</a:t>
            </a:r>
            <a:b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you will need to do (in task 3 project)</a:t>
            </a:r>
            <a:endParaRPr lang="en-GB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640960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Find academic texts, articles, relevant </a:t>
            </a:r>
            <a:r>
              <a:rPr lang="en-GB" dirty="0"/>
              <a:t>video </a:t>
            </a:r>
            <a:r>
              <a:rPr lang="en-GB" dirty="0" smtClean="0"/>
              <a:t>clips, magazine and books.</a:t>
            </a:r>
          </a:p>
          <a:p>
            <a:r>
              <a:rPr lang="en-GB" b="1" u="sng" dirty="0" smtClean="0"/>
              <a:t>Read</a:t>
            </a:r>
            <a:r>
              <a:rPr lang="en-GB" dirty="0" smtClean="0"/>
              <a:t> </a:t>
            </a:r>
            <a:r>
              <a:rPr lang="en-GB" dirty="0"/>
              <a:t>the chapters, articles, journals </a:t>
            </a:r>
            <a:r>
              <a:rPr lang="en-GB" dirty="0" smtClean="0"/>
              <a:t>etc.</a:t>
            </a:r>
            <a:endParaRPr lang="en-GB" dirty="0"/>
          </a:p>
          <a:p>
            <a:r>
              <a:rPr lang="en-GB" b="1" dirty="0"/>
              <a:t>Highlight/Annotate/Make </a:t>
            </a:r>
            <a:r>
              <a:rPr lang="en-GB" b="1" dirty="0" smtClean="0"/>
              <a:t>notes, make conclusions.</a:t>
            </a:r>
            <a:endParaRPr lang="en-GB" b="1" dirty="0"/>
          </a:p>
          <a:p>
            <a:r>
              <a:rPr lang="en-GB" dirty="0" smtClean="0"/>
              <a:t>Remember to make note of </a:t>
            </a:r>
            <a:r>
              <a:rPr lang="en-GB" b="1" dirty="0" smtClean="0"/>
              <a:t>quotations</a:t>
            </a:r>
            <a:r>
              <a:rPr lang="en-GB" dirty="0" smtClean="0"/>
              <a:t> </a:t>
            </a:r>
            <a:r>
              <a:rPr lang="en-GB" dirty="0"/>
              <a:t>you have found with </a:t>
            </a:r>
            <a:r>
              <a:rPr lang="en-GB" b="1" dirty="0"/>
              <a:t>page numbers </a:t>
            </a:r>
            <a:r>
              <a:rPr lang="en-GB" dirty="0"/>
              <a:t>and </a:t>
            </a:r>
            <a:r>
              <a:rPr lang="en-GB" b="1" dirty="0"/>
              <a:t>explanations</a:t>
            </a:r>
            <a:r>
              <a:rPr lang="en-GB" dirty="0"/>
              <a:t> as to why you think the quote might be </a:t>
            </a:r>
            <a:r>
              <a:rPr lang="en-GB" dirty="0" smtClean="0"/>
              <a:t>useful.</a:t>
            </a:r>
          </a:p>
          <a:p>
            <a:r>
              <a:rPr lang="en-GB" dirty="0" smtClean="0"/>
              <a:t>Keep ALL details for your bibliography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002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Context</a:t>
            </a:r>
            <a:endParaRPr lang="en-GB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Research forms a major part of your </a:t>
            </a:r>
            <a:r>
              <a:rPr lang="en-GB" b="1" dirty="0" smtClean="0"/>
              <a:t>Unit 26 project.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dirty="0" smtClean="0"/>
              <a:t>Compiling your project </a:t>
            </a:r>
            <a:r>
              <a:rPr lang="en-GB" dirty="0"/>
              <a:t>will be </a:t>
            </a:r>
            <a:r>
              <a:rPr lang="en-GB" dirty="0" smtClean="0"/>
              <a:t>done </a:t>
            </a:r>
            <a:r>
              <a:rPr lang="en-GB" b="1" dirty="0" smtClean="0"/>
              <a:t>individually </a:t>
            </a:r>
            <a:r>
              <a:rPr lang="en-GB" dirty="0" smtClean="0"/>
              <a:t>and you will formulate/plan/carry out your own research methods, as well as use existing sources of information to help put together your project (and meet your objectives).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762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F0"/>
                </a:solidFill>
              </a:rPr>
              <a:t>Context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 smtClean="0"/>
              <a:t>(P1) Task 1 – 3 options (choose 1)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(P2/M1) Task 2 – Planning your Project</a:t>
            </a:r>
          </a:p>
          <a:p>
            <a:pPr marL="0" indent="0">
              <a:buNone/>
            </a:pPr>
            <a:r>
              <a:rPr lang="en-GB" dirty="0" smtClean="0"/>
              <a:t>a) Project Outline</a:t>
            </a:r>
          </a:p>
          <a:p>
            <a:pPr marL="0" indent="0">
              <a:buNone/>
            </a:pPr>
            <a:r>
              <a:rPr lang="en-GB" dirty="0" smtClean="0"/>
              <a:t>b) Task 1/2 Objectives</a:t>
            </a:r>
          </a:p>
          <a:p>
            <a:pPr marL="0" indent="0">
              <a:buNone/>
            </a:pPr>
            <a:r>
              <a:rPr lang="en-GB" dirty="0" smtClean="0"/>
              <a:t>b) Task 3 Skills Analysis</a:t>
            </a:r>
          </a:p>
          <a:p>
            <a:pPr marL="0" indent="0">
              <a:buNone/>
            </a:pPr>
            <a:r>
              <a:rPr lang="en-GB" dirty="0" smtClean="0"/>
              <a:t>c) Market Research Plan</a:t>
            </a:r>
          </a:p>
          <a:p>
            <a:pPr marL="0" indent="0">
              <a:buNone/>
            </a:pPr>
            <a:r>
              <a:rPr lang="en-GB" dirty="0" smtClean="0"/>
              <a:t>d) Market Research Methods Preparation.</a:t>
            </a:r>
          </a:p>
          <a:p>
            <a:pPr marL="0" indent="0">
              <a:buNone/>
            </a:pPr>
            <a:r>
              <a:rPr lang="en-GB" dirty="0" smtClean="0"/>
              <a:t>e) Designing/Identifying Specific Resources you will use for your research.</a:t>
            </a:r>
          </a:p>
          <a:p>
            <a:pPr marL="0" indent="0">
              <a:buNone/>
            </a:pPr>
            <a:r>
              <a:rPr lang="en-GB" dirty="0" smtClean="0"/>
              <a:t>f) Project Action Plan.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(P3/M2) Task 3 – Carrying out your project (writing up the results of your research).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(P4/D1) Task 4 – Project Evaluation.</a:t>
            </a:r>
            <a:r>
              <a:rPr lang="en-GB" dirty="0"/>
              <a:t>	</a:t>
            </a:r>
          </a:p>
        </p:txBody>
      </p:sp>
      <p:pic>
        <p:nvPicPr>
          <p:cNvPr id="4" name="Picture 3" descr="File:Tick-re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449902"/>
            <a:ext cx="513393" cy="485156"/>
          </a:xfrm>
          <a:prstGeom prst="rect">
            <a:avLst/>
          </a:prstGeom>
        </p:spPr>
      </p:pic>
      <p:pic>
        <p:nvPicPr>
          <p:cNvPr id="5" name="Picture 4" descr="File:Tick-re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121379"/>
            <a:ext cx="513393" cy="485156"/>
          </a:xfrm>
          <a:prstGeom prst="rect">
            <a:avLst/>
          </a:prstGeom>
        </p:spPr>
      </p:pic>
      <p:pic>
        <p:nvPicPr>
          <p:cNvPr id="6" name="Picture 5" descr="File:Tick-re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458" y="2759382"/>
            <a:ext cx="513393" cy="485156"/>
          </a:xfrm>
          <a:prstGeom prst="rect">
            <a:avLst/>
          </a:prstGeom>
        </p:spPr>
      </p:pic>
      <p:pic>
        <p:nvPicPr>
          <p:cNvPr id="7" name="Picture 6" descr="File:Tick-re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432" y="2449718"/>
            <a:ext cx="513393" cy="485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18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928" y="260648"/>
            <a:ext cx="5062863" cy="60221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476672"/>
            <a:ext cx="32403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For section 2c) you are giving an outline of the research that you will be undertaking during the completion of the project. 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You must plan a MINIMUM of 3 primary AND 3 secondary methods.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>
                <a:solidFill>
                  <a:srgbClr val="FF0000"/>
                </a:solidFill>
              </a:rPr>
              <a:t>T</a:t>
            </a:r>
            <a:r>
              <a:rPr lang="en-GB" dirty="0" smtClean="0">
                <a:solidFill>
                  <a:srgbClr val="FF0000"/>
                </a:solidFill>
              </a:rPr>
              <a:t>hese should be chosen so that they enable you to generate the information that will help you meet your objectives e.g. discover strengths/weaknesses of an aspect business, then develop recommendations.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Once you have identified/described your methods, your must EXPLAIN HOW/WHY YOU WILL USE THESE.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578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750" y="-171450"/>
            <a:ext cx="8385175" cy="1431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Types of Research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539552" y="1196752"/>
            <a:ext cx="8183563" cy="5472608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2000" b="1" dirty="0" smtClean="0"/>
              <a:t>Primary Research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2000" dirty="0" smtClean="0"/>
              <a:t>Original research gathered by the researcher; this can include results of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2000" dirty="0" smtClean="0"/>
              <a:t>interviews, questionnaires, focus groups etc. </a:t>
            </a:r>
            <a:r>
              <a:rPr lang="en-GB" altLang="en-US" sz="2000" b="1" dirty="0" smtClean="0"/>
              <a:t>OR </a:t>
            </a:r>
            <a:r>
              <a:rPr lang="en-GB" altLang="en-US" sz="2000" dirty="0" smtClean="0"/>
              <a:t>textual analysis of a media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2000" dirty="0" smtClean="0"/>
              <a:t>product.</a:t>
            </a:r>
            <a:endParaRPr lang="en-GB" altLang="en-US" sz="20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altLang="en-US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2000" b="1" dirty="0" smtClean="0"/>
              <a:t>Secondary Research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2000" dirty="0" smtClean="0"/>
              <a:t>Using research already carried out by other people; this can include academic research, critical reviews and opinions etc. </a:t>
            </a:r>
            <a:r>
              <a:rPr lang="en-GB" altLang="en-US" sz="2000" b="1" dirty="0" smtClean="0"/>
              <a:t>OR </a:t>
            </a:r>
            <a:r>
              <a:rPr lang="en-GB" altLang="en-US" sz="2000" dirty="0" smtClean="0"/>
              <a:t>statistics, results of somebody else's focus group etc.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altLang="en-US" sz="20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2000" dirty="0" smtClean="0">
                <a:solidFill>
                  <a:srgbClr val="FF0000"/>
                </a:solidFill>
              </a:rPr>
              <a:t>REMEMBER, YOU MUST CHOOSE AT LEAST 3 PRIMARY AND 3 SECONDARY METHODS – YOU CAN USE MORE IF YOU NEED TO.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000" i="1" u="sng" dirty="0" smtClean="0"/>
              <a:t>These two types of research can also be divided into;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altLang="en-US" sz="2000" b="1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2000" b="1" dirty="0" smtClean="0"/>
              <a:t>Quantitative Research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2000" dirty="0" smtClean="0"/>
              <a:t>Research based on numbers, statistic or tables, producing “hard” data. Usually involves working with large groups of people.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2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2000" b="1" dirty="0" smtClean="0"/>
              <a:t>Qualitative Research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2000" dirty="0" smtClean="0"/>
              <a:t>More detailed, in-depth research which may involve discussion or analysis of peoples attitudes and behaviour. Usually involves working with smaller groups of people. i.e. seeking </a:t>
            </a:r>
            <a:r>
              <a:rPr lang="en-GB" altLang="en-US" sz="2000" b="1" dirty="0" smtClean="0"/>
              <a:t>QUALITY</a:t>
            </a:r>
            <a:r>
              <a:rPr lang="en-GB" altLang="en-US" sz="2000" dirty="0" smtClean="0"/>
              <a:t> information.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343468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33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33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Each method you use needs to be: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Outlined (in task 2c – market research plan)…</a:t>
            </a:r>
            <a:r>
              <a:rPr lang="en-GB" dirty="0" smtClean="0">
                <a:solidFill>
                  <a:srgbClr val="FF0000"/>
                </a:solidFill>
              </a:rPr>
              <a:t>using the Task 2c table.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Researched (in task 2d – preparation)…</a:t>
            </a:r>
            <a:r>
              <a:rPr lang="en-GB" dirty="0" smtClean="0">
                <a:solidFill>
                  <a:srgbClr val="FF0000"/>
                </a:solidFill>
              </a:rPr>
              <a:t>to be discussed in next week’s lesson.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Identified/Designed/planned/justified in-depth (in task 2e – resources section)…</a:t>
            </a:r>
            <a:r>
              <a:rPr lang="en-GB" dirty="0" smtClean="0">
                <a:solidFill>
                  <a:srgbClr val="FF0000"/>
                </a:solidFill>
              </a:rPr>
              <a:t>to be discussed in next week’s lesson.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722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11188" y="333375"/>
            <a:ext cx="8183562" cy="10525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Methods of </a:t>
            </a:r>
            <a:r>
              <a:rPr lang="en-GB" b="1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PRIMARY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Research </a:t>
            </a:r>
            <a:r>
              <a:rPr lang="en-GB" dirty="0" smtClean="0">
                <a:solidFill>
                  <a:srgbClr val="FF0000"/>
                </a:solidFill>
              </a:rPr>
              <a:t>(at least 3)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you may wish to use…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95288" y="1557338"/>
            <a:ext cx="8183562" cy="4679974"/>
          </a:xfrm>
        </p:spPr>
        <p:txBody>
          <a:bodyPr>
            <a:normAutofit fontScale="92500" lnSpcReduction="20000"/>
          </a:bodyPr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GB" sz="2000" b="1" dirty="0" smtClean="0"/>
              <a:t>Questionnaires</a:t>
            </a:r>
            <a:r>
              <a:rPr lang="en-GB" sz="2000" dirty="0" smtClean="0"/>
              <a:t> – a list of written questions requiring written answers</a:t>
            </a:r>
            <a:r>
              <a:rPr lang="en-GB" sz="2000" dirty="0"/>
              <a:t> </a:t>
            </a:r>
            <a:r>
              <a:rPr lang="en-GB" sz="2000" dirty="0" smtClean="0"/>
              <a:t>(mixture of quantitative/qualitative results data). </a:t>
            </a:r>
            <a:r>
              <a:rPr lang="en-GB" sz="2000" dirty="0" smtClean="0">
                <a:solidFill>
                  <a:srgbClr val="FF0000"/>
                </a:solidFill>
              </a:rPr>
              <a:t>Staff? Customers?</a:t>
            </a:r>
            <a:endParaRPr lang="en-GB" sz="2000" dirty="0" smtClean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GB" sz="20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GB" sz="2000" b="1" dirty="0" smtClean="0"/>
              <a:t>Surveys </a:t>
            </a:r>
            <a:r>
              <a:rPr lang="en-GB" sz="2000" dirty="0" smtClean="0"/>
              <a:t>– Gathering information from/about people (usually short/closed/quantitative data).</a:t>
            </a:r>
            <a:r>
              <a:rPr lang="en-GB" sz="2000" dirty="0">
                <a:solidFill>
                  <a:srgbClr val="FF0000"/>
                </a:solidFill>
              </a:rPr>
              <a:t> Staff? Customers</a:t>
            </a:r>
            <a:r>
              <a:rPr lang="en-GB" sz="2000" dirty="0" smtClean="0">
                <a:solidFill>
                  <a:srgbClr val="FF0000"/>
                </a:solidFill>
              </a:rPr>
              <a:t>? (face to face or online).</a:t>
            </a:r>
            <a:endParaRPr lang="en-GB" sz="2000" dirty="0" smtClean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GB" sz="2000" b="1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GB" sz="2000" b="1" dirty="0" smtClean="0"/>
              <a:t>Observations</a:t>
            </a:r>
            <a:r>
              <a:rPr lang="en-GB" sz="2000" dirty="0" smtClean="0"/>
              <a:t> – Researcher observes consumers/staff to draw conclusions on behaviour/reactions/standards of service etc.) </a:t>
            </a:r>
            <a:r>
              <a:rPr lang="en-GB" sz="2000" dirty="0" smtClean="0">
                <a:solidFill>
                  <a:srgbClr val="FF0000"/>
                </a:solidFill>
              </a:rPr>
              <a:t>At the business(</a:t>
            </a:r>
            <a:r>
              <a:rPr lang="en-GB" sz="2000" dirty="0" err="1" smtClean="0">
                <a:solidFill>
                  <a:srgbClr val="FF0000"/>
                </a:solidFill>
              </a:rPr>
              <a:t>es</a:t>
            </a:r>
            <a:r>
              <a:rPr lang="en-GB" sz="2000" dirty="0" smtClean="0">
                <a:solidFill>
                  <a:srgbClr val="FF0000"/>
                </a:solidFill>
              </a:rPr>
              <a:t>) you are researching, but could also be carried out at competitors to get ideas for improvements?</a:t>
            </a:r>
            <a:endParaRPr lang="en-GB" sz="2000" b="1" dirty="0" smtClean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GB" sz="2000" b="1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GB" sz="2000" b="1" dirty="0" smtClean="0"/>
              <a:t>Structured interviews</a:t>
            </a:r>
            <a:r>
              <a:rPr lang="en-GB" sz="2000" dirty="0" smtClean="0"/>
              <a:t> – Basically a spoken questionnaire, where the interviewer writes down the responses of the interviewee.</a:t>
            </a:r>
            <a:r>
              <a:rPr lang="en-GB" sz="2000" dirty="0" smtClean="0">
                <a:solidFill>
                  <a:srgbClr val="FF0000"/>
                </a:solidFill>
              </a:rPr>
              <a:t> Staff? Managers? Industry experts? (Can be done face to face or by phone).</a:t>
            </a:r>
            <a:endParaRPr lang="en-GB" sz="2000" dirty="0" smtClean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GB" sz="2000" b="1" dirty="0" smtClean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GB" sz="2000" b="1" dirty="0" smtClean="0"/>
              <a:t>Unstructured interviews</a:t>
            </a:r>
            <a:r>
              <a:rPr lang="en-GB" sz="2000" dirty="0" smtClean="0"/>
              <a:t> – Much less formal interviews where the interviewer is able to change the order of questions, re-phrase them or just provide a general guide  for discussion. </a:t>
            </a:r>
            <a:r>
              <a:rPr lang="en-GB" sz="2000" dirty="0" smtClean="0">
                <a:solidFill>
                  <a:srgbClr val="FF0000"/>
                </a:solidFill>
              </a:rPr>
              <a:t>During observations – informal chats with staff/customers?</a:t>
            </a:r>
            <a:endParaRPr lang="en-GB" sz="2000" dirty="0" smtClean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GB" sz="2000" b="1" dirty="0" smtClean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GB" sz="2000" b="1" dirty="0" smtClean="0"/>
              <a:t>Focus groups</a:t>
            </a:r>
            <a:r>
              <a:rPr lang="en-GB" sz="2000" dirty="0" smtClean="0"/>
              <a:t> – Interviews carried out with groups of people rather than individuals. </a:t>
            </a:r>
            <a:r>
              <a:rPr lang="en-GB" sz="2000" dirty="0" smtClean="0">
                <a:solidFill>
                  <a:srgbClr val="FF0000"/>
                </a:solidFill>
              </a:rPr>
              <a:t>Staff/customers – prompted discussion.</a:t>
            </a:r>
            <a:endParaRPr lang="en-GB" sz="2000" dirty="0" smtClean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GB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49630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2292" y="0"/>
            <a:ext cx="9828584" cy="1498178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PRIMARY </a:t>
            </a: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RESEARCH:</a:t>
            </a:r>
            <a:b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What you will 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 doing with this information </a:t>
            </a:r>
            <a:b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task 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P3/M2 </a:t>
            </a: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project)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25963"/>
          </a:xfrm>
        </p:spPr>
        <p:txBody>
          <a:bodyPr/>
          <a:lstStyle/>
          <a:p>
            <a:r>
              <a:rPr lang="en-GB" dirty="0" smtClean="0"/>
              <a:t>Using the resources you have designed, carry out the primary research.</a:t>
            </a:r>
          </a:p>
          <a:p>
            <a:r>
              <a:rPr lang="en-GB" dirty="0" smtClean="0"/>
              <a:t>Show the results.</a:t>
            </a:r>
          </a:p>
          <a:p>
            <a:r>
              <a:rPr lang="en-GB" dirty="0" smtClean="0"/>
              <a:t>Analyse the results.</a:t>
            </a:r>
          </a:p>
          <a:p>
            <a:r>
              <a:rPr lang="en-GB" dirty="0" smtClean="0"/>
              <a:t>Make conclusions (strengths/areas for improvement, common opinions etc…).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31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Methods of </a:t>
            </a:r>
            <a:r>
              <a:rPr lang="en-GB" b="1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SECONDARY 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364" y="505782"/>
            <a:ext cx="8363272" cy="6352218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endParaRPr lang="en-GB" sz="1800" dirty="0" smtClean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GB" sz="1800" dirty="0" smtClean="0"/>
              <a:t>At least ONE of your methods secondary methods should be used to research how your project topic relates to/or is viewed by “the hospitality industry” (e.g. industry reports, text book theory etc.).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GB" sz="18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GB" sz="1800" dirty="0" smtClean="0"/>
              <a:t>The </a:t>
            </a:r>
            <a:r>
              <a:rPr lang="en-GB" sz="1800" dirty="0"/>
              <a:t>Research Investigation requires you to have research from a "...wide variety of sources</a:t>
            </a:r>
            <a:r>
              <a:rPr lang="en-GB" sz="1800" dirty="0" smtClean="0"/>
              <a:t>...“. These can include;</a:t>
            </a:r>
            <a:endParaRPr lang="en-GB" sz="1800" b="1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en-GB" sz="1800" b="1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GB" sz="1800" b="1" dirty="0" smtClean="0"/>
              <a:t>Books – </a:t>
            </a:r>
            <a:r>
              <a:rPr lang="en-GB" sz="1800" dirty="0" smtClean="0"/>
              <a:t>Use </a:t>
            </a:r>
            <a:r>
              <a:rPr lang="en-GB" sz="1800" dirty="0"/>
              <a:t>theories, ideas and </a:t>
            </a:r>
            <a:r>
              <a:rPr lang="en-GB" sz="1800" dirty="0" smtClean="0"/>
              <a:t>arguments. Remember to use the </a:t>
            </a:r>
            <a:r>
              <a:rPr lang="en-GB" sz="1800" b="1" i="1" dirty="0" smtClean="0"/>
              <a:t>library</a:t>
            </a:r>
            <a:r>
              <a:rPr lang="en-GB" sz="1800" dirty="0" smtClean="0"/>
              <a:t> – the librarians will help you find relevant material but you can also use the </a:t>
            </a:r>
            <a:r>
              <a:rPr lang="en-GB" sz="1800" b="1" dirty="0" smtClean="0"/>
              <a:t>HERITAGE</a:t>
            </a:r>
            <a:r>
              <a:rPr lang="en-GB" sz="1800" dirty="0" smtClean="0"/>
              <a:t> database on Godalming Online to find specific titles, subject searches etc.</a:t>
            </a:r>
            <a:endParaRPr lang="en-GB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b="1" dirty="0"/>
              <a:t>Websites</a:t>
            </a:r>
            <a:r>
              <a:rPr lang="en-GB" sz="1800" dirty="0"/>
              <a:t> – </a:t>
            </a: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On-line </a:t>
            </a:r>
            <a:r>
              <a:rPr lang="en-GB" sz="1800" dirty="0"/>
              <a:t>articles </a:t>
            </a:r>
            <a:r>
              <a:rPr lang="en-GB" sz="1800" dirty="0" smtClean="0"/>
              <a:t>/</a:t>
            </a:r>
            <a:r>
              <a:rPr lang="en-GB" sz="1800" dirty="0"/>
              <a:t>news </a:t>
            </a:r>
            <a:r>
              <a:rPr lang="en-GB" sz="1800" dirty="0" smtClean="0"/>
              <a:t>stories etc. </a:t>
            </a:r>
            <a:r>
              <a:rPr lang="en-GB" sz="1800" dirty="0"/>
              <a:t>Be thorough when looking through sites - don't always search for the most obvious things and make sure you </a:t>
            </a:r>
            <a:r>
              <a:rPr lang="en-GB" sz="1800" b="1" dirty="0"/>
              <a:t>read</a:t>
            </a:r>
            <a:r>
              <a:rPr lang="en-GB" sz="1800" dirty="0"/>
              <a:t> rather than just surf from one place to the next</a:t>
            </a:r>
            <a:r>
              <a:rPr lang="en-GB" sz="1800" dirty="0" smtClean="0"/>
              <a:t>!</a:t>
            </a:r>
          </a:p>
          <a:p>
            <a:r>
              <a:rPr lang="en-GB" sz="1800" dirty="0" smtClean="0"/>
              <a:t>Review sites (Trip Advisor etc.)</a:t>
            </a:r>
          </a:p>
          <a:p>
            <a:r>
              <a:rPr lang="en-GB" sz="1800" dirty="0" smtClean="0"/>
              <a:t>Social Media sites.</a:t>
            </a:r>
          </a:p>
          <a:p>
            <a:r>
              <a:rPr lang="en-GB" sz="1800" dirty="0" smtClean="0"/>
              <a:t>Organisation’s websites</a:t>
            </a:r>
          </a:p>
          <a:p>
            <a:r>
              <a:rPr lang="en-GB" sz="1800" dirty="0" smtClean="0"/>
              <a:t>Industry bodies e.g. www.bha.org.uk (British </a:t>
            </a:r>
            <a:r>
              <a:rPr lang="en-GB" sz="1800" dirty="0"/>
              <a:t>Hospitality </a:t>
            </a:r>
            <a:r>
              <a:rPr lang="en-GB" sz="1800" dirty="0" smtClean="0"/>
              <a:t>Association)</a:t>
            </a:r>
            <a:endParaRPr lang="en-GB" sz="1800" dirty="0"/>
          </a:p>
          <a:p>
            <a:r>
              <a:rPr lang="en-GB" sz="1800" dirty="0" smtClean="0"/>
              <a:t>Leisure</a:t>
            </a:r>
            <a:r>
              <a:rPr lang="en-GB" sz="1800" dirty="0"/>
              <a:t>, Travel and </a:t>
            </a:r>
            <a:r>
              <a:rPr lang="en-GB" sz="1800" dirty="0" smtClean="0"/>
              <a:t>Tourism sites.</a:t>
            </a:r>
          </a:p>
          <a:p>
            <a:r>
              <a:rPr lang="en-GB" sz="1800" dirty="0" smtClean="0"/>
              <a:t>News Sites.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8145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1054</Words>
  <Application>Microsoft Office PowerPoint</Application>
  <PresentationFormat>On-screen Show (4:3)</PresentationFormat>
  <Paragraphs>109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Research Techniques – Task 2 c</vt:lpstr>
      <vt:lpstr>Context</vt:lpstr>
      <vt:lpstr>Context</vt:lpstr>
      <vt:lpstr>PowerPoint Presentation</vt:lpstr>
      <vt:lpstr>Types of Research</vt:lpstr>
      <vt:lpstr>PowerPoint Presentation</vt:lpstr>
      <vt:lpstr>Methods of PRIMARY Research (at least 3) you may wish to use…</vt:lpstr>
      <vt:lpstr>PRIMARY RESEARCH: What you will be doing with this information  (in task P3/M2 project)</vt:lpstr>
      <vt:lpstr>Methods of SECONDARY Research</vt:lpstr>
      <vt:lpstr>Methods of SECONDARY Research</vt:lpstr>
      <vt:lpstr>SECONDARY RESEARCH: What you will need to do (in task 3 project)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Techniques</dc:title>
  <dc:creator>Mark Piper</dc:creator>
  <cp:lastModifiedBy>James Shepherd</cp:lastModifiedBy>
  <cp:revision>44</cp:revision>
  <dcterms:created xsi:type="dcterms:W3CDTF">2015-06-02T11:36:45Z</dcterms:created>
  <dcterms:modified xsi:type="dcterms:W3CDTF">2020-09-04T08:20:25Z</dcterms:modified>
</cp:coreProperties>
</file>