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43"/>
  </p:notesMasterIdLst>
  <p:handoutMasterIdLst>
    <p:handoutMasterId r:id="rId44"/>
  </p:handoutMasterIdLst>
  <p:sldIdLst>
    <p:sldId id="256" r:id="rId2"/>
    <p:sldId id="286" r:id="rId3"/>
    <p:sldId id="285" r:id="rId4"/>
    <p:sldId id="289" r:id="rId5"/>
    <p:sldId id="290" r:id="rId6"/>
    <p:sldId id="291" r:id="rId7"/>
    <p:sldId id="292" r:id="rId8"/>
    <p:sldId id="305" r:id="rId9"/>
    <p:sldId id="287" r:id="rId10"/>
    <p:sldId id="288" r:id="rId11"/>
    <p:sldId id="265" r:id="rId12"/>
    <p:sldId id="271" r:id="rId13"/>
    <p:sldId id="260" r:id="rId14"/>
    <p:sldId id="316" r:id="rId15"/>
    <p:sldId id="318" r:id="rId16"/>
    <p:sldId id="317" r:id="rId17"/>
    <p:sldId id="319" r:id="rId18"/>
    <p:sldId id="275" r:id="rId19"/>
    <p:sldId id="293" r:id="rId20"/>
    <p:sldId id="306" r:id="rId21"/>
    <p:sldId id="303" r:id="rId22"/>
    <p:sldId id="304" r:id="rId23"/>
    <p:sldId id="266" r:id="rId24"/>
    <p:sldId id="313" r:id="rId25"/>
    <p:sldId id="267" r:id="rId26"/>
    <p:sldId id="307" r:id="rId27"/>
    <p:sldId id="258" r:id="rId28"/>
    <p:sldId id="308" r:id="rId29"/>
    <p:sldId id="270" r:id="rId30"/>
    <p:sldId id="309" r:id="rId31"/>
    <p:sldId id="273" r:id="rId32"/>
    <p:sldId id="311" r:id="rId33"/>
    <p:sldId id="312" r:id="rId34"/>
    <p:sldId id="298" r:id="rId35"/>
    <p:sldId id="301" r:id="rId36"/>
    <p:sldId id="282" r:id="rId37"/>
    <p:sldId id="302" r:id="rId38"/>
    <p:sldId id="315" r:id="rId39"/>
    <p:sldId id="283" r:id="rId40"/>
    <p:sldId id="284" r:id="rId41"/>
    <p:sldId id="314" r:id="rId42"/>
  </p:sldIdLst>
  <p:sldSz cx="9144000" cy="6858000" type="screen4x3"/>
  <p:notesSz cx="9926638" cy="67976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4C4C4C"/>
    <a:srgbClr val="FF3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10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3CE2C-B68C-4D19-AF09-0DD3AAC1C44A}" type="doc">
      <dgm:prSet loTypeId="urn:microsoft.com/office/officeart/2005/8/layout/hierarchy2" loCatId="hierarchy" qsTypeId="urn:microsoft.com/office/officeart/2005/8/quickstyle/3d3" qsCatId="3D" csTypeId="urn:microsoft.com/office/officeart/2005/8/colors/colorful1#1" csCatId="colorful" phldr="1"/>
      <dgm:spPr/>
      <dgm:t>
        <a:bodyPr/>
        <a:lstStyle/>
        <a:p>
          <a:endParaRPr lang="en-GB"/>
        </a:p>
      </dgm:t>
    </dgm:pt>
    <dgm:pt modelId="{A8149E4D-51E6-4278-943A-5D40E0C141A4}">
      <dgm:prSet phldrT="[Text]"/>
      <dgm:spPr/>
      <dgm:t>
        <a:bodyPr/>
        <a:lstStyle/>
        <a:p>
          <a:r>
            <a:rPr lang="en-GB" dirty="0" smtClean="0"/>
            <a:t>Reasons</a:t>
          </a:r>
          <a:endParaRPr lang="en-GB" dirty="0"/>
        </a:p>
      </dgm:t>
    </dgm:pt>
    <dgm:pt modelId="{1EF54201-EFB2-4A07-B443-4329E33A2487}" type="parTrans" cxnId="{2915FA27-3223-47F9-A09E-7356D6C244D2}">
      <dgm:prSet/>
      <dgm:spPr/>
      <dgm:t>
        <a:bodyPr/>
        <a:lstStyle/>
        <a:p>
          <a:endParaRPr lang="en-GB"/>
        </a:p>
      </dgm:t>
    </dgm:pt>
    <dgm:pt modelId="{D8A61705-C80C-46E4-89B1-E0B916AB73FA}" type="sibTrans" cxnId="{2915FA27-3223-47F9-A09E-7356D6C244D2}">
      <dgm:prSet/>
      <dgm:spPr/>
      <dgm:t>
        <a:bodyPr/>
        <a:lstStyle/>
        <a:p>
          <a:endParaRPr lang="en-GB"/>
        </a:p>
      </dgm:t>
    </dgm:pt>
    <dgm:pt modelId="{3CA093DC-F6EE-410A-A101-1AA093CCE7DE}">
      <dgm:prSet phldrT="[Text]"/>
      <dgm:spPr/>
      <dgm:t>
        <a:bodyPr/>
        <a:lstStyle/>
        <a:p>
          <a:r>
            <a:rPr lang="en-GB" dirty="0" smtClean="0"/>
            <a:t>Marginalisation</a:t>
          </a:r>
          <a:endParaRPr lang="en-GB" dirty="0"/>
        </a:p>
      </dgm:t>
    </dgm:pt>
    <dgm:pt modelId="{99FEA44D-16DB-47F2-B39C-FD69DADF08D0}" type="parTrans" cxnId="{3D2C1235-D9B3-4CE0-9FA3-C45D9E1557E7}">
      <dgm:prSet/>
      <dgm:spPr/>
      <dgm:t>
        <a:bodyPr/>
        <a:lstStyle/>
        <a:p>
          <a:endParaRPr lang="en-GB"/>
        </a:p>
      </dgm:t>
    </dgm:pt>
    <dgm:pt modelId="{03748AD1-9BAE-48C8-BC8F-DC0F771BBEA5}" type="sibTrans" cxnId="{3D2C1235-D9B3-4CE0-9FA3-C45D9E1557E7}">
      <dgm:prSet/>
      <dgm:spPr/>
      <dgm:t>
        <a:bodyPr/>
        <a:lstStyle/>
        <a:p>
          <a:endParaRPr lang="en-GB"/>
        </a:p>
      </dgm:t>
    </dgm:pt>
    <dgm:pt modelId="{89146747-B62B-47E5-A7F4-7C6827524282}">
      <dgm:prSet phldrT="[Text]"/>
      <dgm:spPr/>
      <dgm:t>
        <a:bodyPr/>
        <a:lstStyle/>
        <a:p>
          <a:r>
            <a:rPr lang="en-GB" dirty="0" smtClean="0"/>
            <a:t>Relative Deprivation</a:t>
          </a:r>
          <a:endParaRPr lang="en-GB" dirty="0"/>
        </a:p>
      </dgm:t>
    </dgm:pt>
    <dgm:pt modelId="{4E6DE350-0849-428C-9E5B-C4CF5B118FBC}" type="parTrans" cxnId="{0C137422-8C1E-45C4-AD84-93D1C363158C}">
      <dgm:prSet/>
      <dgm:spPr/>
      <dgm:t>
        <a:bodyPr/>
        <a:lstStyle/>
        <a:p>
          <a:endParaRPr lang="en-GB"/>
        </a:p>
      </dgm:t>
    </dgm:pt>
    <dgm:pt modelId="{EE171D3D-5621-49C2-AD97-FB282506E698}" type="sibTrans" cxnId="{0C137422-8C1E-45C4-AD84-93D1C363158C}">
      <dgm:prSet/>
      <dgm:spPr/>
      <dgm:t>
        <a:bodyPr/>
        <a:lstStyle/>
        <a:p>
          <a:endParaRPr lang="en-GB"/>
        </a:p>
      </dgm:t>
    </dgm:pt>
    <dgm:pt modelId="{57114E5B-2067-43A6-99DF-E0B6E54372C2}">
      <dgm:prSet phldrT="[Text]"/>
      <dgm:spPr/>
      <dgm:t>
        <a:bodyPr/>
        <a:lstStyle/>
        <a:p>
          <a:r>
            <a:rPr lang="en-GB" dirty="0" smtClean="0"/>
            <a:t>Sub cultural response</a:t>
          </a:r>
          <a:endParaRPr lang="en-GB" dirty="0"/>
        </a:p>
      </dgm:t>
    </dgm:pt>
    <dgm:pt modelId="{1F318922-0F24-4F81-90F7-A96238560B45}" type="parTrans" cxnId="{D181A254-CC2E-4ADA-91DB-CD1BA8F5E416}">
      <dgm:prSet/>
      <dgm:spPr/>
      <dgm:t>
        <a:bodyPr/>
        <a:lstStyle/>
        <a:p>
          <a:endParaRPr lang="en-GB"/>
        </a:p>
      </dgm:t>
    </dgm:pt>
    <dgm:pt modelId="{4ACD5FB4-C16A-4715-80F6-12DA501B1628}" type="sibTrans" cxnId="{D181A254-CC2E-4ADA-91DB-CD1BA8F5E416}">
      <dgm:prSet/>
      <dgm:spPr/>
      <dgm:t>
        <a:bodyPr/>
        <a:lstStyle/>
        <a:p>
          <a:endParaRPr lang="en-GB"/>
        </a:p>
      </dgm:t>
    </dgm:pt>
    <dgm:pt modelId="{B557E61A-3F10-4DA4-8CFD-560F03DE7DEA}" type="pres">
      <dgm:prSet presAssocID="{2973CE2C-B68C-4D19-AF09-0DD3AAC1C44A}" presName="diagram" presStyleCnt="0">
        <dgm:presLayoutVars>
          <dgm:chPref val="1"/>
          <dgm:dir/>
          <dgm:animOne val="branch"/>
          <dgm:animLvl val="lvl"/>
          <dgm:resizeHandles val="exact"/>
        </dgm:presLayoutVars>
      </dgm:prSet>
      <dgm:spPr/>
      <dgm:t>
        <a:bodyPr/>
        <a:lstStyle/>
        <a:p>
          <a:endParaRPr lang="en-US"/>
        </a:p>
      </dgm:t>
    </dgm:pt>
    <dgm:pt modelId="{48DA1183-FD74-46F1-8440-5E3F9A59F0EA}" type="pres">
      <dgm:prSet presAssocID="{A8149E4D-51E6-4278-943A-5D40E0C141A4}" presName="root1" presStyleCnt="0"/>
      <dgm:spPr/>
    </dgm:pt>
    <dgm:pt modelId="{91A30D2B-DC26-4E2B-8C98-909C867D2275}" type="pres">
      <dgm:prSet presAssocID="{A8149E4D-51E6-4278-943A-5D40E0C141A4}" presName="LevelOneTextNode" presStyleLbl="node0" presStyleIdx="0" presStyleCnt="1" custLinFactNeighborX="-18375" custLinFactNeighborY="-8876">
        <dgm:presLayoutVars>
          <dgm:chPref val="3"/>
        </dgm:presLayoutVars>
      </dgm:prSet>
      <dgm:spPr/>
      <dgm:t>
        <a:bodyPr/>
        <a:lstStyle/>
        <a:p>
          <a:endParaRPr lang="en-GB"/>
        </a:p>
      </dgm:t>
    </dgm:pt>
    <dgm:pt modelId="{11372DE5-981F-44FA-A986-05326435F3E8}" type="pres">
      <dgm:prSet presAssocID="{A8149E4D-51E6-4278-943A-5D40E0C141A4}" presName="level2hierChild" presStyleCnt="0"/>
      <dgm:spPr/>
    </dgm:pt>
    <dgm:pt modelId="{227DA18F-434F-49A5-A1DB-675713CC1DED}" type="pres">
      <dgm:prSet presAssocID="{99FEA44D-16DB-47F2-B39C-FD69DADF08D0}" presName="conn2-1" presStyleLbl="parChTrans1D2" presStyleIdx="0" presStyleCnt="3"/>
      <dgm:spPr/>
      <dgm:t>
        <a:bodyPr/>
        <a:lstStyle/>
        <a:p>
          <a:endParaRPr lang="en-US"/>
        </a:p>
      </dgm:t>
    </dgm:pt>
    <dgm:pt modelId="{1B527A75-6A15-457B-A56F-D49E3E738640}" type="pres">
      <dgm:prSet presAssocID="{99FEA44D-16DB-47F2-B39C-FD69DADF08D0}" presName="connTx" presStyleLbl="parChTrans1D2" presStyleIdx="0" presStyleCnt="3"/>
      <dgm:spPr/>
      <dgm:t>
        <a:bodyPr/>
        <a:lstStyle/>
        <a:p>
          <a:endParaRPr lang="en-US"/>
        </a:p>
      </dgm:t>
    </dgm:pt>
    <dgm:pt modelId="{FACC19A8-2FF3-4F11-8A43-BE4361D5B313}" type="pres">
      <dgm:prSet presAssocID="{3CA093DC-F6EE-410A-A101-1AA093CCE7DE}" presName="root2" presStyleCnt="0"/>
      <dgm:spPr/>
    </dgm:pt>
    <dgm:pt modelId="{C3EC83C7-F67E-4BD8-9F4E-171B046490A7}" type="pres">
      <dgm:prSet presAssocID="{3CA093DC-F6EE-410A-A101-1AA093CCE7DE}" presName="LevelTwoTextNode" presStyleLbl="node2" presStyleIdx="0" presStyleCnt="3">
        <dgm:presLayoutVars>
          <dgm:chPref val="3"/>
        </dgm:presLayoutVars>
      </dgm:prSet>
      <dgm:spPr/>
      <dgm:t>
        <a:bodyPr/>
        <a:lstStyle/>
        <a:p>
          <a:endParaRPr lang="en-US"/>
        </a:p>
      </dgm:t>
    </dgm:pt>
    <dgm:pt modelId="{5D63C924-1127-483C-81E9-A8388408D033}" type="pres">
      <dgm:prSet presAssocID="{3CA093DC-F6EE-410A-A101-1AA093CCE7DE}" presName="level3hierChild" presStyleCnt="0"/>
      <dgm:spPr/>
    </dgm:pt>
    <dgm:pt modelId="{18F825FA-579F-4B81-A97C-12E876235E69}" type="pres">
      <dgm:prSet presAssocID="{4E6DE350-0849-428C-9E5B-C4CF5B118FBC}" presName="conn2-1" presStyleLbl="parChTrans1D2" presStyleIdx="1" presStyleCnt="3"/>
      <dgm:spPr/>
      <dgm:t>
        <a:bodyPr/>
        <a:lstStyle/>
        <a:p>
          <a:endParaRPr lang="en-US"/>
        </a:p>
      </dgm:t>
    </dgm:pt>
    <dgm:pt modelId="{393EB3A7-87BF-452B-A306-CD94E7EDCB0D}" type="pres">
      <dgm:prSet presAssocID="{4E6DE350-0849-428C-9E5B-C4CF5B118FBC}" presName="connTx" presStyleLbl="parChTrans1D2" presStyleIdx="1" presStyleCnt="3"/>
      <dgm:spPr/>
      <dgm:t>
        <a:bodyPr/>
        <a:lstStyle/>
        <a:p>
          <a:endParaRPr lang="en-US"/>
        </a:p>
      </dgm:t>
    </dgm:pt>
    <dgm:pt modelId="{C3EDB676-13D6-4F48-BEB7-5C099912F56F}" type="pres">
      <dgm:prSet presAssocID="{89146747-B62B-47E5-A7F4-7C6827524282}" presName="root2" presStyleCnt="0"/>
      <dgm:spPr/>
    </dgm:pt>
    <dgm:pt modelId="{C6EEC4C8-4970-40F4-83F2-E28E7F1B3E66}" type="pres">
      <dgm:prSet presAssocID="{89146747-B62B-47E5-A7F4-7C6827524282}" presName="LevelTwoTextNode" presStyleLbl="node2" presStyleIdx="1" presStyleCnt="3">
        <dgm:presLayoutVars>
          <dgm:chPref val="3"/>
        </dgm:presLayoutVars>
      </dgm:prSet>
      <dgm:spPr/>
      <dgm:t>
        <a:bodyPr/>
        <a:lstStyle/>
        <a:p>
          <a:endParaRPr lang="en-GB"/>
        </a:p>
      </dgm:t>
    </dgm:pt>
    <dgm:pt modelId="{2206E495-1351-42B8-8302-F86EB40FA54D}" type="pres">
      <dgm:prSet presAssocID="{89146747-B62B-47E5-A7F4-7C6827524282}" presName="level3hierChild" presStyleCnt="0"/>
      <dgm:spPr/>
    </dgm:pt>
    <dgm:pt modelId="{61035BDB-9998-415F-A9AE-49D28A37836D}" type="pres">
      <dgm:prSet presAssocID="{1F318922-0F24-4F81-90F7-A96238560B45}" presName="conn2-1" presStyleLbl="parChTrans1D2" presStyleIdx="2" presStyleCnt="3"/>
      <dgm:spPr/>
      <dgm:t>
        <a:bodyPr/>
        <a:lstStyle/>
        <a:p>
          <a:endParaRPr lang="en-US"/>
        </a:p>
      </dgm:t>
    </dgm:pt>
    <dgm:pt modelId="{A84F78A0-92F4-40FA-A210-BFE57553F618}" type="pres">
      <dgm:prSet presAssocID="{1F318922-0F24-4F81-90F7-A96238560B45}" presName="connTx" presStyleLbl="parChTrans1D2" presStyleIdx="2" presStyleCnt="3"/>
      <dgm:spPr/>
      <dgm:t>
        <a:bodyPr/>
        <a:lstStyle/>
        <a:p>
          <a:endParaRPr lang="en-US"/>
        </a:p>
      </dgm:t>
    </dgm:pt>
    <dgm:pt modelId="{5105EFFD-8B53-416C-902D-E2A01035E64D}" type="pres">
      <dgm:prSet presAssocID="{57114E5B-2067-43A6-99DF-E0B6E54372C2}" presName="root2" presStyleCnt="0"/>
      <dgm:spPr/>
    </dgm:pt>
    <dgm:pt modelId="{5CB86BEA-E9D4-4A34-A69F-8578159398AB}" type="pres">
      <dgm:prSet presAssocID="{57114E5B-2067-43A6-99DF-E0B6E54372C2}" presName="LevelTwoTextNode" presStyleLbl="node2" presStyleIdx="2" presStyleCnt="3">
        <dgm:presLayoutVars>
          <dgm:chPref val="3"/>
        </dgm:presLayoutVars>
      </dgm:prSet>
      <dgm:spPr/>
      <dgm:t>
        <a:bodyPr/>
        <a:lstStyle/>
        <a:p>
          <a:endParaRPr lang="en-GB"/>
        </a:p>
      </dgm:t>
    </dgm:pt>
    <dgm:pt modelId="{04BD0511-0694-4F40-85B9-0663CDDDB660}" type="pres">
      <dgm:prSet presAssocID="{57114E5B-2067-43A6-99DF-E0B6E54372C2}" presName="level3hierChild" presStyleCnt="0"/>
      <dgm:spPr/>
    </dgm:pt>
  </dgm:ptLst>
  <dgm:cxnLst>
    <dgm:cxn modelId="{933C79C1-F645-40D8-A38E-E6CFDFE92AA3}" type="presOf" srcId="{A8149E4D-51E6-4278-943A-5D40E0C141A4}" destId="{91A30D2B-DC26-4E2B-8C98-909C867D2275}" srcOrd="0" destOrd="0" presId="urn:microsoft.com/office/officeart/2005/8/layout/hierarchy2"/>
    <dgm:cxn modelId="{3D2C1235-D9B3-4CE0-9FA3-C45D9E1557E7}" srcId="{A8149E4D-51E6-4278-943A-5D40E0C141A4}" destId="{3CA093DC-F6EE-410A-A101-1AA093CCE7DE}" srcOrd="0" destOrd="0" parTransId="{99FEA44D-16DB-47F2-B39C-FD69DADF08D0}" sibTransId="{03748AD1-9BAE-48C8-BC8F-DC0F771BBEA5}"/>
    <dgm:cxn modelId="{5A4CD9FE-AC3E-4390-959D-6C4F490A642C}" type="presOf" srcId="{1F318922-0F24-4F81-90F7-A96238560B45}" destId="{61035BDB-9998-415F-A9AE-49D28A37836D}" srcOrd="0" destOrd="0" presId="urn:microsoft.com/office/officeart/2005/8/layout/hierarchy2"/>
    <dgm:cxn modelId="{850EB0A7-F0CC-4BD2-B2F2-AD610BBEC219}" type="presOf" srcId="{99FEA44D-16DB-47F2-B39C-FD69DADF08D0}" destId="{227DA18F-434F-49A5-A1DB-675713CC1DED}" srcOrd="0" destOrd="0" presId="urn:microsoft.com/office/officeart/2005/8/layout/hierarchy2"/>
    <dgm:cxn modelId="{F7E43216-CC09-4791-9D05-ECE40A2B38AF}" type="presOf" srcId="{1F318922-0F24-4F81-90F7-A96238560B45}" destId="{A84F78A0-92F4-40FA-A210-BFE57553F618}" srcOrd="1" destOrd="0" presId="urn:microsoft.com/office/officeart/2005/8/layout/hierarchy2"/>
    <dgm:cxn modelId="{D181A254-CC2E-4ADA-91DB-CD1BA8F5E416}" srcId="{A8149E4D-51E6-4278-943A-5D40E0C141A4}" destId="{57114E5B-2067-43A6-99DF-E0B6E54372C2}" srcOrd="2" destOrd="0" parTransId="{1F318922-0F24-4F81-90F7-A96238560B45}" sibTransId="{4ACD5FB4-C16A-4715-80F6-12DA501B1628}"/>
    <dgm:cxn modelId="{3F48635D-957A-4568-B1FA-37B4A54EF0EB}" type="presOf" srcId="{89146747-B62B-47E5-A7F4-7C6827524282}" destId="{C6EEC4C8-4970-40F4-83F2-E28E7F1B3E66}" srcOrd="0" destOrd="0" presId="urn:microsoft.com/office/officeart/2005/8/layout/hierarchy2"/>
    <dgm:cxn modelId="{A20BC956-B95A-4234-9F41-48186F1995AE}" type="presOf" srcId="{99FEA44D-16DB-47F2-B39C-FD69DADF08D0}" destId="{1B527A75-6A15-457B-A56F-D49E3E738640}" srcOrd="1" destOrd="0" presId="urn:microsoft.com/office/officeart/2005/8/layout/hierarchy2"/>
    <dgm:cxn modelId="{2915FA27-3223-47F9-A09E-7356D6C244D2}" srcId="{2973CE2C-B68C-4D19-AF09-0DD3AAC1C44A}" destId="{A8149E4D-51E6-4278-943A-5D40E0C141A4}" srcOrd="0" destOrd="0" parTransId="{1EF54201-EFB2-4A07-B443-4329E33A2487}" sibTransId="{D8A61705-C80C-46E4-89B1-E0B916AB73FA}"/>
    <dgm:cxn modelId="{1A283E47-057C-477A-AB61-9E716C6324F9}" type="presOf" srcId="{57114E5B-2067-43A6-99DF-E0B6E54372C2}" destId="{5CB86BEA-E9D4-4A34-A69F-8578159398AB}" srcOrd="0" destOrd="0" presId="urn:microsoft.com/office/officeart/2005/8/layout/hierarchy2"/>
    <dgm:cxn modelId="{4B93919E-0B2C-4562-9254-0BF6770830CD}" type="presOf" srcId="{4E6DE350-0849-428C-9E5B-C4CF5B118FBC}" destId="{18F825FA-579F-4B81-A97C-12E876235E69}" srcOrd="0" destOrd="0" presId="urn:microsoft.com/office/officeart/2005/8/layout/hierarchy2"/>
    <dgm:cxn modelId="{2A778AD2-F0E2-4549-A1DD-7EB80AE7F302}" type="presOf" srcId="{2973CE2C-B68C-4D19-AF09-0DD3AAC1C44A}" destId="{B557E61A-3F10-4DA4-8CFD-560F03DE7DEA}" srcOrd="0" destOrd="0" presId="urn:microsoft.com/office/officeart/2005/8/layout/hierarchy2"/>
    <dgm:cxn modelId="{26B2E7D7-89D1-4BD3-8DB2-68A877F2BC36}" type="presOf" srcId="{4E6DE350-0849-428C-9E5B-C4CF5B118FBC}" destId="{393EB3A7-87BF-452B-A306-CD94E7EDCB0D}" srcOrd="1" destOrd="0" presId="urn:microsoft.com/office/officeart/2005/8/layout/hierarchy2"/>
    <dgm:cxn modelId="{0C137422-8C1E-45C4-AD84-93D1C363158C}" srcId="{A8149E4D-51E6-4278-943A-5D40E0C141A4}" destId="{89146747-B62B-47E5-A7F4-7C6827524282}" srcOrd="1" destOrd="0" parTransId="{4E6DE350-0849-428C-9E5B-C4CF5B118FBC}" sibTransId="{EE171D3D-5621-49C2-AD97-FB282506E698}"/>
    <dgm:cxn modelId="{6E6D9B6C-96BB-4102-BEB3-C2264BA29A3B}" type="presOf" srcId="{3CA093DC-F6EE-410A-A101-1AA093CCE7DE}" destId="{C3EC83C7-F67E-4BD8-9F4E-171B046490A7}" srcOrd="0" destOrd="0" presId="urn:microsoft.com/office/officeart/2005/8/layout/hierarchy2"/>
    <dgm:cxn modelId="{227816B3-DB2F-4DBA-9087-C552D556B5E3}" type="presParOf" srcId="{B557E61A-3F10-4DA4-8CFD-560F03DE7DEA}" destId="{48DA1183-FD74-46F1-8440-5E3F9A59F0EA}" srcOrd="0" destOrd="0" presId="urn:microsoft.com/office/officeart/2005/8/layout/hierarchy2"/>
    <dgm:cxn modelId="{DEC5FC5E-D3AF-4CA9-8300-EBA21EC3719C}" type="presParOf" srcId="{48DA1183-FD74-46F1-8440-5E3F9A59F0EA}" destId="{91A30D2B-DC26-4E2B-8C98-909C867D2275}" srcOrd="0" destOrd="0" presId="urn:microsoft.com/office/officeart/2005/8/layout/hierarchy2"/>
    <dgm:cxn modelId="{D0F9C5D3-263E-4511-91EE-AF5F67A38D8E}" type="presParOf" srcId="{48DA1183-FD74-46F1-8440-5E3F9A59F0EA}" destId="{11372DE5-981F-44FA-A986-05326435F3E8}" srcOrd="1" destOrd="0" presId="urn:microsoft.com/office/officeart/2005/8/layout/hierarchy2"/>
    <dgm:cxn modelId="{D6EC784F-65F4-4A86-B10A-405411D4E5AC}" type="presParOf" srcId="{11372DE5-981F-44FA-A986-05326435F3E8}" destId="{227DA18F-434F-49A5-A1DB-675713CC1DED}" srcOrd="0" destOrd="0" presId="urn:microsoft.com/office/officeart/2005/8/layout/hierarchy2"/>
    <dgm:cxn modelId="{46837053-7EB3-4442-8704-9E0681EEB352}" type="presParOf" srcId="{227DA18F-434F-49A5-A1DB-675713CC1DED}" destId="{1B527A75-6A15-457B-A56F-D49E3E738640}" srcOrd="0" destOrd="0" presId="urn:microsoft.com/office/officeart/2005/8/layout/hierarchy2"/>
    <dgm:cxn modelId="{4FE2B4CA-547C-4EA7-90D5-B98B65A828E0}" type="presParOf" srcId="{11372DE5-981F-44FA-A986-05326435F3E8}" destId="{FACC19A8-2FF3-4F11-8A43-BE4361D5B313}" srcOrd="1" destOrd="0" presId="urn:microsoft.com/office/officeart/2005/8/layout/hierarchy2"/>
    <dgm:cxn modelId="{7DAAAA4F-AB35-47F2-9822-14BA87FC1DDD}" type="presParOf" srcId="{FACC19A8-2FF3-4F11-8A43-BE4361D5B313}" destId="{C3EC83C7-F67E-4BD8-9F4E-171B046490A7}" srcOrd="0" destOrd="0" presId="urn:microsoft.com/office/officeart/2005/8/layout/hierarchy2"/>
    <dgm:cxn modelId="{30C69B9F-87B6-4AC7-8EEF-57ED6D5F83F0}" type="presParOf" srcId="{FACC19A8-2FF3-4F11-8A43-BE4361D5B313}" destId="{5D63C924-1127-483C-81E9-A8388408D033}" srcOrd="1" destOrd="0" presId="urn:microsoft.com/office/officeart/2005/8/layout/hierarchy2"/>
    <dgm:cxn modelId="{C3514F04-FBCC-4852-9B8F-7B5CF0A4F1E1}" type="presParOf" srcId="{11372DE5-981F-44FA-A986-05326435F3E8}" destId="{18F825FA-579F-4B81-A97C-12E876235E69}" srcOrd="2" destOrd="0" presId="urn:microsoft.com/office/officeart/2005/8/layout/hierarchy2"/>
    <dgm:cxn modelId="{EDDF3954-571E-4BCB-B04A-051BD352F7B7}" type="presParOf" srcId="{18F825FA-579F-4B81-A97C-12E876235E69}" destId="{393EB3A7-87BF-452B-A306-CD94E7EDCB0D}" srcOrd="0" destOrd="0" presId="urn:microsoft.com/office/officeart/2005/8/layout/hierarchy2"/>
    <dgm:cxn modelId="{690AE42A-F5BD-4B2F-B1B8-1DEA94EF342D}" type="presParOf" srcId="{11372DE5-981F-44FA-A986-05326435F3E8}" destId="{C3EDB676-13D6-4F48-BEB7-5C099912F56F}" srcOrd="3" destOrd="0" presId="urn:microsoft.com/office/officeart/2005/8/layout/hierarchy2"/>
    <dgm:cxn modelId="{3A6501FF-E5A7-41CE-9746-235001E98A40}" type="presParOf" srcId="{C3EDB676-13D6-4F48-BEB7-5C099912F56F}" destId="{C6EEC4C8-4970-40F4-83F2-E28E7F1B3E66}" srcOrd="0" destOrd="0" presId="urn:microsoft.com/office/officeart/2005/8/layout/hierarchy2"/>
    <dgm:cxn modelId="{232CEC7A-7124-40D8-A2D2-0D0E61D5E762}" type="presParOf" srcId="{C3EDB676-13D6-4F48-BEB7-5C099912F56F}" destId="{2206E495-1351-42B8-8302-F86EB40FA54D}" srcOrd="1" destOrd="0" presId="urn:microsoft.com/office/officeart/2005/8/layout/hierarchy2"/>
    <dgm:cxn modelId="{D855B206-AB9B-4BFD-ADB6-F9A080AF21FA}" type="presParOf" srcId="{11372DE5-981F-44FA-A986-05326435F3E8}" destId="{61035BDB-9998-415F-A9AE-49D28A37836D}" srcOrd="4" destOrd="0" presId="urn:microsoft.com/office/officeart/2005/8/layout/hierarchy2"/>
    <dgm:cxn modelId="{E3C281B0-47D1-4FC7-84C4-38D0B7ECB63B}" type="presParOf" srcId="{61035BDB-9998-415F-A9AE-49D28A37836D}" destId="{A84F78A0-92F4-40FA-A210-BFE57553F618}" srcOrd="0" destOrd="0" presId="urn:microsoft.com/office/officeart/2005/8/layout/hierarchy2"/>
    <dgm:cxn modelId="{5BA0F7FA-65F9-4087-924F-2AF8F84F9AA0}" type="presParOf" srcId="{11372DE5-981F-44FA-A986-05326435F3E8}" destId="{5105EFFD-8B53-416C-902D-E2A01035E64D}" srcOrd="5" destOrd="0" presId="urn:microsoft.com/office/officeart/2005/8/layout/hierarchy2"/>
    <dgm:cxn modelId="{6CF35546-659F-4755-8FCC-94BEDD7504D8}" type="presParOf" srcId="{5105EFFD-8B53-416C-902D-E2A01035E64D}" destId="{5CB86BEA-E9D4-4A34-A69F-8578159398AB}" srcOrd="0" destOrd="0" presId="urn:microsoft.com/office/officeart/2005/8/layout/hierarchy2"/>
    <dgm:cxn modelId="{4B87D23F-B7CE-47BF-8EF3-D0CC717A9CE8}" type="presParOf" srcId="{5105EFFD-8B53-416C-902D-E2A01035E64D}" destId="{04BD0511-0694-4F40-85B9-0663CDDDB66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AB0870-3217-48BE-8F07-1DC759701B6F}" type="doc">
      <dgm:prSet loTypeId="urn:microsoft.com/office/officeart/2005/8/layout/hList1" loCatId="list" qsTypeId="urn:microsoft.com/office/officeart/2005/8/quickstyle/3D3" qsCatId="3D" csTypeId="urn:microsoft.com/office/officeart/2005/8/colors/accent0_2" csCatId="mainScheme" phldr="1"/>
      <dgm:spPr/>
      <dgm:t>
        <a:bodyPr/>
        <a:lstStyle/>
        <a:p>
          <a:endParaRPr lang="en-GB"/>
        </a:p>
      </dgm:t>
    </dgm:pt>
    <dgm:pt modelId="{90ACEC3D-2742-4831-A0FB-1680F30ED0BB}">
      <dgm:prSet phldrT="[Text]"/>
      <dgm:spPr/>
      <dgm:t>
        <a:bodyPr/>
        <a:lstStyle/>
        <a:p>
          <a:r>
            <a:rPr lang="en-GB" dirty="0" smtClean="0"/>
            <a:t>Educational success</a:t>
          </a:r>
          <a:endParaRPr lang="en-GB" dirty="0"/>
        </a:p>
      </dgm:t>
    </dgm:pt>
    <dgm:pt modelId="{71B820FE-7DFC-437E-9380-A611098F3386}" type="parTrans" cxnId="{BE7CFE7F-93C7-4887-B324-45C32E5C61D0}">
      <dgm:prSet/>
      <dgm:spPr/>
      <dgm:t>
        <a:bodyPr/>
        <a:lstStyle/>
        <a:p>
          <a:endParaRPr lang="en-GB"/>
        </a:p>
      </dgm:t>
    </dgm:pt>
    <dgm:pt modelId="{9C890197-61D1-4236-852B-062AB72D0007}" type="sibTrans" cxnId="{BE7CFE7F-93C7-4887-B324-45C32E5C61D0}">
      <dgm:prSet/>
      <dgm:spPr/>
      <dgm:t>
        <a:bodyPr/>
        <a:lstStyle/>
        <a:p>
          <a:endParaRPr lang="en-GB"/>
        </a:p>
      </dgm:t>
    </dgm:pt>
    <dgm:pt modelId="{EC1E13EA-CF12-4CCB-B082-2874B4277442}">
      <dgm:prSet phldrT="[Text]"/>
      <dgm:spPr/>
      <dgm:t>
        <a:bodyPr/>
        <a:lstStyle/>
        <a:p>
          <a:r>
            <a:rPr lang="en-GB" dirty="0" smtClean="0"/>
            <a:t>2006 – only 23% of Afro-Caribbean boys achieved 5 GSCE’s</a:t>
          </a:r>
          <a:endParaRPr lang="en-GB" dirty="0"/>
        </a:p>
      </dgm:t>
    </dgm:pt>
    <dgm:pt modelId="{BB33A584-A587-4950-B583-C156EBE72FAF}" type="parTrans" cxnId="{7BDF6090-6725-4928-AB49-50C0DC624C20}">
      <dgm:prSet/>
      <dgm:spPr/>
      <dgm:t>
        <a:bodyPr/>
        <a:lstStyle/>
        <a:p>
          <a:endParaRPr lang="en-GB"/>
        </a:p>
      </dgm:t>
    </dgm:pt>
    <dgm:pt modelId="{ADAF8686-8348-429B-B7E1-5D5B247BD149}" type="sibTrans" cxnId="{7BDF6090-6725-4928-AB49-50C0DC624C20}">
      <dgm:prSet/>
      <dgm:spPr/>
      <dgm:t>
        <a:bodyPr/>
        <a:lstStyle/>
        <a:p>
          <a:endParaRPr lang="en-GB"/>
        </a:p>
      </dgm:t>
    </dgm:pt>
    <dgm:pt modelId="{1A59B12D-33BF-4B15-BA44-0C0C0FB616A5}">
      <dgm:prSet phldrT="[Text]"/>
      <dgm:spPr/>
      <dgm:t>
        <a:bodyPr/>
        <a:lstStyle/>
        <a:p>
          <a:r>
            <a:rPr lang="en-GB" dirty="0" smtClean="0"/>
            <a:t>Affects self-confidence, employability (think Merton and sub cultural theorists)</a:t>
          </a:r>
          <a:endParaRPr lang="en-GB" dirty="0"/>
        </a:p>
      </dgm:t>
    </dgm:pt>
    <dgm:pt modelId="{8AB416A5-F083-4716-A8F7-05240ECE1146}" type="parTrans" cxnId="{28BEB593-1FE2-4E58-9204-5199ED1CEB11}">
      <dgm:prSet/>
      <dgm:spPr/>
      <dgm:t>
        <a:bodyPr/>
        <a:lstStyle/>
        <a:p>
          <a:endParaRPr lang="en-GB"/>
        </a:p>
      </dgm:t>
    </dgm:pt>
    <dgm:pt modelId="{04AB67F4-4D3F-4D5C-8EAA-6ACA0F3A57CE}" type="sibTrans" cxnId="{28BEB593-1FE2-4E58-9204-5199ED1CEB11}">
      <dgm:prSet/>
      <dgm:spPr/>
      <dgm:t>
        <a:bodyPr/>
        <a:lstStyle/>
        <a:p>
          <a:endParaRPr lang="en-GB"/>
        </a:p>
      </dgm:t>
    </dgm:pt>
    <dgm:pt modelId="{C8AA55D4-6FF0-42BF-8971-58D71355E960}">
      <dgm:prSet phldrT="[Text]"/>
      <dgm:spPr/>
      <dgm:t>
        <a:bodyPr/>
        <a:lstStyle/>
        <a:p>
          <a:r>
            <a:rPr lang="en-GB" dirty="0" smtClean="0"/>
            <a:t>Family Structure</a:t>
          </a:r>
          <a:endParaRPr lang="en-GB" dirty="0"/>
        </a:p>
      </dgm:t>
    </dgm:pt>
    <dgm:pt modelId="{C31F8EF9-A65A-4CA3-8EB4-3215EDBD79BF}" type="parTrans" cxnId="{037B589E-8D61-48EE-8083-31B67D49E768}">
      <dgm:prSet/>
      <dgm:spPr/>
      <dgm:t>
        <a:bodyPr/>
        <a:lstStyle/>
        <a:p>
          <a:endParaRPr lang="en-GB"/>
        </a:p>
      </dgm:t>
    </dgm:pt>
    <dgm:pt modelId="{AAFCD14A-24C5-40FE-AC8E-5C6CDC1E007D}" type="sibTrans" cxnId="{037B589E-8D61-48EE-8083-31B67D49E768}">
      <dgm:prSet/>
      <dgm:spPr/>
      <dgm:t>
        <a:bodyPr/>
        <a:lstStyle/>
        <a:p>
          <a:endParaRPr lang="en-GB"/>
        </a:p>
      </dgm:t>
    </dgm:pt>
    <dgm:pt modelId="{46BDA3A1-26CD-422B-A796-AC6DA82AF7E1}">
      <dgm:prSet phldrT="[Text]"/>
      <dgm:spPr/>
      <dgm:t>
        <a:bodyPr/>
        <a:lstStyle/>
        <a:p>
          <a:r>
            <a:rPr lang="en-GB" dirty="0" smtClean="0"/>
            <a:t>60% of young black males live with just one parent (normally the mother)</a:t>
          </a:r>
          <a:endParaRPr lang="en-GB" dirty="0"/>
        </a:p>
      </dgm:t>
    </dgm:pt>
    <dgm:pt modelId="{7298A449-BED2-4018-A1AD-712CD68F609E}" type="parTrans" cxnId="{59F0105E-5BC0-48B6-8054-BC007CF51E46}">
      <dgm:prSet/>
      <dgm:spPr/>
      <dgm:t>
        <a:bodyPr/>
        <a:lstStyle/>
        <a:p>
          <a:endParaRPr lang="en-GB"/>
        </a:p>
      </dgm:t>
    </dgm:pt>
    <dgm:pt modelId="{C3564435-8265-490E-82BB-E635DF34FA74}" type="sibTrans" cxnId="{59F0105E-5BC0-48B6-8054-BC007CF51E46}">
      <dgm:prSet/>
      <dgm:spPr/>
      <dgm:t>
        <a:bodyPr/>
        <a:lstStyle/>
        <a:p>
          <a:endParaRPr lang="en-GB"/>
        </a:p>
      </dgm:t>
    </dgm:pt>
    <dgm:pt modelId="{A2AD6E43-B57A-45B1-9605-0287691023A4}">
      <dgm:prSet phldrT="[Text]"/>
      <dgm:spPr/>
      <dgm:t>
        <a:bodyPr/>
        <a:lstStyle/>
        <a:p>
          <a:r>
            <a:rPr lang="en-GB" dirty="0" smtClean="0"/>
            <a:t>Mass Media</a:t>
          </a:r>
          <a:endParaRPr lang="en-GB" dirty="0"/>
        </a:p>
      </dgm:t>
    </dgm:pt>
    <dgm:pt modelId="{C27B0F32-F904-4313-A05B-19FC1C5A1C42}" type="parTrans" cxnId="{55792339-F069-496B-AF6E-5948518F6017}">
      <dgm:prSet/>
      <dgm:spPr/>
      <dgm:t>
        <a:bodyPr/>
        <a:lstStyle/>
        <a:p>
          <a:endParaRPr lang="en-GB"/>
        </a:p>
      </dgm:t>
    </dgm:pt>
    <dgm:pt modelId="{5157ABBD-C572-4A9B-BDE6-B3ED805D3DDC}" type="sibTrans" cxnId="{55792339-F069-496B-AF6E-5948518F6017}">
      <dgm:prSet/>
      <dgm:spPr/>
      <dgm:t>
        <a:bodyPr/>
        <a:lstStyle/>
        <a:p>
          <a:endParaRPr lang="en-GB"/>
        </a:p>
      </dgm:t>
    </dgm:pt>
    <dgm:pt modelId="{69F63D84-6597-41FD-B696-0494D4946F31}">
      <dgm:prSet phldrT="[Text]"/>
      <dgm:spPr/>
      <dgm:t>
        <a:bodyPr/>
        <a:lstStyle/>
        <a:p>
          <a:r>
            <a:rPr lang="en-GB" dirty="0" smtClean="0"/>
            <a:t>Influence of black ‘Rap Artists’</a:t>
          </a:r>
          <a:endParaRPr lang="en-GB" dirty="0"/>
        </a:p>
      </dgm:t>
    </dgm:pt>
    <dgm:pt modelId="{E1812123-95A5-41E2-9DCE-CF2CF2284C26}" type="parTrans" cxnId="{9242EA08-B40A-49EC-B4B1-C046B694C8CA}">
      <dgm:prSet/>
      <dgm:spPr/>
      <dgm:t>
        <a:bodyPr/>
        <a:lstStyle/>
        <a:p>
          <a:endParaRPr lang="en-GB"/>
        </a:p>
      </dgm:t>
    </dgm:pt>
    <dgm:pt modelId="{4660312D-CD47-4409-9507-5301A2B5D226}" type="sibTrans" cxnId="{9242EA08-B40A-49EC-B4B1-C046B694C8CA}">
      <dgm:prSet/>
      <dgm:spPr/>
      <dgm:t>
        <a:bodyPr/>
        <a:lstStyle/>
        <a:p>
          <a:endParaRPr lang="en-GB"/>
        </a:p>
      </dgm:t>
    </dgm:pt>
    <dgm:pt modelId="{268478E2-996B-49D3-A040-56A9D780D70B}">
      <dgm:prSet phldrT="[Text]"/>
      <dgm:spPr/>
      <dgm:t>
        <a:bodyPr/>
        <a:lstStyle/>
        <a:p>
          <a:r>
            <a:rPr lang="en-GB" dirty="0" smtClean="0"/>
            <a:t>According to some New Right and conservative thinkers ‘Rap music’ encourages ‘BLING, VIOLENCE AND CRIMINALITY’</a:t>
          </a:r>
          <a:endParaRPr lang="en-GB" dirty="0"/>
        </a:p>
      </dgm:t>
    </dgm:pt>
    <dgm:pt modelId="{5065B8CF-E6E7-404C-AD5B-AC7545E0ED65}" type="parTrans" cxnId="{0E264239-46A6-47AE-A872-83C2732250C5}">
      <dgm:prSet/>
      <dgm:spPr/>
      <dgm:t>
        <a:bodyPr/>
        <a:lstStyle/>
        <a:p>
          <a:endParaRPr lang="en-GB"/>
        </a:p>
      </dgm:t>
    </dgm:pt>
    <dgm:pt modelId="{AAEAE314-66F0-452C-9BC0-148BDA2A9435}" type="sibTrans" cxnId="{0E264239-46A6-47AE-A872-83C2732250C5}">
      <dgm:prSet/>
      <dgm:spPr/>
      <dgm:t>
        <a:bodyPr/>
        <a:lstStyle/>
        <a:p>
          <a:endParaRPr lang="en-GB"/>
        </a:p>
      </dgm:t>
    </dgm:pt>
    <dgm:pt modelId="{B8263F40-8FEF-42FE-ABEB-D0BD10EE202A}">
      <dgm:prSet phldrT="[Text]"/>
      <dgm:spPr/>
      <dgm:t>
        <a:bodyPr/>
        <a:lstStyle/>
        <a:p>
          <a:r>
            <a:rPr lang="en-GB" dirty="0" smtClean="0"/>
            <a:t>Single parent families also tend to be poorer than nuclear families so the link could be related to poverty as well</a:t>
          </a:r>
          <a:endParaRPr lang="en-GB" dirty="0"/>
        </a:p>
      </dgm:t>
    </dgm:pt>
    <dgm:pt modelId="{AA288D78-2C39-4873-AC28-37ADB6726767}" type="parTrans" cxnId="{4C6A41A0-DCBE-4572-8C7B-3EE957D9893B}">
      <dgm:prSet/>
      <dgm:spPr/>
      <dgm:t>
        <a:bodyPr/>
        <a:lstStyle/>
        <a:p>
          <a:endParaRPr lang="en-GB"/>
        </a:p>
      </dgm:t>
    </dgm:pt>
    <dgm:pt modelId="{06887F33-A997-400C-B5DD-C7F6627F83CB}" type="sibTrans" cxnId="{4C6A41A0-DCBE-4572-8C7B-3EE957D9893B}">
      <dgm:prSet/>
      <dgm:spPr/>
      <dgm:t>
        <a:bodyPr/>
        <a:lstStyle/>
        <a:p>
          <a:endParaRPr lang="en-GB"/>
        </a:p>
      </dgm:t>
    </dgm:pt>
    <dgm:pt modelId="{5FF90891-8A0D-44D6-842A-0D5756C8F2E8}">
      <dgm:prSet phldrT="[Text]"/>
      <dgm:spPr/>
      <dgm:t>
        <a:bodyPr/>
        <a:lstStyle/>
        <a:p>
          <a:r>
            <a:rPr lang="en-GB" dirty="0" smtClean="0"/>
            <a:t>This view has been challenged because it is questionable to simply blame one form of entertainment</a:t>
          </a:r>
          <a:endParaRPr lang="en-GB" dirty="0"/>
        </a:p>
      </dgm:t>
    </dgm:pt>
    <dgm:pt modelId="{E22D4609-DC65-4E72-B62F-2FFBCA0D393D}" type="parTrans" cxnId="{D30F7800-30E2-47B5-AD92-ED8789184685}">
      <dgm:prSet/>
      <dgm:spPr/>
      <dgm:t>
        <a:bodyPr/>
        <a:lstStyle/>
        <a:p>
          <a:endParaRPr lang="en-GB"/>
        </a:p>
      </dgm:t>
    </dgm:pt>
    <dgm:pt modelId="{5446E876-5A92-49EF-8FDC-B6811410A9C8}" type="sibTrans" cxnId="{D30F7800-30E2-47B5-AD92-ED8789184685}">
      <dgm:prSet/>
      <dgm:spPr/>
      <dgm:t>
        <a:bodyPr/>
        <a:lstStyle/>
        <a:p>
          <a:endParaRPr lang="en-GB"/>
        </a:p>
      </dgm:t>
    </dgm:pt>
    <dgm:pt modelId="{33120CA0-C5B2-4A77-B528-F632646EC534}" type="pres">
      <dgm:prSet presAssocID="{8FAB0870-3217-48BE-8F07-1DC759701B6F}" presName="Name0" presStyleCnt="0">
        <dgm:presLayoutVars>
          <dgm:dir/>
          <dgm:animLvl val="lvl"/>
          <dgm:resizeHandles val="exact"/>
        </dgm:presLayoutVars>
      </dgm:prSet>
      <dgm:spPr/>
      <dgm:t>
        <a:bodyPr/>
        <a:lstStyle/>
        <a:p>
          <a:endParaRPr lang="en-US"/>
        </a:p>
      </dgm:t>
    </dgm:pt>
    <dgm:pt modelId="{904EEB72-6D7C-42D0-ABDB-5D5FE6BB5F99}" type="pres">
      <dgm:prSet presAssocID="{90ACEC3D-2742-4831-A0FB-1680F30ED0BB}" presName="composite" presStyleCnt="0"/>
      <dgm:spPr/>
      <dgm:t>
        <a:bodyPr/>
        <a:lstStyle/>
        <a:p>
          <a:endParaRPr lang="en-US"/>
        </a:p>
      </dgm:t>
    </dgm:pt>
    <dgm:pt modelId="{8471318A-21CA-41B6-99C1-F47A111D562A}" type="pres">
      <dgm:prSet presAssocID="{90ACEC3D-2742-4831-A0FB-1680F30ED0BB}" presName="parTx" presStyleLbl="alignNode1" presStyleIdx="0" presStyleCnt="3">
        <dgm:presLayoutVars>
          <dgm:chMax val="0"/>
          <dgm:chPref val="0"/>
          <dgm:bulletEnabled val="1"/>
        </dgm:presLayoutVars>
      </dgm:prSet>
      <dgm:spPr/>
      <dgm:t>
        <a:bodyPr/>
        <a:lstStyle/>
        <a:p>
          <a:endParaRPr lang="en-US"/>
        </a:p>
      </dgm:t>
    </dgm:pt>
    <dgm:pt modelId="{0F036B2F-3247-45F9-9B34-64BBECB00AAA}" type="pres">
      <dgm:prSet presAssocID="{90ACEC3D-2742-4831-A0FB-1680F30ED0BB}" presName="desTx" presStyleLbl="alignAccFollowNode1" presStyleIdx="0" presStyleCnt="3">
        <dgm:presLayoutVars>
          <dgm:bulletEnabled val="1"/>
        </dgm:presLayoutVars>
      </dgm:prSet>
      <dgm:spPr/>
      <dgm:t>
        <a:bodyPr/>
        <a:lstStyle/>
        <a:p>
          <a:endParaRPr lang="en-US"/>
        </a:p>
      </dgm:t>
    </dgm:pt>
    <dgm:pt modelId="{EDB8762D-985D-45BD-9305-590DAB55D61E}" type="pres">
      <dgm:prSet presAssocID="{9C890197-61D1-4236-852B-062AB72D0007}" presName="space" presStyleCnt="0"/>
      <dgm:spPr/>
      <dgm:t>
        <a:bodyPr/>
        <a:lstStyle/>
        <a:p>
          <a:endParaRPr lang="en-US"/>
        </a:p>
      </dgm:t>
    </dgm:pt>
    <dgm:pt modelId="{C5022E97-DEEF-4EF0-A21B-1217773FAA96}" type="pres">
      <dgm:prSet presAssocID="{C8AA55D4-6FF0-42BF-8971-58D71355E960}" presName="composite" presStyleCnt="0"/>
      <dgm:spPr/>
      <dgm:t>
        <a:bodyPr/>
        <a:lstStyle/>
        <a:p>
          <a:endParaRPr lang="en-US"/>
        </a:p>
      </dgm:t>
    </dgm:pt>
    <dgm:pt modelId="{3452963D-FA30-496C-903C-3453497E77E9}" type="pres">
      <dgm:prSet presAssocID="{C8AA55D4-6FF0-42BF-8971-58D71355E960}" presName="parTx" presStyleLbl="alignNode1" presStyleIdx="1" presStyleCnt="3">
        <dgm:presLayoutVars>
          <dgm:chMax val="0"/>
          <dgm:chPref val="0"/>
          <dgm:bulletEnabled val="1"/>
        </dgm:presLayoutVars>
      </dgm:prSet>
      <dgm:spPr/>
      <dgm:t>
        <a:bodyPr/>
        <a:lstStyle/>
        <a:p>
          <a:endParaRPr lang="en-US"/>
        </a:p>
      </dgm:t>
    </dgm:pt>
    <dgm:pt modelId="{992968E2-B25C-4B29-8D7A-1B49A249B562}" type="pres">
      <dgm:prSet presAssocID="{C8AA55D4-6FF0-42BF-8971-58D71355E960}" presName="desTx" presStyleLbl="alignAccFollowNode1" presStyleIdx="1" presStyleCnt="3">
        <dgm:presLayoutVars>
          <dgm:bulletEnabled val="1"/>
        </dgm:presLayoutVars>
      </dgm:prSet>
      <dgm:spPr/>
      <dgm:t>
        <a:bodyPr/>
        <a:lstStyle/>
        <a:p>
          <a:endParaRPr lang="en-GB"/>
        </a:p>
      </dgm:t>
    </dgm:pt>
    <dgm:pt modelId="{A112ECA8-D782-403F-8E79-38FE08DAF849}" type="pres">
      <dgm:prSet presAssocID="{AAFCD14A-24C5-40FE-AC8E-5C6CDC1E007D}" presName="space" presStyleCnt="0"/>
      <dgm:spPr/>
      <dgm:t>
        <a:bodyPr/>
        <a:lstStyle/>
        <a:p>
          <a:endParaRPr lang="en-US"/>
        </a:p>
      </dgm:t>
    </dgm:pt>
    <dgm:pt modelId="{A9E13653-ECC1-4476-A0FA-53081F515E56}" type="pres">
      <dgm:prSet presAssocID="{A2AD6E43-B57A-45B1-9605-0287691023A4}" presName="composite" presStyleCnt="0"/>
      <dgm:spPr/>
      <dgm:t>
        <a:bodyPr/>
        <a:lstStyle/>
        <a:p>
          <a:endParaRPr lang="en-US"/>
        </a:p>
      </dgm:t>
    </dgm:pt>
    <dgm:pt modelId="{9576BA8D-5A1C-4577-9D8F-81F597459B63}" type="pres">
      <dgm:prSet presAssocID="{A2AD6E43-B57A-45B1-9605-0287691023A4}" presName="parTx" presStyleLbl="alignNode1" presStyleIdx="2" presStyleCnt="3">
        <dgm:presLayoutVars>
          <dgm:chMax val="0"/>
          <dgm:chPref val="0"/>
          <dgm:bulletEnabled val="1"/>
        </dgm:presLayoutVars>
      </dgm:prSet>
      <dgm:spPr/>
      <dgm:t>
        <a:bodyPr/>
        <a:lstStyle/>
        <a:p>
          <a:endParaRPr lang="en-US"/>
        </a:p>
      </dgm:t>
    </dgm:pt>
    <dgm:pt modelId="{DF4E0BAC-6FC3-442D-B7F1-7E22F48E2BCF}" type="pres">
      <dgm:prSet presAssocID="{A2AD6E43-B57A-45B1-9605-0287691023A4}" presName="desTx" presStyleLbl="alignAccFollowNode1" presStyleIdx="2" presStyleCnt="3">
        <dgm:presLayoutVars>
          <dgm:bulletEnabled val="1"/>
        </dgm:presLayoutVars>
      </dgm:prSet>
      <dgm:spPr/>
      <dgm:t>
        <a:bodyPr/>
        <a:lstStyle/>
        <a:p>
          <a:endParaRPr lang="en-GB"/>
        </a:p>
      </dgm:t>
    </dgm:pt>
  </dgm:ptLst>
  <dgm:cxnLst>
    <dgm:cxn modelId="{5C6D1A61-4F2C-4E6C-82F6-C2E4FA49E0E1}" type="presOf" srcId="{5FF90891-8A0D-44D6-842A-0D5756C8F2E8}" destId="{DF4E0BAC-6FC3-442D-B7F1-7E22F48E2BCF}" srcOrd="0" destOrd="2" presId="urn:microsoft.com/office/officeart/2005/8/layout/hList1"/>
    <dgm:cxn modelId="{55792339-F069-496B-AF6E-5948518F6017}" srcId="{8FAB0870-3217-48BE-8F07-1DC759701B6F}" destId="{A2AD6E43-B57A-45B1-9605-0287691023A4}" srcOrd="2" destOrd="0" parTransId="{C27B0F32-F904-4313-A05B-19FC1C5A1C42}" sibTransId="{5157ABBD-C572-4A9B-BDE6-B3ED805D3DDC}"/>
    <dgm:cxn modelId="{C77A2747-7F76-4AA5-90FF-E4C950833574}" type="presOf" srcId="{69F63D84-6597-41FD-B696-0494D4946F31}" destId="{DF4E0BAC-6FC3-442D-B7F1-7E22F48E2BCF}" srcOrd="0" destOrd="0" presId="urn:microsoft.com/office/officeart/2005/8/layout/hList1"/>
    <dgm:cxn modelId="{44997C3A-E3BD-403D-8558-F331B4092240}" type="presOf" srcId="{EC1E13EA-CF12-4CCB-B082-2874B4277442}" destId="{0F036B2F-3247-45F9-9B34-64BBECB00AAA}" srcOrd="0" destOrd="0" presId="urn:microsoft.com/office/officeart/2005/8/layout/hList1"/>
    <dgm:cxn modelId="{0E264239-46A6-47AE-A872-83C2732250C5}" srcId="{A2AD6E43-B57A-45B1-9605-0287691023A4}" destId="{268478E2-996B-49D3-A040-56A9D780D70B}" srcOrd="1" destOrd="0" parTransId="{5065B8CF-E6E7-404C-AD5B-AC7545E0ED65}" sibTransId="{AAEAE314-66F0-452C-9BC0-148BDA2A9435}"/>
    <dgm:cxn modelId="{59F0105E-5BC0-48B6-8054-BC007CF51E46}" srcId="{C8AA55D4-6FF0-42BF-8971-58D71355E960}" destId="{46BDA3A1-26CD-422B-A796-AC6DA82AF7E1}" srcOrd="0" destOrd="0" parTransId="{7298A449-BED2-4018-A1AD-712CD68F609E}" sibTransId="{C3564435-8265-490E-82BB-E635DF34FA74}"/>
    <dgm:cxn modelId="{28BEB593-1FE2-4E58-9204-5199ED1CEB11}" srcId="{90ACEC3D-2742-4831-A0FB-1680F30ED0BB}" destId="{1A59B12D-33BF-4B15-BA44-0C0C0FB616A5}" srcOrd="1" destOrd="0" parTransId="{8AB416A5-F083-4716-A8F7-05240ECE1146}" sibTransId="{04AB67F4-4D3F-4D5C-8EAA-6ACA0F3A57CE}"/>
    <dgm:cxn modelId="{F122FBF1-3640-4850-BB56-21110EFF2D13}" type="presOf" srcId="{A2AD6E43-B57A-45B1-9605-0287691023A4}" destId="{9576BA8D-5A1C-4577-9D8F-81F597459B63}" srcOrd="0" destOrd="0" presId="urn:microsoft.com/office/officeart/2005/8/layout/hList1"/>
    <dgm:cxn modelId="{9242EA08-B40A-49EC-B4B1-C046B694C8CA}" srcId="{A2AD6E43-B57A-45B1-9605-0287691023A4}" destId="{69F63D84-6597-41FD-B696-0494D4946F31}" srcOrd="0" destOrd="0" parTransId="{E1812123-95A5-41E2-9DCE-CF2CF2284C26}" sibTransId="{4660312D-CD47-4409-9507-5301A2B5D226}"/>
    <dgm:cxn modelId="{0834BDF7-768B-40E4-9F47-27043F2BF1C8}" type="presOf" srcId="{1A59B12D-33BF-4B15-BA44-0C0C0FB616A5}" destId="{0F036B2F-3247-45F9-9B34-64BBECB00AAA}" srcOrd="0" destOrd="1" presId="urn:microsoft.com/office/officeart/2005/8/layout/hList1"/>
    <dgm:cxn modelId="{BE7CFE7F-93C7-4887-B324-45C32E5C61D0}" srcId="{8FAB0870-3217-48BE-8F07-1DC759701B6F}" destId="{90ACEC3D-2742-4831-A0FB-1680F30ED0BB}" srcOrd="0" destOrd="0" parTransId="{71B820FE-7DFC-437E-9380-A611098F3386}" sibTransId="{9C890197-61D1-4236-852B-062AB72D0007}"/>
    <dgm:cxn modelId="{4C6A41A0-DCBE-4572-8C7B-3EE957D9893B}" srcId="{C8AA55D4-6FF0-42BF-8971-58D71355E960}" destId="{B8263F40-8FEF-42FE-ABEB-D0BD10EE202A}" srcOrd="1" destOrd="0" parTransId="{AA288D78-2C39-4873-AC28-37ADB6726767}" sibTransId="{06887F33-A997-400C-B5DD-C7F6627F83CB}"/>
    <dgm:cxn modelId="{037B589E-8D61-48EE-8083-31B67D49E768}" srcId="{8FAB0870-3217-48BE-8F07-1DC759701B6F}" destId="{C8AA55D4-6FF0-42BF-8971-58D71355E960}" srcOrd="1" destOrd="0" parTransId="{C31F8EF9-A65A-4CA3-8EB4-3215EDBD79BF}" sibTransId="{AAFCD14A-24C5-40FE-AC8E-5C6CDC1E007D}"/>
    <dgm:cxn modelId="{D30F7800-30E2-47B5-AD92-ED8789184685}" srcId="{A2AD6E43-B57A-45B1-9605-0287691023A4}" destId="{5FF90891-8A0D-44D6-842A-0D5756C8F2E8}" srcOrd="2" destOrd="0" parTransId="{E22D4609-DC65-4E72-B62F-2FFBCA0D393D}" sibTransId="{5446E876-5A92-49EF-8FDC-B6811410A9C8}"/>
    <dgm:cxn modelId="{76AC7760-4075-4D04-A77C-B3006766504D}" type="presOf" srcId="{C8AA55D4-6FF0-42BF-8971-58D71355E960}" destId="{3452963D-FA30-496C-903C-3453497E77E9}" srcOrd="0" destOrd="0" presId="urn:microsoft.com/office/officeart/2005/8/layout/hList1"/>
    <dgm:cxn modelId="{7BDF6090-6725-4928-AB49-50C0DC624C20}" srcId="{90ACEC3D-2742-4831-A0FB-1680F30ED0BB}" destId="{EC1E13EA-CF12-4CCB-B082-2874B4277442}" srcOrd="0" destOrd="0" parTransId="{BB33A584-A587-4950-B583-C156EBE72FAF}" sibTransId="{ADAF8686-8348-429B-B7E1-5D5B247BD149}"/>
    <dgm:cxn modelId="{08715096-6AE8-419C-996E-199415BCBEB2}" type="presOf" srcId="{268478E2-996B-49D3-A040-56A9D780D70B}" destId="{DF4E0BAC-6FC3-442D-B7F1-7E22F48E2BCF}" srcOrd="0" destOrd="1" presId="urn:microsoft.com/office/officeart/2005/8/layout/hList1"/>
    <dgm:cxn modelId="{8B9A9DF3-16B1-4EEA-85A6-B3C9BF340C05}" type="presOf" srcId="{8FAB0870-3217-48BE-8F07-1DC759701B6F}" destId="{33120CA0-C5B2-4A77-B528-F632646EC534}" srcOrd="0" destOrd="0" presId="urn:microsoft.com/office/officeart/2005/8/layout/hList1"/>
    <dgm:cxn modelId="{38AD7E2D-32DA-4926-81F4-DD2DC67F2432}" type="presOf" srcId="{90ACEC3D-2742-4831-A0FB-1680F30ED0BB}" destId="{8471318A-21CA-41B6-99C1-F47A111D562A}" srcOrd="0" destOrd="0" presId="urn:microsoft.com/office/officeart/2005/8/layout/hList1"/>
    <dgm:cxn modelId="{1117C8B6-99E3-402A-B3F4-0DAC5937E2CF}" type="presOf" srcId="{46BDA3A1-26CD-422B-A796-AC6DA82AF7E1}" destId="{992968E2-B25C-4B29-8D7A-1B49A249B562}" srcOrd="0" destOrd="0" presId="urn:microsoft.com/office/officeart/2005/8/layout/hList1"/>
    <dgm:cxn modelId="{0442B683-530C-4A1A-B690-62E3671A326C}" type="presOf" srcId="{B8263F40-8FEF-42FE-ABEB-D0BD10EE202A}" destId="{992968E2-B25C-4B29-8D7A-1B49A249B562}" srcOrd="0" destOrd="1" presId="urn:microsoft.com/office/officeart/2005/8/layout/hList1"/>
    <dgm:cxn modelId="{F97598D9-B7FD-4DD6-8E3D-B28748DC3919}" type="presParOf" srcId="{33120CA0-C5B2-4A77-B528-F632646EC534}" destId="{904EEB72-6D7C-42D0-ABDB-5D5FE6BB5F99}" srcOrd="0" destOrd="0" presId="urn:microsoft.com/office/officeart/2005/8/layout/hList1"/>
    <dgm:cxn modelId="{744F6CCC-5E1E-47A1-9680-7BEB29E8C352}" type="presParOf" srcId="{904EEB72-6D7C-42D0-ABDB-5D5FE6BB5F99}" destId="{8471318A-21CA-41B6-99C1-F47A111D562A}" srcOrd="0" destOrd="0" presId="urn:microsoft.com/office/officeart/2005/8/layout/hList1"/>
    <dgm:cxn modelId="{1E112773-4698-47D3-8E1E-2CB9C2E92813}" type="presParOf" srcId="{904EEB72-6D7C-42D0-ABDB-5D5FE6BB5F99}" destId="{0F036B2F-3247-45F9-9B34-64BBECB00AAA}" srcOrd="1" destOrd="0" presId="urn:microsoft.com/office/officeart/2005/8/layout/hList1"/>
    <dgm:cxn modelId="{EF83AB04-1A91-41EE-83DA-504014797842}" type="presParOf" srcId="{33120CA0-C5B2-4A77-B528-F632646EC534}" destId="{EDB8762D-985D-45BD-9305-590DAB55D61E}" srcOrd="1" destOrd="0" presId="urn:microsoft.com/office/officeart/2005/8/layout/hList1"/>
    <dgm:cxn modelId="{880746AF-89BE-44C2-AD4F-08A6A7CAA995}" type="presParOf" srcId="{33120CA0-C5B2-4A77-B528-F632646EC534}" destId="{C5022E97-DEEF-4EF0-A21B-1217773FAA96}" srcOrd="2" destOrd="0" presId="urn:microsoft.com/office/officeart/2005/8/layout/hList1"/>
    <dgm:cxn modelId="{00198403-B64A-4795-938A-9B77CEF66202}" type="presParOf" srcId="{C5022E97-DEEF-4EF0-A21B-1217773FAA96}" destId="{3452963D-FA30-496C-903C-3453497E77E9}" srcOrd="0" destOrd="0" presId="urn:microsoft.com/office/officeart/2005/8/layout/hList1"/>
    <dgm:cxn modelId="{D942113E-3381-4ADA-A1E7-FDF553A51817}" type="presParOf" srcId="{C5022E97-DEEF-4EF0-A21B-1217773FAA96}" destId="{992968E2-B25C-4B29-8D7A-1B49A249B562}" srcOrd="1" destOrd="0" presId="urn:microsoft.com/office/officeart/2005/8/layout/hList1"/>
    <dgm:cxn modelId="{5C2EC7DE-B914-44B2-806E-6E430711EFAF}" type="presParOf" srcId="{33120CA0-C5B2-4A77-B528-F632646EC534}" destId="{A112ECA8-D782-403F-8E79-38FE08DAF849}" srcOrd="3" destOrd="0" presId="urn:microsoft.com/office/officeart/2005/8/layout/hList1"/>
    <dgm:cxn modelId="{4D7A1440-C362-4984-B6C1-78E10A12A5A2}" type="presParOf" srcId="{33120CA0-C5B2-4A77-B528-F632646EC534}" destId="{A9E13653-ECC1-4476-A0FA-53081F515E56}" srcOrd="4" destOrd="0" presId="urn:microsoft.com/office/officeart/2005/8/layout/hList1"/>
    <dgm:cxn modelId="{1410BFD8-5C31-4A6E-90F1-0D9A99CB1ABE}" type="presParOf" srcId="{A9E13653-ECC1-4476-A0FA-53081F515E56}" destId="{9576BA8D-5A1C-4577-9D8F-81F597459B63}" srcOrd="0" destOrd="0" presId="urn:microsoft.com/office/officeart/2005/8/layout/hList1"/>
    <dgm:cxn modelId="{22A14498-88D6-4143-951C-EC9D5D67741A}" type="presParOf" srcId="{A9E13653-ECC1-4476-A0FA-53081F515E56}" destId="{DF4E0BAC-6FC3-442D-B7F1-7E22F48E2BC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30D2B-DC26-4E2B-8C98-909C867D2275}">
      <dsp:nvSpPr>
        <dsp:cNvPr id="0" name=""/>
        <dsp:cNvSpPr/>
      </dsp:nvSpPr>
      <dsp:spPr>
        <a:xfrm>
          <a:off x="195286" y="985836"/>
          <a:ext cx="1855076" cy="92753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Reasons</a:t>
          </a:r>
          <a:endParaRPr lang="en-GB" sz="2000" kern="1200" dirty="0"/>
        </a:p>
      </dsp:txBody>
      <dsp:txXfrm>
        <a:off x="222453" y="1013003"/>
        <a:ext cx="1800742" cy="873204"/>
      </dsp:txXfrm>
    </dsp:sp>
    <dsp:sp modelId="{227DA18F-434F-49A5-A1DB-675713CC1DED}">
      <dsp:nvSpPr>
        <dsp:cNvPr id="0" name=""/>
        <dsp:cNvSpPr/>
      </dsp:nvSpPr>
      <dsp:spPr>
        <a:xfrm rot="19063778">
          <a:off x="1860102" y="930189"/>
          <a:ext cx="1463420" cy="54492"/>
        </a:xfrm>
        <a:custGeom>
          <a:avLst/>
          <a:gdLst/>
          <a:ahLst/>
          <a:cxnLst/>
          <a:rect l="0" t="0" r="0" b="0"/>
          <a:pathLst>
            <a:path>
              <a:moveTo>
                <a:pt x="0" y="27246"/>
              </a:moveTo>
              <a:lnTo>
                <a:pt x="1463420" y="27246"/>
              </a:lnTo>
            </a:path>
          </a:pathLst>
        </a:custGeom>
        <a:noFill/>
        <a:ln w="19050"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555227" y="920849"/>
        <a:ext cx="73171" cy="73171"/>
      </dsp:txXfrm>
    </dsp:sp>
    <dsp:sp modelId="{C3EC83C7-F67E-4BD8-9F4E-171B046490A7}">
      <dsp:nvSpPr>
        <dsp:cNvPr id="0" name=""/>
        <dsp:cNvSpPr/>
      </dsp:nvSpPr>
      <dsp:spPr>
        <a:xfrm>
          <a:off x="3133263" y="1496"/>
          <a:ext cx="1855076" cy="927538"/>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Marginalisation</a:t>
          </a:r>
          <a:endParaRPr lang="en-GB" sz="2000" kern="1200" dirty="0"/>
        </a:p>
      </dsp:txBody>
      <dsp:txXfrm>
        <a:off x="3160430" y="28663"/>
        <a:ext cx="1800742" cy="873204"/>
      </dsp:txXfrm>
    </dsp:sp>
    <dsp:sp modelId="{18F825FA-579F-4B81-A97C-12E876235E69}">
      <dsp:nvSpPr>
        <dsp:cNvPr id="0" name=""/>
        <dsp:cNvSpPr/>
      </dsp:nvSpPr>
      <dsp:spPr>
        <a:xfrm rot="260855">
          <a:off x="2048799" y="1463523"/>
          <a:ext cx="1086025" cy="54492"/>
        </a:xfrm>
        <a:custGeom>
          <a:avLst/>
          <a:gdLst/>
          <a:ahLst/>
          <a:cxnLst/>
          <a:rect l="0" t="0" r="0" b="0"/>
          <a:pathLst>
            <a:path>
              <a:moveTo>
                <a:pt x="0" y="27246"/>
              </a:moveTo>
              <a:lnTo>
                <a:pt x="1086025" y="27246"/>
              </a:lnTo>
            </a:path>
          </a:pathLst>
        </a:custGeom>
        <a:noFill/>
        <a:ln w="19050"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564662" y="1463619"/>
        <a:ext cx="54301" cy="54301"/>
      </dsp:txXfrm>
    </dsp:sp>
    <dsp:sp modelId="{C6EEC4C8-4970-40F4-83F2-E28E7F1B3E66}">
      <dsp:nvSpPr>
        <dsp:cNvPr id="0" name=""/>
        <dsp:cNvSpPr/>
      </dsp:nvSpPr>
      <dsp:spPr>
        <a:xfrm>
          <a:off x="3133263" y="1068164"/>
          <a:ext cx="1855076" cy="927538"/>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Relative Deprivation</a:t>
          </a:r>
          <a:endParaRPr lang="en-GB" sz="2000" kern="1200" dirty="0"/>
        </a:p>
      </dsp:txBody>
      <dsp:txXfrm>
        <a:off x="3160430" y="1095331"/>
        <a:ext cx="1800742" cy="873204"/>
      </dsp:txXfrm>
    </dsp:sp>
    <dsp:sp modelId="{61035BDB-9998-415F-A9AE-49D28A37836D}">
      <dsp:nvSpPr>
        <dsp:cNvPr id="0" name=""/>
        <dsp:cNvSpPr/>
      </dsp:nvSpPr>
      <dsp:spPr>
        <a:xfrm rot="2801777">
          <a:off x="1802371" y="1996858"/>
          <a:ext cx="1578882" cy="54492"/>
        </a:xfrm>
        <a:custGeom>
          <a:avLst/>
          <a:gdLst/>
          <a:ahLst/>
          <a:cxnLst/>
          <a:rect l="0" t="0" r="0" b="0"/>
          <a:pathLst>
            <a:path>
              <a:moveTo>
                <a:pt x="0" y="27246"/>
              </a:moveTo>
              <a:lnTo>
                <a:pt x="1578882" y="27246"/>
              </a:lnTo>
            </a:path>
          </a:pathLst>
        </a:custGeom>
        <a:noFill/>
        <a:ln w="19050"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552340" y="1984632"/>
        <a:ext cx="78944" cy="78944"/>
      </dsp:txXfrm>
    </dsp:sp>
    <dsp:sp modelId="{5CB86BEA-E9D4-4A34-A69F-8578159398AB}">
      <dsp:nvSpPr>
        <dsp:cNvPr id="0" name=""/>
        <dsp:cNvSpPr/>
      </dsp:nvSpPr>
      <dsp:spPr>
        <a:xfrm>
          <a:off x="3133263" y="2134833"/>
          <a:ext cx="1855076" cy="927538"/>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Sub cultural response</a:t>
          </a:r>
          <a:endParaRPr lang="en-GB" sz="2000" kern="1200" dirty="0"/>
        </a:p>
      </dsp:txBody>
      <dsp:txXfrm>
        <a:off x="3160430" y="2162000"/>
        <a:ext cx="1800742" cy="873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1318A-21CA-41B6-99C1-F47A111D562A}">
      <dsp:nvSpPr>
        <dsp:cNvPr id="0" name=""/>
        <dsp:cNvSpPr/>
      </dsp:nvSpPr>
      <dsp:spPr>
        <a:xfrm>
          <a:off x="2428" y="30476"/>
          <a:ext cx="2368153" cy="518400"/>
        </a:xfrm>
        <a:prstGeom prst="rect">
          <a:avLst/>
        </a:prstGeom>
        <a:solidFill>
          <a:schemeClr val="l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smtClean="0"/>
            <a:t>Educational success</a:t>
          </a:r>
          <a:endParaRPr lang="en-GB" sz="1800" kern="1200" dirty="0"/>
        </a:p>
      </dsp:txBody>
      <dsp:txXfrm>
        <a:off x="2428" y="30476"/>
        <a:ext cx="2368153" cy="518400"/>
      </dsp:txXfrm>
    </dsp:sp>
    <dsp:sp modelId="{0F036B2F-3247-45F9-9B34-64BBECB00AAA}">
      <dsp:nvSpPr>
        <dsp:cNvPr id="0" name=""/>
        <dsp:cNvSpPr/>
      </dsp:nvSpPr>
      <dsp:spPr>
        <a:xfrm>
          <a:off x="2428" y="548876"/>
          <a:ext cx="2368153" cy="4235556"/>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t>2006 – only 23% of Afro-Caribbean boys achieved 5 GSCE’s</a:t>
          </a:r>
          <a:endParaRPr lang="en-GB" sz="1800" kern="1200" dirty="0"/>
        </a:p>
        <a:p>
          <a:pPr marL="171450" lvl="1" indent="-171450" algn="l" defTabSz="800100">
            <a:lnSpc>
              <a:spcPct val="90000"/>
            </a:lnSpc>
            <a:spcBef>
              <a:spcPct val="0"/>
            </a:spcBef>
            <a:spcAft>
              <a:spcPct val="15000"/>
            </a:spcAft>
            <a:buChar char="••"/>
          </a:pPr>
          <a:r>
            <a:rPr lang="en-GB" sz="1800" kern="1200" dirty="0" smtClean="0"/>
            <a:t>Affects self-confidence, employability (think Merton and sub cultural theorists)</a:t>
          </a:r>
          <a:endParaRPr lang="en-GB" sz="1800" kern="1200" dirty="0"/>
        </a:p>
      </dsp:txBody>
      <dsp:txXfrm>
        <a:off x="2428" y="548876"/>
        <a:ext cx="2368153" cy="4235556"/>
      </dsp:txXfrm>
    </dsp:sp>
    <dsp:sp modelId="{3452963D-FA30-496C-903C-3453497E77E9}">
      <dsp:nvSpPr>
        <dsp:cNvPr id="0" name=""/>
        <dsp:cNvSpPr/>
      </dsp:nvSpPr>
      <dsp:spPr>
        <a:xfrm>
          <a:off x="2702123" y="30476"/>
          <a:ext cx="2368153" cy="518400"/>
        </a:xfrm>
        <a:prstGeom prst="rect">
          <a:avLst/>
        </a:prstGeom>
        <a:solidFill>
          <a:schemeClr val="l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smtClean="0"/>
            <a:t>Family Structure</a:t>
          </a:r>
          <a:endParaRPr lang="en-GB" sz="1800" kern="1200" dirty="0"/>
        </a:p>
      </dsp:txBody>
      <dsp:txXfrm>
        <a:off x="2702123" y="30476"/>
        <a:ext cx="2368153" cy="518400"/>
      </dsp:txXfrm>
    </dsp:sp>
    <dsp:sp modelId="{992968E2-B25C-4B29-8D7A-1B49A249B562}">
      <dsp:nvSpPr>
        <dsp:cNvPr id="0" name=""/>
        <dsp:cNvSpPr/>
      </dsp:nvSpPr>
      <dsp:spPr>
        <a:xfrm>
          <a:off x="2702123" y="548876"/>
          <a:ext cx="2368153" cy="4235556"/>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t>60% of young black males live with just one parent (normally the mother)</a:t>
          </a:r>
          <a:endParaRPr lang="en-GB" sz="1800" kern="1200" dirty="0"/>
        </a:p>
        <a:p>
          <a:pPr marL="171450" lvl="1" indent="-171450" algn="l" defTabSz="800100">
            <a:lnSpc>
              <a:spcPct val="90000"/>
            </a:lnSpc>
            <a:spcBef>
              <a:spcPct val="0"/>
            </a:spcBef>
            <a:spcAft>
              <a:spcPct val="15000"/>
            </a:spcAft>
            <a:buChar char="••"/>
          </a:pPr>
          <a:r>
            <a:rPr lang="en-GB" sz="1800" kern="1200" dirty="0" smtClean="0"/>
            <a:t>Single parent families also tend to be poorer than nuclear families so the link could be related to poverty as well</a:t>
          </a:r>
          <a:endParaRPr lang="en-GB" sz="1800" kern="1200" dirty="0"/>
        </a:p>
      </dsp:txBody>
      <dsp:txXfrm>
        <a:off x="2702123" y="548876"/>
        <a:ext cx="2368153" cy="4235556"/>
      </dsp:txXfrm>
    </dsp:sp>
    <dsp:sp modelId="{9576BA8D-5A1C-4577-9D8F-81F597459B63}">
      <dsp:nvSpPr>
        <dsp:cNvPr id="0" name=""/>
        <dsp:cNvSpPr/>
      </dsp:nvSpPr>
      <dsp:spPr>
        <a:xfrm>
          <a:off x="5401818" y="30476"/>
          <a:ext cx="2368153" cy="518400"/>
        </a:xfrm>
        <a:prstGeom prst="rect">
          <a:avLst/>
        </a:prstGeom>
        <a:solidFill>
          <a:schemeClr val="l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kern="1200" dirty="0" smtClean="0"/>
            <a:t>Mass Media</a:t>
          </a:r>
          <a:endParaRPr lang="en-GB" sz="1800" kern="1200" dirty="0"/>
        </a:p>
      </dsp:txBody>
      <dsp:txXfrm>
        <a:off x="5401818" y="30476"/>
        <a:ext cx="2368153" cy="518400"/>
      </dsp:txXfrm>
    </dsp:sp>
    <dsp:sp modelId="{DF4E0BAC-6FC3-442D-B7F1-7E22F48E2BCF}">
      <dsp:nvSpPr>
        <dsp:cNvPr id="0" name=""/>
        <dsp:cNvSpPr/>
      </dsp:nvSpPr>
      <dsp:spPr>
        <a:xfrm>
          <a:off x="5401818" y="548876"/>
          <a:ext cx="2368153" cy="4235556"/>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t>Influence of black ‘Rap Artists’</a:t>
          </a:r>
          <a:endParaRPr lang="en-GB" sz="1800" kern="1200" dirty="0"/>
        </a:p>
        <a:p>
          <a:pPr marL="171450" lvl="1" indent="-171450" algn="l" defTabSz="800100">
            <a:lnSpc>
              <a:spcPct val="90000"/>
            </a:lnSpc>
            <a:spcBef>
              <a:spcPct val="0"/>
            </a:spcBef>
            <a:spcAft>
              <a:spcPct val="15000"/>
            </a:spcAft>
            <a:buChar char="••"/>
          </a:pPr>
          <a:r>
            <a:rPr lang="en-GB" sz="1800" kern="1200" dirty="0" smtClean="0"/>
            <a:t>According to some New Right and conservative thinkers ‘Rap music’ encourages ‘BLING, VIOLENCE AND CRIMINALITY’</a:t>
          </a:r>
          <a:endParaRPr lang="en-GB" sz="1800" kern="1200" dirty="0"/>
        </a:p>
        <a:p>
          <a:pPr marL="171450" lvl="1" indent="-171450" algn="l" defTabSz="800100">
            <a:lnSpc>
              <a:spcPct val="90000"/>
            </a:lnSpc>
            <a:spcBef>
              <a:spcPct val="0"/>
            </a:spcBef>
            <a:spcAft>
              <a:spcPct val="15000"/>
            </a:spcAft>
            <a:buChar char="••"/>
          </a:pPr>
          <a:r>
            <a:rPr lang="en-GB" sz="1800" kern="1200" dirty="0" smtClean="0"/>
            <a:t>This view has been challenged because it is questionable to simply blame one form of entertainment</a:t>
          </a:r>
          <a:endParaRPr lang="en-GB" sz="1800" kern="1200" dirty="0"/>
        </a:p>
      </dsp:txBody>
      <dsp:txXfrm>
        <a:off x="5401818" y="548876"/>
        <a:ext cx="2368153" cy="42355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9" y="2"/>
            <a:ext cx="4301543" cy="341064"/>
          </a:xfrm>
          <a:prstGeom prst="rect">
            <a:avLst/>
          </a:prstGeom>
        </p:spPr>
        <p:txBody>
          <a:bodyPr vert="horz" lIns="91440" tIns="45720" rIns="91440" bIns="45720" rtlCol="0"/>
          <a:lstStyle>
            <a:lvl1pPr algn="r">
              <a:defRPr sz="1200"/>
            </a:lvl1pPr>
          </a:lstStyle>
          <a:p>
            <a:fld id="{B812C119-D6EC-49A4-B19E-FD8BAB531447}" type="datetimeFigureOut">
              <a:rPr lang="en-GB" smtClean="0"/>
              <a:t>08/01/2020</a:t>
            </a:fld>
            <a:endParaRPr lang="en-GB"/>
          </a:p>
        </p:txBody>
      </p:sp>
      <p:sp>
        <p:nvSpPr>
          <p:cNvPr id="4" name="Footer Placeholder 3"/>
          <p:cNvSpPr>
            <a:spLocks noGrp="1"/>
          </p:cNvSpPr>
          <p:nvPr>
            <p:ph type="ftr" sz="quarter" idx="2"/>
          </p:nvPr>
        </p:nvSpPr>
        <p:spPr>
          <a:xfrm>
            <a:off x="1" y="6456613"/>
            <a:ext cx="4301543"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9" y="6456613"/>
            <a:ext cx="4301543" cy="341063"/>
          </a:xfrm>
          <a:prstGeom prst="rect">
            <a:avLst/>
          </a:prstGeom>
        </p:spPr>
        <p:txBody>
          <a:bodyPr vert="horz" lIns="91440" tIns="45720" rIns="91440" bIns="45720" rtlCol="0" anchor="b"/>
          <a:lstStyle>
            <a:lvl1pPr algn="r">
              <a:defRPr sz="1200"/>
            </a:lvl1pPr>
          </a:lstStyle>
          <a:p>
            <a:fld id="{323ECE8D-6A6E-4A01-8712-21A7849D5C34}" type="slidenum">
              <a:rPr lang="en-GB" smtClean="0"/>
              <a:t>‹#›</a:t>
            </a:fld>
            <a:endParaRPr lang="en-GB"/>
          </a:p>
        </p:txBody>
      </p:sp>
    </p:spTree>
    <p:extLst>
      <p:ext uri="{BB962C8B-B14F-4D97-AF65-F5344CB8AC3E}">
        <p14:creationId xmlns:p14="http://schemas.microsoft.com/office/powerpoint/2010/main" val="1164993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5123" name="Rectangle 3"/>
          <p:cNvSpPr>
            <a:spLocks noGrp="1" noChangeArrowheads="1"/>
          </p:cNvSpPr>
          <p:nvPr>
            <p:ph type="dt" idx="1"/>
          </p:nvPr>
        </p:nvSpPr>
        <p:spPr bwMode="auto">
          <a:xfrm>
            <a:off x="5622799"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92665" y="3228896"/>
            <a:ext cx="794131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5127" name="Rectangle 7"/>
          <p:cNvSpPr>
            <a:spLocks noGrp="1" noChangeArrowheads="1"/>
          </p:cNvSpPr>
          <p:nvPr>
            <p:ph type="sldNum" sz="quarter" idx="5"/>
          </p:nvPr>
        </p:nvSpPr>
        <p:spPr bwMode="auto">
          <a:xfrm>
            <a:off x="5622799"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09AFFEE-1A2B-4280-A5FF-02626E53B5D3}" type="slidenum">
              <a:rPr lang="en-US"/>
              <a:pPr>
                <a:defRPr/>
              </a:pPr>
              <a:t>‹#›</a:t>
            </a:fld>
            <a:endParaRPr lang="en-US"/>
          </a:p>
        </p:txBody>
      </p:sp>
    </p:spTree>
    <p:extLst>
      <p:ext uri="{BB962C8B-B14F-4D97-AF65-F5344CB8AC3E}">
        <p14:creationId xmlns:p14="http://schemas.microsoft.com/office/powerpoint/2010/main" val="4114391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DC9F5A1-04DF-4582-9E46-82E06C255B52}" type="slidenum">
              <a:rPr lang="en-US" altLang="en-US" smtClean="0"/>
              <a:pPr>
                <a:spcBef>
                  <a:spcPct val="0"/>
                </a:spcBef>
              </a:pPr>
              <a:t>13</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8059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Stephen Lawrence, a black British teenager (born 13 September 1974) from Eltham, southeast London, was stabbed to death while waiting for a bus on the evening of 22 April 1993.[1]</a:t>
            </a:r>
          </a:p>
          <a:p>
            <a:pPr eaLnBrk="1" hangingPunct="1"/>
            <a:r>
              <a:rPr lang="en-US" altLang="en-US" dirty="0" smtClean="0">
                <a:latin typeface="Arial" panose="020B0604020202020204" pitchFamily="34" charset="0"/>
              </a:rPr>
              <a:t>After the initial investigation, five suspects were arrested but never convicted.[2] It was suggested during the course of investigation that the murder had a racist motive and that Lawrence was killed because he was black, and that the handling of the case by the police and Crown Prosecution Service was affected by issues of race leading to an inquiry.[3]</a:t>
            </a:r>
          </a:p>
          <a:p>
            <a:pPr eaLnBrk="1" hangingPunct="1"/>
            <a:r>
              <a:rPr lang="en-US" altLang="en-US" dirty="0" smtClean="0">
                <a:latin typeface="Arial" panose="020B0604020202020204" pitchFamily="34" charset="0"/>
              </a:rPr>
              <a:t>In 1999, an inquiry headed by Sir William Macpherson examined the original Metropolitan police investigation and concluded that the force was "institutionally racist" and has been called 'one of the most important moments in the modern history of criminal justice in Britain'.[4]</a:t>
            </a:r>
          </a:p>
          <a:p>
            <a:pPr eaLnBrk="1" hangingPunct="1"/>
            <a:r>
              <a:rPr lang="en-US" altLang="en-US" dirty="0" smtClean="0">
                <a:latin typeface="Arial" panose="020B0604020202020204" pitchFamily="34" charset="0"/>
              </a:rPr>
              <a:t>The case is important in British legal history as it heavily contributed to the creation and passing of the Criminal Justice Act 2003 that altered the centuries-old principle of double jeopardy—which stipulated that a person could not be tried twice for the same offence.</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412A50E-7BCF-4DA8-A577-FE83276280C9}"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289393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B430EFF-72D2-48B0-A1FE-82FDE88A9D71}"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56111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Their explanation of crime is based on the concepts of </a:t>
            </a:r>
            <a:r>
              <a:rPr lang="en-GB" altLang="en-US" b="1" smtClean="0">
                <a:latin typeface="Arial" panose="020B0604020202020204" pitchFamily="34" charset="0"/>
              </a:rPr>
              <a:t>relative deprivation,</a:t>
            </a:r>
            <a:r>
              <a:rPr lang="en-GB" altLang="en-US" smtClean="0">
                <a:latin typeface="Arial" panose="020B0604020202020204" pitchFamily="34" charset="0"/>
              </a:rPr>
              <a:t> </a:t>
            </a:r>
            <a:r>
              <a:rPr lang="en-GB" altLang="en-US" b="1" smtClean="0">
                <a:latin typeface="Arial" panose="020B0604020202020204" pitchFamily="34" charset="0"/>
              </a:rPr>
              <a:t>marginalisation </a:t>
            </a:r>
            <a:r>
              <a:rPr lang="en-GB" altLang="en-US" smtClean="0">
                <a:latin typeface="Arial" panose="020B0604020202020204" pitchFamily="34" charset="0"/>
              </a:rPr>
              <a:t>and </a:t>
            </a:r>
            <a:r>
              <a:rPr lang="en-GB" altLang="en-US" b="1" smtClean="0">
                <a:latin typeface="Arial" panose="020B0604020202020204" pitchFamily="34" charset="0"/>
              </a:rPr>
              <a:t>subculture</a:t>
            </a:r>
            <a:r>
              <a:rPr lang="en-GB" altLang="en-US" smtClean="0">
                <a:latin typeface="Arial" panose="020B0604020202020204" pitchFamily="34" charset="0"/>
              </a:rPr>
              <a:t>. Minorities suffer relative deprivation not only in areas shared with sections of the white working class (high unemployment and poor environment), but also racial discrimination and racially motivated attacks. Young unemployed blacks are marginalised in that they are unorganised and have few pressure groups to lobby on their behalf, so their frustrations are more likely to be expressed in illegal activity.</a:t>
            </a:r>
          </a:p>
          <a:p>
            <a:pPr eaLnBrk="1" hangingPunct="1"/>
            <a:r>
              <a:rPr lang="en-GB" altLang="en-US" smtClean="0">
                <a:latin typeface="Arial" panose="020B0604020202020204" pitchFamily="34" charset="0"/>
              </a:rPr>
              <a:t>Subcultural responses include the hustling subculture described by </a:t>
            </a:r>
            <a:r>
              <a:rPr lang="en-GB" altLang="en-US" b="1" smtClean="0">
                <a:latin typeface="Arial" panose="020B0604020202020204" pitchFamily="34" charset="0"/>
              </a:rPr>
              <a:t>Pryce</a:t>
            </a:r>
            <a:r>
              <a:rPr lang="en-GB" altLang="en-US" smtClean="0">
                <a:latin typeface="Arial" panose="020B0604020202020204" pitchFamily="34" charset="0"/>
              </a:rPr>
              <a:t> in his ethnographic study of St Paul’s in Bristol, with young blacks involved in petty street crime, drug dealing and prostitution, getting by from day to day.</a:t>
            </a:r>
          </a:p>
          <a:p>
            <a:pPr eaLnBrk="1" hangingPunct="1"/>
            <a:endParaRPr lang="en-US" altLang="en-US" smtClean="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A55A3B1-5AB6-474F-BABD-52DF4B3CB25F}"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218101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1DAFEB-013C-4570-8EBE-CE5F579DA314}" type="slidenum">
              <a:rPr lang="en-US" smtClean="0"/>
              <a:pPr>
                <a:defRPr/>
              </a:pPr>
              <a:t>‹#›</a:t>
            </a:fld>
            <a:endParaRPr lang="en-US"/>
          </a:p>
        </p:txBody>
      </p:sp>
    </p:spTree>
    <p:extLst>
      <p:ext uri="{BB962C8B-B14F-4D97-AF65-F5344CB8AC3E}">
        <p14:creationId xmlns:p14="http://schemas.microsoft.com/office/powerpoint/2010/main" val="421894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027396-B928-451A-8B1D-92275898DE04}" type="slidenum">
              <a:rPr lang="en-US" smtClean="0"/>
              <a:pPr>
                <a:defRPr/>
              </a:pPr>
              <a:t>‹#›</a:t>
            </a:fld>
            <a:endParaRPr lang="en-US"/>
          </a:p>
        </p:txBody>
      </p:sp>
    </p:spTree>
    <p:extLst>
      <p:ext uri="{BB962C8B-B14F-4D97-AF65-F5344CB8AC3E}">
        <p14:creationId xmlns:p14="http://schemas.microsoft.com/office/powerpoint/2010/main" val="923183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027396-B928-451A-8B1D-92275898DE04}"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62394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027396-B928-451A-8B1D-92275898DE04}" type="slidenum">
              <a:rPr lang="en-US" smtClean="0"/>
              <a:pPr>
                <a:defRPr/>
              </a:pPr>
              <a:t>‹#›</a:t>
            </a:fld>
            <a:endParaRPr lang="en-US"/>
          </a:p>
        </p:txBody>
      </p:sp>
    </p:spTree>
    <p:extLst>
      <p:ext uri="{BB962C8B-B14F-4D97-AF65-F5344CB8AC3E}">
        <p14:creationId xmlns:p14="http://schemas.microsoft.com/office/powerpoint/2010/main" val="3644278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027396-B928-451A-8B1D-92275898DE04}"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323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027396-B928-451A-8B1D-92275898DE04}" type="slidenum">
              <a:rPr lang="en-US" smtClean="0"/>
              <a:pPr>
                <a:defRPr/>
              </a:pPr>
              <a:t>‹#›</a:t>
            </a:fld>
            <a:endParaRPr lang="en-US"/>
          </a:p>
        </p:txBody>
      </p:sp>
    </p:spTree>
    <p:extLst>
      <p:ext uri="{BB962C8B-B14F-4D97-AF65-F5344CB8AC3E}">
        <p14:creationId xmlns:p14="http://schemas.microsoft.com/office/powerpoint/2010/main" val="3788375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33AFC8-419B-4CDE-8ED2-D3E43B3C68F0}" type="slidenum">
              <a:rPr lang="en-US" smtClean="0"/>
              <a:pPr>
                <a:defRPr/>
              </a:pPr>
              <a:t>‹#›</a:t>
            </a:fld>
            <a:endParaRPr lang="en-US"/>
          </a:p>
        </p:txBody>
      </p:sp>
    </p:spTree>
    <p:extLst>
      <p:ext uri="{BB962C8B-B14F-4D97-AF65-F5344CB8AC3E}">
        <p14:creationId xmlns:p14="http://schemas.microsoft.com/office/powerpoint/2010/main" val="2805327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C8287E-D802-491E-9A97-A6ABD7362FFC}" type="slidenum">
              <a:rPr lang="en-US" smtClean="0"/>
              <a:pPr>
                <a:defRPr/>
              </a:pPr>
              <a:t>‹#›</a:t>
            </a:fld>
            <a:endParaRPr lang="en-US"/>
          </a:p>
        </p:txBody>
      </p:sp>
    </p:spTree>
    <p:extLst>
      <p:ext uri="{BB962C8B-B14F-4D97-AF65-F5344CB8AC3E}">
        <p14:creationId xmlns:p14="http://schemas.microsoft.com/office/powerpoint/2010/main" val="1529294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404762-46A0-424C-B5A6-DC9848530D5C}" type="slidenum">
              <a:rPr lang="en-US" smtClean="0"/>
              <a:pPr>
                <a:defRPr/>
              </a:pPr>
              <a:t>‹#›</a:t>
            </a:fld>
            <a:endParaRPr lang="en-US"/>
          </a:p>
        </p:txBody>
      </p:sp>
    </p:spTree>
    <p:extLst>
      <p:ext uri="{BB962C8B-B14F-4D97-AF65-F5344CB8AC3E}">
        <p14:creationId xmlns:p14="http://schemas.microsoft.com/office/powerpoint/2010/main" val="359529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928442-3AD2-4382-9D68-32CC21AA3526}" type="slidenum">
              <a:rPr lang="en-US" smtClean="0"/>
              <a:pPr>
                <a:defRPr/>
              </a:pPr>
              <a:t>‹#›</a:t>
            </a:fld>
            <a:endParaRPr lang="en-US"/>
          </a:p>
        </p:txBody>
      </p:sp>
    </p:spTree>
    <p:extLst>
      <p:ext uri="{BB962C8B-B14F-4D97-AF65-F5344CB8AC3E}">
        <p14:creationId xmlns:p14="http://schemas.microsoft.com/office/powerpoint/2010/main" val="6288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E8511D8-C0EC-41BF-9D1D-6DA72EC644AF}" type="slidenum">
              <a:rPr lang="en-US" smtClean="0"/>
              <a:pPr>
                <a:defRPr/>
              </a:pPr>
              <a:t>‹#›</a:t>
            </a:fld>
            <a:endParaRPr lang="en-US"/>
          </a:p>
        </p:txBody>
      </p:sp>
    </p:spTree>
    <p:extLst>
      <p:ext uri="{BB962C8B-B14F-4D97-AF65-F5344CB8AC3E}">
        <p14:creationId xmlns:p14="http://schemas.microsoft.com/office/powerpoint/2010/main" val="62648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349D2C5-B60D-480A-AADB-F08D532D9A5F}" type="slidenum">
              <a:rPr lang="en-US" smtClean="0"/>
              <a:pPr>
                <a:defRPr/>
              </a:pPr>
              <a:t>‹#›</a:t>
            </a:fld>
            <a:endParaRPr lang="en-US"/>
          </a:p>
        </p:txBody>
      </p:sp>
    </p:spTree>
    <p:extLst>
      <p:ext uri="{BB962C8B-B14F-4D97-AF65-F5344CB8AC3E}">
        <p14:creationId xmlns:p14="http://schemas.microsoft.com/office/powerpoint/2010/main" val="392965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148891B-99CF-44A8-BF58-AD547587BA48}" type="slidenum">
              <a:rPr lang="en-US" smtClean="0"/>
              <a:pPr>
                <a:defRPr/>
              </a:pPr>
              <a:t>‹#›</a:t>
            </a:fld>
            <a:endParaRPr lang="en-US"/>
          </a:p>
        </p:txBody>
      </p:sp>
    </p:spTree>
    <p:extLst>
      <p:ext uri="{BB962C8B-B14F-4D97-AF65-F5344CB8AC3E}">
        <p14:creationId xmlns:p14="http://schemas.microsoft.com/office/powerpoint/2010/main" val="189004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12537D3-21AB-4833-A02D-B0C36E8B7914}" type="slidenum">
              <a:rPr lang="en-US" smtClean="0"/>
              <a:pPr>
                <a:defRPr/>
              </a:pPr>
              <a:t>‹#›</a:t>
            </a:fld>
            <a:endParaRPr lang="en-US"/>
          </a:p>
        </p:txBody>
      </p:sp>
    </p:spTree>
    <p:extLst>
      <p:ext uri="{BB962C8B-B14F-4D97-AF65-F5344CB8AC3E}">
        <p14:creationId xmlns:p14="http://schemas.microsoft.com/office/powerpoint/2010/main" val="342174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C8C3CEA-0154-4471-B0FF-1C9B744A6C43}" type="slidenum">
              <a:rPr lang="en-US" smtClean="0"/>
              <a:pPr>
                <a:defRPr/>
              </a:pPr>
              <a:t>‹#›</a:t>
            </a:fld>
            <a:endParaRPr lang="en-US"/>
          </a:p>
        </p:txBody>
      </p:sp>
    </p:spTree>
    <p:extLst>
      <p:ext uri="{BB962C8B-B14F-4D97-AF65-F5344CB8AC3E}">
        <p14:creationId xmlns:p14="http://schemas.microsoft.com/office/powerpoint/2010/main" val="140715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504DAA-4F3B-4743-A5D3-41F4219AC992}" type="slidenum">
              <a:rPr lang="en-US" smtClean="0"/>
              <a:pPr>
                <a:defRPr/>
              </a:pPr>
              <a:t>‹#›</a:t>
            </a:fld>
            <a:endParaRPr lang="en-US"/>
          </a:p>
        </p:txBody>
      </p:sp>
    </p:spTree>
    <p:extLst>
      <p:ext uri="{BB962C8B-B14F-4D97-AF65-F5344CB8AC3E}">
        <p14:creationId xmlns:p14="http://schemas.microsoft.com/office/powerpoint/2010/main" val="196982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C027396-B928-451A-8B1D-92275898DE04}" type="slidenum">
              <a:rPr lang="en-US" smtClean="0"/>
              <a:pPr>
                <a:defRPr/>
              </a:pPr>
              <a:t>‹#›</a:t>
            </a:fld>
            <a:endParaRPr lang="en-US"/>
          </a:p>
        </p:txBody>
      </p:sp>
    </p:spTree>
    <p:extLst>
      <p:ext uri="{BB962C8B-B14F-4D97-AF65-F5344CB8AC3E}">
        <p14:creationId xmlns:p14="http://schemas.microsoft.com/office/powerpoint/2010/main" val="257273566"/>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prisonreformtrust.org.uk/ProjectsResearch/Rac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news.bbc.co.uk/1/hi/uk/285553.s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30595" y="2404534"/>
            <a:ext cx="6825781" cy="1646302"/>
          </a:xfrm>
        </p:spPr>
        <p:txBody>
          <a:bodyPr/>
          <a:lstStyle/>
          <a:p>
            <a:pPr eaLnBrk="1" hangingPunct="1"/>
            <a:r>
              <a:rPr lang="en-US" altLang="en-US" b="1" u="sng" dirty="0" smtClean="0"/>
              <a:t>Ethnicity and Crime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to ask:</a:t>
            </a:r>
            <a:endParaRPr lang="en-GB" dirty="0"/>
          </a:p>
        </p:txBody>
      </p:sp>
      <p:sp>
        <p:nvSpPr>
          <p:cNvPr id="3" name="Content Placeholder 2"/>
          <p:cNvSpPr>
            <a:spLocks noGrp="1"/>
          </p:cNvSpPr>
          <p:nvPr>
            <p:ph idx="1"/>
          </p:nvPr>
        </p:nvSpPr>
        <p:spPr/>
        <p:txBody>
          <a:bodyPr>
            <a:noAutofit/>
          </a:bodyPr>
          <a:lstStyle/>
          <a:p>
            <a:r>
              <a:rPr lang="en-GB" sz="2400" dirty="0" smtClean="0"/>
              <a:t>How </a:t>
            </a:r>
            <a:r>
              <a:rPr lang="en-GB" sz="2400" dirty="0"/>
              <a:t>do we explain these ethnic differences in criminalisation?</a:t>
            </a:r>
          </a:p>
          <a:p>
            <a:r>
              <a:rPr lang="en-GB" sz="2400" dirty="0" smtClean="0"/>
              <a:t>Is </a:t>
            </a:r>
            <a:r>
              <a:rPr lang="en-GB" sz="2400" dirty="0"/>
              <a:t>it because some ethnic groups are more likely to offend in the first place- and if so, how do we explain such differences? How do we avoid sounding racist when trying to form such explanations?</a:t>
            </a:r>
          </a:p>
          <a:p>
            <a:r>
              <a:rPr lang="en-GB" sz="2400" dirty="0" smtClean="0"/>
              <a:t>Or </a:t>
            </a:r>
            <a:r>
              <a:rPr lang="en-GB" sz="2400" dirty="0"/>
              <a:t>is it because the criminal justice system is racist or discriminates against ethnic minorities?</a:t>
            </a:r>
          </a:p>
          <a:p>
            <a:endParaRPr lang="en-GB" sz="2400" dirty="0"/>
          </a:p>
        </p:txBody>
      </p:sp>
    </p:spTree>
    <p:extLst>
      <p:ext uri="{BB962C8B-B14F-4D97-AF65-F5344CB8AC3E}">
        <p14:creationId xmlns:p14="http://schemas.microsoft.com/office/powerpoint/2010/main" val="1080208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b="1" u="sng" smtClean="0"/>
              <a:t>Ethnicity &amp; Crime</a:t>
            </a:r>
          </a:p>
        </p:txBody>
      </p:sp>
      <p:sp>
        <p:nvSpPr>
          <p:cNvPr id="5123" name="Content Placeholder 2"/>
          <p:cNvSpPr>
            <a:spLocks noGrp="1"/>
          </p:cNvSpPr>
          <p:nvPr>
            <p:ph idx="1"/>
          </p:nvPr>
        </p:nvSpPr>
        <p:spPr>
          <a:xfrm>
            <a:off x="323528" y="1484784"/>
            <a:ext cx="6633785" cy="5184576"/>
          </a:xfrm>
        </p:spPr>
        <p:txBody>
          <a:bodyPr>
            <a:normAutofit fontScale="92500" lnSpcReduction="20000"/>
          </a:bodyPr>
          <a:lstStyle/>
          <a:p>
            <a:r>
              <a:rPr lang="en-GB" altLang="en-US" sz="2400" dirty="0"/>
              <a:t>BAME groups are significantly over-represented in the prison system, with approximately 25 per cent of the overall </a:t>
            </a:r>
            <a:r>
              <a:rPr lang="en-GB" altLang="en-US" sz="2400" dirty="0">
                <a:hlinkClick r:id="rId2"/>
              </a:rPr>
              <a:t>prison population</a:t>
            </a:r>
            <a:r>
              <a:rPr lang="en-GB" altLang="en-US" sz="2400" dirty="0"/>
              <a:t> from a BAME community. </a:t>
            </a:r>
            <a:endParaRPr lang="en-GB" altLang="en-US" sz="2400" dirty="0" smtClean="0"/>
          </a:p>
          <a:p>
            <a:r>
              <a:rPr lang="en-GB" altLang="en-US" sz="2400" dirty="0" smtClean="0"/>
              <a:t>In </a:t>
            </a:r>
            <a:r>
              <a:rPr lang="en-GB" altLang="en-US" sz="2400" dirty="0"/>
              <a:t>2014, black or Black British people made up 10 per cent of the total prison population, whilst making up just 3 per cent of the UK’s total population. </a:t>
            </a:r>
            <a:endParaRPr lang="en-GB" altLang="en-US" sz="2400" dirty="0" smtClean="0"/>
          </a:p>
          <a:p>
            <a:r>
              <a:rPr lang="en-GB" altLang="en-US" sz="2400" dirty="0" smtClean="0"/>
              <a:t>Asian </a:t>
            </a:r>
            <a:r>
              <a:rPr lang="en-GB" altLang="en-US" sz="2400" dirty="0"/>
              <a:t>or Asian British people made up 6 per cent of the prison population. </a:t>
            </a:r>
            <a:endParaRPr lang="en-GB" altLang="en-US" sz="2400" dirty="0" smtClean="0"/>
          </a:p>
          <a:p>
            <a:r>
              <a:rPr lang="en-GB" altLang="en-US" sz="2400" dirty="0" smtClean="0"/>
              <a:t>White </a:t>
            </a:r>
            <a:r>
              <a:rPr lang="en-GB" altLang="en-US" sz="2400" dirty="0"/>
              <a:t>British people made up approximately 75 per cent of the prison population, whilst making up over 85 per cent of the UK’s total population. </a:t>
            </a:r>
            <a:endParaRPr lang="en-GB" altLang="en-US" sz="2400" dirty="0" smtClean="0"/>
          </a:p>
          <a:p>
            <a:r>
              <a:rPr lang="en-GB" altLang="en-US" sz="2400" dirty="0" smtClean="0"/>
              <a:t>This </a:t>
            </a:r>
            <a:r>
              <a:rPr lang="en-GB" altLang="en-US" sz="2400" dirty="0"/>
              <a:t>does not apply to all ethnic minorities - South Asians not disproportionately represented and Chinese conviction rates relatively low</a:t>
            </a:r>
          </a:p>
        </p:txBody>
      </p:sp>
      <p:pic>
        <p:nvPicPr>
          <p:cNvPr id="5124" name="Picture 3" descr="black_prison_guy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5405"/>
            <a:ext cx="2156134"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609599" y="836712"/>
            <a:ext cx="6347714" cy="5616624"/>
          </a:xfrm>
        </p:spPr>
        <p:txBody>
          <a:bodyPr>
            <a:normAutofit fontScale="92500" lnSpcReduction="20000"/>
          </a:bodyPr>
          <a:lstStyle/>
          <a:p>
            <a:pPr marL="0" indent="0">
              <a:buNone/>
            </a:pPr>
            <a:r>
              <a:rPr lang="en-GB" sz="2600" dirty="0"/>
              <a:t>The Ministry of Justice in 2013, reported that compared to white people, black people were</a:t>
            </a:r>
            <a:r>
              <a:rPr lang="en-GB" sz="2600" dirty="0" smtClean="0"/>
              <a:t>:</a:t>
            </a:r>
            <a:endParaRPr lang="en-GB" sz="2600" dirty="0"/>
          </a:p>
          <a:p>
            <a:pPr lvl="0"/>
            <a:r>
              <a:rPr lang="en-GB" sz="2400" dirty="0"/>
              <a:t>Over twice as likely to be cautioned by the police.</a:t>
            </a:r>
          </a:p>
          <a:p>
            <a:pPr lvl="0"/>
            <a:r>
              <a:rPr lang="en-GB" sz="2400" dirty="0"/>
              <a:t>Around three times more likely to be arrested.</a:t>
            </a:r>
          </a:p>
          <a:p>
            <a:pPr lvl="0"/>
            <a:r>
              <a:rPr lang="en-GB" sz="2400" dirty="0"/>
              <a:t>If arrested, more likely to be charged, remanded in custody and face court proceedings than to receive a caution.</a:t>
            </a:r>
          </a:p>
          <a:p>
            <a:pPr lvl="0"/>
            <a:r>
              <a:rPr lang="en-GB" sz="2400" dirty="0"/>
              <a:t>More likely, if found guilty, to receive a custodial (prison) sentence and for a longer term.</a:t>
            </a:r>
          </a:p>
          <a:p>
            <a:pPr lvl="0"/>
            <a:r>
              <a:rPr lang="en-GB" sz="2400" dirty="0"/>
              <a:t>Five times more likely to be in prison (which has increased from 4 times as likely in 2011</a:t>
            </a:r>
            <a:r>
              <a:rPr lang="en-GB" sz="2400" dirty="0" smtClean="0"/>
              <a:t>).</a:t>
            </a:r>
          </a:p>
          <a:p>
            <a:pPr marL="0" lvl="0" indent="0">
              <a:buNone/>
            </a:pPr>
            <a:r>
              <a:rPr lang="en-GB" sz="2400" dirty="0" smtClean="0"/>
              <a:t>On page 15 complete the 10 mark question on official statistics</a:t>
            </a:r>
            <a:endParaRPr lang="en-GB"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b="1" u="sng" dirty="0" smtClean="0">
                <a:latin typeface="+mn-lt"/>
              </a:rPr>
              <a:t>Victims of Crime</a:t>
            </a:r>
          </a:p>
        </p:txBody>
      </p:sp>
      <p:sp>
        <p:nvSpPr>
          <p:cNvPr id="7171" name="Rectangle 3"/>
          <p:cNvSpPr>
            <a:spLocks noGrp="1" noChangeArrowheads="1"/>
          </p:cNvSpPr>
          <p:nvPr>
            <p:ph idx="1"/>
          </p:nvPr>
        </p:nvSpPr>
        <p:spPr/>
        <p:txBody>
          <a:bodyPr>
            <a:normAutofit/>
          </a:bodyPr>
          <a:lstStyle/>
          <a:p>
            <a:pPr eaLnBrk="1" hangingPunct="1"/>
            <a:r>
              <a:rPr lang="en-GB" altLang="en-US" sz="2400" smtClean="0">
                <a:latin typeface="+mj-lt"/>
              </a:rPr>
              <a:t>Ethnic minorities are also more likely to be victims of crime disproportionately to their numbers, and this is particularly s for ethnic minority women. </a:t>
            </a:r>
          </a:p>
        </p:txBody>
      </p:sp>
      <p:sp>
        <p:nvSpPr>
          <p:cNvPr id="9220" name="AutoShape 4"/>
          <p:cNvSpPr>
            <a:spLocks noChangeArrowheads="1"/>
          </p:cNvSpPr>
          <p:nvPr/>
        </p:nvSpPr>
        <p:spPr bwMode="auto">
          <a:xfrm>
            <a:off x="1619250" y="3716338"/>
            <a:ext cx="5832475" cy="2952750"/>
          </a:xfrm>
          <a:prstGeom prst="star5">
            <a:avLst/>
          </a:prstGeom>
          <a:solidFill>
            <a:schemeClr val="accent1"/>
          </a:solidFill>
          <a:ln w="9525">
            <a:solidFill>
              <a:schemeClr val="tx1"/>
            </a:solidFill>
            <a:miter lim="800000"/>
            <a:headEnd/>
            <a:tailEnd/>
          </a:ln>
          <a:effectLst/>
        </p:spPr>
        <p:txBody>
          <a:bodyPr wrap="none" anchor="ctr"/>
          <a:lstStyle/>
          <a:p>
            <a:pPr algn="ctr" eaLnBrk="1" hangingPunct="1">
              <a:defRPr/>
            </a:pPr>
            <a:r>
              <a:rPr lang="en-US">
                <a:solidFill>
                  <a:schemeClr val="bg2"/>
                </a:solidFill>
                <a:latin typeface="Kristen ITC" pitchFamily="66" charset="0"/>
                <a:ea typeface="+mn-ea"/>
              </a:rPr>
              <a:t>Why do you think this is </a:t>
            </a:r>
          </a:p>
          <a:p>
            <a:pPr algn="ctr" eaLnBrk="1" hangingPunct="1">
              <a:defRPr/>
            </a:pPr>
            <a:r>
              <a:rPr lang="en-US">
                <a:solidFill>
                  <a:schemeClr val="bg2"/>
                </a:solidFill>
                <a:latin typeface="Kristen ITC" pitchFamily="66" charset="0"/>
                <a:ea typeface="+mn-ea"/>
              </a:rPr>
              <a:t>the case?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Hate crime</a:t>
            </a:r>
            <a:endParaRPr lang="en-GB" dirty="0"/>
          </a:p>
        </p:txBody>
      </p:sp>
      <p:sp>
        <p:nvSpPr>
          <p:cNvPr id="3" name="Content Placeholder 2"/>
          <p:cNvSpPr>
            <a:spLocks noGrp="1"/>
          </p:cNvSpPr>
          <p:nvPr>
            <p:ph idx="1"/>
          </p:nvPr>
        </p:nvSpPr>
        <p:spPr>
          <a:xfrm>
            <a:off x="323528" y="1484784"/>
            <a:ext cx="7130753" cy="4556579"/>
          </a:xfrm>
        </p:spPr>
        <p:txBody>
          <a:bodyPr>
            <a:noAutofit/>
          </a:bodyPr>
          <a:lstStyle/>
          <a:p>
            <a:r>
              <a:rPr lang="en-GB" sz="2000" dirty="0" smtClean="0">
                <a:latin typeface="Calibri" panose="020F0502020204030204" pitchFamily="34" charset="0"/>
                <a:cs typeface="Calibri" panose="020F0502020204030204" pitchFamily="34" charset="0"/>
              </a:rPr>
              <a:t>Hate crime is defined as ‘any criminal offence which is perceived by the victim or any person, to be motivated by a hostility or prejudice towards someone based on a personal characteristic’ (College of Policing, 2014).</a:t>
            </a:r>
          </a:p>
          <a:p>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There are five centrally monitored strands of hate crime:</a:t>
            </a:r>
          </a:p>
          <a:p>
            <a:r>
              <a:rPr lang="en-GB" sz="2000" dirty="0" smtClean="0">
                <a:latin typeface="Calibri" panose="020F0502020204030204" pitchFamily="34" charset="0"/>
                <a:cs typeface="Calibri" panose="020F0502020204030204" pitchFamily="34" charset="0"/>
              </a:rPr>
              <a:t>Race or ethnicity</a:t>
            </a:r>
          </a:p>
          <a:p>
            <a:r>
              <a:rPr lang="en-GB" sz="2000" dirty="0" smtClean="0">
                <a:latin typeface="Calibri" panose="020F0502020204030204" pitchFamily="34" charset="0"/>
                <a:cs typeface="Calibri" panose="020F0502020204030204" pitchFamily="34" charset="0"/>
              </a:rPr>
              <a:t>Religion or beliefs</a:t>
            </a:r>
          </a:p>
          <a:p>
            <a:r>
              <a:rPr lang="en-GB" sz="2000" dirty="0" smtClean="0">
                <a:latin typeface="Calibri" panose="020F0502020204030204" pitchFamily="34" charset="0"/>
                <a:cs typeface="Calibri" panose="020F0502020204030204" pitchFamily="34" charset="0"/>
              </a:rPr>
              <a:t>Sexual orientation</a:t>
            </a:r>
          </a:p>
          <a:p>
            <a:r>
              <a:rPr lang="en-GB" sz="2000" dirty="0" smtClean="0">
                <a:latin typeface="Calibri" panose="020F0502020204030204" pitchFamily="34" charset="0"/>
                <a:cs typeface="Calibri" panose="020F0502020204030204" pitchFamily="34" charset="0"/>
              </a:rPr>
              <a:t>Disability, and</a:t>
            </a:r>
          </a:p>
          <a:p>
            <a:r>
              <a:rPr lang="en-GB" sz="2000" dirty="0" smtClean="0">
                <a:latin typeface="Calibri" panose="020F0502020204030204" pitchFamily="34" charset="0"/>
                <a:cs typeface="Calibri" panose="020F0502020204030204" pitchFamily="34" charset="0"/>
              </a:rPr>
              <a:t>Transgender identity</a:t>
            </a:r>
          </a:p>
        </p:txBody>
      </p:sp>
    </p:spTree>
    <p:extLst>
      <p:ext uri="{BB962C8B-B14F-4D97-AF65-F5344CB8AC3E}">
        <p14:creationId xmlns:p14="http://schemas.microsoft.com/office/powerpoint/2010/main" val="3990965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Police recorded Hate Crime (Home Office, 2018)</a:t>
            </a:r>
            <a:endParaRPr lang="en-GB" dirty="0"/>
          </a:p>
        </p:txBody>
      </p:sp>
      <p:sp>
        <p:nvSpPr>
          <p:cNvPr id="3" name="Content Placeholder 2"/>
          <p:cNvSpPr>
            <a:spLocks noGrp="1"/>
          </p:cNvSpPr>
          <p:nvPr>
            <p:ph idx="1"/>
          </p:nvPr>
        </p:nvSpPr>
        <p:spPr/>
        <p:txBody>
          <a:bodyPr/>
          <a:lstStyle/>
          <a:p>
            <a:r>
              <a:rPr lang="en-GB" dirty="0" smtClean="0"/>
              <a:t>In 2017/18, there were 94,098 hate crime offences recorded by the police in England and Wales.</a:t>
            </a:r>
          </a:p>
          <a:p>
            <a:endParaRPr lang="en-GB" dirty="0"/>
          </a:p>
          <a:p>
            <a:r>
              <a:rPr lang="en-GB" dirty="0" smtClean="0"/>
              <a:t>71,251 (76%) race hate crimes</a:t>
            </a:r>
          </a:p>
          <a:p>
            <a:r>
              <a:rPr lang="en-GB" dirty="0" smtClean="0"/>
              <a:t>11,638 (12%) sexual orientation hate crimes</a:t>
            </a:r>
          </a:p>
          <a:p>
            <a:r>
              <a:rPr lang="en-GB" dirty="0" smtClean="0"/>
              <a:t>8,336 (9%) religious hate crimes </a:t>
            </a:r>
            <a:r>
              <a:rPr lang="en-GB" dirty="0"/>
              <a:t>(52% against Muslims, 12% Jewish)</a:t>
            </a:r>
            <a:endParaRPr lang="en-GB" dirty="0" smtClean="0"/>
          </a:p>
          <a:p>
            <a:r>
              <a:rPr lang="en-GB" dirty="0" smtClean="0"/>
              <a:t>7,226 (8%) disability hate crimes</a:t>
            </a:r>
          </a:p>
          <a:p>
            <a:r>
              <a:rPr lang="en-GB" dirty="0" smtClean="0"/>
              <a:t>1,651 (2%) transgender hate crimes</a:t>
            </a:r>
            <a:endParaRPr lang="en-GB" dirty="0"/>
          </a:p>
        </p:txBody>
      </p:sp>
    </p:spTree>
    <p:extLst>
      <p:ext uri="{BB962C8B-B14F-4D97-AF65-F5344CB8AC3E}">
        <p14:creationId xmlns:p14="http://schemas.microsoft.com/office/powerpoint/2010/main" val="807949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764704"/>
            <a:ext cx="8474639" cy="5255667"/>
          </a:xfrm>
          <a:prstGeom prst="rect">
            <a:avLst/>
          </a:prstGeom>
        </p:spPr>
      </p:pic>
      <p:pic>
        <p:nvPicPr>
          <p:cNvPr id="3" name="Picture 2"/>
          <p:cNvPicPr>
            <a:picLocks noChangeAspect="1"/>
          </p:cNvPicPr>
          <p:nvPr/>
        </p:nvPicPr>
        <p:blipFill>
          <a:blip r:embed="rId3"/>
          <a:stretch>
            <a:fillRect/>
          </a:stretch>
        </p:blipFill>
        <p:spPr>
          <a:xfrm>
            <a:off x="2843808" y="1340768"/>
            <a:ext cx="1092464" cy="1296144"/>
          </a:xfrm>
          <a:prstGeom prst="rect">
            <a:avLst/>
          </a:prstGeom>
        </p:spPr>
      </p:pic>
    </p:spTree>
    <p:extLst>
      <p:ext uri="{BB962C8B-B14F-4D97-AF65-F5344CB8AC3E}">
        <p14:creationId xmlns:p14="http://schemas.microsoft.com/office/powerpoint/2010/main" val="3471723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1560" y="980728"/>
            <a:ext cx="7966854" cy="4780112"/>
          </a:xfrm>
          <a:prstGeom prst="rect">
            <a:avLst/>
          </a:prstGeom>
        </p:spPr>
      </p:pic>
    </p:spTree>
    <p:extLst>
      <p:ext uri="{BB962C8B-B14F-4D97-AF65-F5344CB8AC3E}">
        <p14:creationId xmlns:p14="http://schemas.microsoft.com/office/powerpoint/2010/main" val="3687783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Rectangle 3"/>
          <p:cNvSpPr>
            <a:spLocks noGrp="1" noChangeArrowheads="1"/>
          </p:cNvSpPr>
          <p:nvPr>
            <p:ph type="subTitle" idx="1"/>
          </p:nvPr>
        </p:nvSpPr>
        <p:spPr>
          <a:xfrm>
            <a:off x="468313" y="381000"/>
            <a:ext cx="8351837" cy="5929313"/>
          </a:xfrm>
        </p:spPr>
        <p:txBody>
          <a:bodyPr/>
          <a:lstStyle/>
          <a:p>
            <a:pPr eaLnBrk="1" hangingPunct="1"/>
            <a:r>
              <a:rPr lang="en-GB" altLang="en-US" sz="4000" b="1" u="sng" dirty="0" smtClean="0">
                <a:solidFill>
                  <a:schemeClr val="tx2"/>
                </a:solidFill>
              </a:rPr>
              <a:t>Ethnicity And Victimisation</a:t>
            </a:r>
          </a:p>
          <a:p>
            <a:pPr algn="l" eaLnBrk="1" hangingPunct="1"/>
            <a:endParaRPr lang="en-GB" altLang="en-US" sz="4000" b="1" u="sng" dirty="0" smtClean="0">
              <a:solidFill>
                <a:schemeClr val="tx2"/>
              </a:solidFill>
            </a:endParaRPr>
          </a:p>
          <a:p>
            <a:pPr marL="285750" indent="-285750" algn="l" eaLnBrk="1" hangingPunct="1">
              <a:buFont typeface="Arial" panose="020B0604020202020204" pitchFamily="34" charset="0"/>
              <a:buChar char="•"/>
            </a:pPr>
            <a:r>
              <a:rPr lang="en-GB" altLang="en-US" sz="2400" b="1" dirty="0" smtClean="0">
                <a:solidFill>
                  <a:schemeClr val="tx2"/>
                </a:solidFill>
              </a:rPr>
              <a:t>The BCS (British Crime Survey) and victim surveys are the main providers of information about the type and incidence of racially motivated crimes.</a:t>
            </a:r>
          </a:p>
          <a:p>
            <a:pPr marL="285750" indent="-285750" algn="l" eaLnBrk="1" hangingPunct="1">
              <a:buFont typeface="Arial" panose="020B0604020202020204" pitchFamily="34" charset="0"/>
              <a:buChar char="•"/>
            </a:pPr>
            <a:r>
              <a:rPr lang="en-GB" altLang="en-US" sz="2400" b="1" dirty="0" smtClean="0"/>
              <a:t>Most recorded racist incidents are crimes against property and verbal harassment</a:t>
            </a:r>
          </a:p>
          <a:p>
            <a:pPr marL="285750" indent="-285750" algn="l" eaLnBrk="1" hangingPunct="1">
              <a:buFont typeface="Arial" panose="020B0604020202020204" pitchFamily="34" charset="0"/>
              <a:buChar char="•"/>
            </a:pPr>
            <a:r>
              <a:rPr lang="en-GB" altLang="en-US" sz="2400" b="1" dirty="0" smtClean="0"/>
              <a:t>Most incidents are unreported</a:t>
            </a:r>
          </a:p>
          <a:p>
            <a:pPr marL="285750" indent="-285750" algn="l" eaLnBrk="1" hangingPunct="1">
              <a:buFont typeface="Arial" panose="020B0604020202020204" pitchFamily="34" charset="0"/>
              <a:buChar char="•"/>
            </a:pPr>
            <a:endParaRPr lang="en-GB" altLang="en-US" sz="2400" b="1" dirty="0"/>
          </a:p>
          <a:p>
            <a:pPr marL="285750" indent="-285750" algn="l" eaLnBrk="1" hangingPunct="1">
              <a:buFont typeface="Arial" panose="020B0604020202020204" pitchFamily="34" charset="0"/>
              <a:buChar char="•"/>
            </a:pPr>
            <a:r>
              <a:rPr lang="en-GB" altLang="en-US" sz="2400" b="1" dirty="0" smtClean="0"/>
              <a:t>On page 15 complete the 10 mark question on victim surveys</a:t>
            </a:r>
          </a:p>
          <a:p>
            <a:pPr marL="285750" indent="-285750" algn="l" eaLnBrk="1" hangingPunct="1">
              <a:buFont typeface="Arial" panose="020B0604020202020204" pitchFamily="34" charset="0"/>
              <a:buChar char="•"/>
            </a:pPr>
            <a:endParaRPr lang="en-GB" altLang="en-US" sz="2400" b="1" dirty="0"/>
          </a:p>
          <a:p>
            <a:pPr marL="285750" indent="-285750" algn="l" eaLnBrk="1" hangingPunct="1">
              <a:buFont typeface="Arial" panose="020B0604020202020204" pitchFamily="34" charset="0"/>
              <a:buChar char="•"/>
            </a:pPr>
            <a:endParaRPr lang="en-GB" altLang="en-US" sz="24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14371">
                                            <p:txEl>
                                              <p:pRg st="0" end="0"/>
                                            </p:txEl>
                                          </p:spTgt>
                                        </p:tgtEl>
                                        <p:attrNameLst>
                                          <p:attrName>ppt_c</p:attrName>
                                        </p:attrNameLst>
                                      </p:cBhvr>
                                      <p:to>
                                        <a:srgbClr val="CE94FA"/>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43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14371">
                                            <p:txEl>
                                              <p:pRg st="2" end="2"/>
                                            </p:txEl>
                                          </p:spTgt>
                                        </p:tgtEl>
                                        <p:attrNameLst>
                                          <p:attrName>ppt_c</p:attrName>
                                        </p:attrNameLst>
                                      </p:cBhvr>
                                      <p:to>
                                        <a:srgbClr val="CE94FA"/>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43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14371">
                                            <p:txEl>
                                              <p:pRg st="3" end="3"/>
                                            </p:txEl>
                                          </p:spTgt>
                                        </p:tgtEl>
                                        <p:attrNameLst>
                                          <p:attrName>ppt_c</p:attrName>
                                        </p:attrNameLst>
                                      </p:cBhvr>
                                      <p:to>
                                        <a:srgbClr val="CE94FA"/>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43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14371">
                                            <p:txEl>
                                              <p:pRg st="4" end="4"/>
                                            </p:txEl>
                                          </p:spTgt>
                                        </p:tgtEl>
                                        <p:attrNameLst>
                                          <p:attrName>ppt_c</p:attrName>
                                        </p:attrNameLst>
                                      </p:cBhvr>
                                      <p:to>
                                        <a:srgbClr val="CE94FA"/>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437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14371">
                                            <p:txEl>
                                              <p:pRg st="6" end="6"/>
                                            </p:txEl>
                                          </p:spTgt>
                                        </p:tgtEl>
                                        <p:attrNameLst>
                                          <p:attrName>ppt_c</p:attrName>
                                        </p:attrNameLst>
                                      </p:cBhvr>
                                      <p:to>
                                        <a:srgbClr val="CE94FA"/>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6347713" cy="1320800"/>
          </a:xfrm>
        </p:spPr>
        <p:txBody>
          <a:bodyPr/>
          <a:lstStyle/>
          <a:p>
            <a:r>
              <a:rPr lang="en-GB" dirty="0" smtClean="0"/>
              <a:t>Self-report studies</a:t>
            </a:r>
            <a:endParaRPr lang="en-GB" dirty="0"/>
          </a:p>
        </p:txBody>
      </p:sp>
      <p:sp>
        <p:nvSpPr>
          <p:cNvPr id="3" name="Content Placeholder 2"/>
          <p:cNvSpPr>
            <a:spLocks noGrp="1"/>
          </p:cNvSpPr>
          <p:nvPr>
            <p:ph idx="1"/>
          </p:nvPr>
        </p:nvSpPr>
        <p:spPr>
          <a:xfrm>
            <a:off x="395536" y="836712"/>
            <a:ext cx="7056784" cy="5400600"/>
          </a:xfrm>
        </p:spPr>
        <p:txBody>
          <a:bodyPr>
            <a:noAutofit/>
          </a:bodyPr>
          <a:lstStyle/>
          <a:p>
            <a:pPr marL="0" indent="0">
              <a:buNone/>
            </a:pPr>
            <a:r>
              <a:rPr lang="en-GB" sz="2000" dirty="0" smtClean="0"/>
              <a:t>Ask people about their own dishonest and violent behaviour.</a:t>
            </a:r>
          </a:p>
          <a:p>
            <a:pPr marL="0" indent="0">
              <a:buNone/>
            </a:pPr>
            <a:endParaRPr lang="en-GB" sz="2000" dirty="0"/>
          </a:p>
          <a:p>
            <a:r>
              <a:rPr lang="en-GB" sz="2000" dirty="0"/>
              <a:t>The last major self-reported study of ethnicity and offending in Britain was carried out in 2005 and had a sample of more than 10,000 respondents. </a:t>
            </a:r>
          </a:p>
          <a:p>
            <a:r>
              <a:rPr lang="en-GB" sz="2000" dirty="0"/>
              <a:t>&gt; The highest rate of offending where found among ‘whites’, with 42% admitting an offence during their lifetime.</a:t>
            </a:r>
          </a:p>
          <a:p>
            <a:r>
              <a:rPr lang="en-GB" sz="2000" dirty="0"/>
              <a:t>&gt; Compared to 39% of ‘Mixed’ ethnicity.</a:t>
            </a:r>
          </a:p>
          <a:p>
            <a:r>
              <a:rPr lang="en-GB" sz="2000" dirty="0"/>
              <a:t>&gt; 28% ‘Black’</a:t>
            </a:r>
          </a:p>
          <a:p>
            <a:r>
              <a:rPr lang="en-GB" sz="2000" dirty="0"/>
              <a:t>&gt; 21% ‘Asian’</a:t>
            </a:r>
          </a:p>
          <a:p>
            <a:r>
              <a:rPr lang="en-GB" sz="2000" dirty="0"/>
              <a:t>The data therefore suggests some bias in the criminal justice system because whites appear more likely to offend than blacks. </a:t>
            </a:r>
            <a:endParaRPr lang="en-GB" sz="2000" dirty="0" smtClean="0"/>
          </a:p>
          <a:p>
            <a:pPr marL="0" indent="0">
              <a:buNone/>
            </a:pPr>
            <a:r>
              <a:rPr lang="en-GB" sz="2000" dirty="0" smtClean="0"/>
              <a:t>Page 16- What problems might there be with using self-report studies?</a:t>
            </a:r>
            <a:endParaRPr lang="en-GB" sz="2000" dirty="0"/>
          </a:p>
          <a:p>
            <a:endParaRPr lang="en-GB" sz="2000" dirty="0"/>
          </a:p>
        </p:txBody>
      </p:sp>
    </p:spTree>
    <p:extLst>
      <p:ext uri="{BB962C8B-B14F-4D97-AF65-F5344CB8AC3E}">
        <p14:creationId xmlns:p14="http://schemas.microsoft.com/office/powerpoint/2010/main" val="90580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mean by the following terms?</a:t>
            </a:r>
            <a:endParaRPr lang="en-GB" dirty="0"/>
          </a:p>
        </p:txBody>
      </p:sp>
      <p:sp>
        <p:nvSpPr>
          <p:cNvPr id="3" name="Content Placeholder 2"/>
          <p:cNvSpPr>
            <a:spLocks noGrp="1"/>
          </p:cNvSpPr>
          <p:nvPr>
            <p:ph idx="1"/>
          </p:nvPr>
        </p:nvSpPr>
        <p:spPr/>
        <p:txBody>
          <a:bodyPr>
            <a:normAutofit/>
          </a:bodyPr>
          <a:lstStyle/>
          <a:p>
            <a:r>
              <a:rPr lang="en-GB" sz="3600" dirty="0" smtClean="0"/>
              <a:t>Race</a:t>
            </a:r>
          </a:p>
          <a:p>
            <a:r>
              <a:rPr lang="en-GB" sz="3600" dirty="0" smtClean="0"/>
              <a:t>Racism</a:t>
            </a:r>
          </a:p>
          <a:p>
            <a:r>
              <a:rPr lang="en-GB" sz="3600" dirty="0" smtClean="0"/>
              <a:t>Ethnicity</a:t>
            </a:r>
            <a:endParaRPr lang="en-GB" sz="3600" dirty="0"/>
          </a:p>
        </p:txBody>
      </p:sp>
    </p:spTree>
    <p:extLst>
      <p:ext uri="{BB962C8B-B14F-4D97-AF65-F5344CB8AC3E}">
        <p14:creationId xmlns:p14="http://schemas.microsoft.com/office/powerpoint/2010/main" val="4203705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Explanations for the trends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38210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latin typeface="Trebuchet MS" panose="020B0603020202020204" pitchFamily="34" charset="0"/>
              </a:rPr>
              <a:t>Key question </a:t>
            </a:r>
            <a:endParaRPr lang="en-GB" dirty="0">
              <a:latin typeface="Trebuchet MS" panose="020B0603020202020204" pitchFamily="34" charset="0"/>
            </a:endParaRPr>
          </a:p>
        </p:txBody>
      </p:sp>
      <p:sp>
        <p:nvSpPr>
          <p:cNvPr id="3" name="Content Placeholder 2"/>
          <p:cNvSpPr>
            <a:spLocks noGrp="1"/>
          </p:cNvSpPr>
          <p:nvPr>
            <p:ph idx="1"/>
          </p:nvPr>
        </p:nvSpPr>
        <p:spPr/>
        <p:txBody>
          <a:bodyPr>
            <a:normAutofit fontScale="85000" lnSpcReduction="10000"/>
          </a:bodyPr>
          <a:lstStyle/>
          <a:p>
            <a:pPr>
              <a:buFontTx/>
              <a:buNone/>
              <a:defRPr/>
            </a:pPr>
            <a:r>
              <a:rPr lang="en-GB" sz="2800" dirty="0" smtClean="0">
                <a:latin typeface="Trebuchet MS" panose="020B0603020202020204" pitchFamily="34" charset="0"/>
              </a:rPr>
              <a:t>	Are the higher rates of crime recorded for ethnic minorities:</a:t>
            </a:r>
          </a:p>
          <a:p>
            <a:pPr>
              <a:buFontTx/>
              <a:buNone/>
              <a:defRPr/>
            </a:pPr>
            <a:endParaRPr lang="en-GB" sz="2800" dirty="0" smtClean="0">
              <a:solidFill>
                <a:srgbClr val="FF0000"/>
              </a:solidFill>
              <a:latin typeface="Trebuchet MS" panose="020B0603020202020204" pitchFamily="34" charset="0"/>
            </a:endParaRPr>
          </a:p>
          <a:p>
            <a:pPr>
              <a:buFontTx/>
              <a:buNone/>
              <a:defRPr/>
            </a:pPr>
            <a:r>
              <a:rPr lang="en-GB" sz="2800" dirty="0" smtClean="0">
                <a:solidFill>
                  <a:srgbClr val="FF0000"/>
                </a:solidFill>
                <a:latin typeface="Trebuchet MS" panose="020B0603020202020204" pitchFamily="34" charset="0"/>
              </a:rPr>
              <a:t>A- A true representation of reality- ethnic minorities commit more crime?</a:t>
            </a:r>
          </a:p>
          <a:p>
            <a:pPr>
              <a:buFontTx/>
              <a:buNone/>
              <a:defRPr/>
            </a:pPr>
            <a:r>
              <a:rPr lang="en-GB" sz="2800" dirty="0" smtClean="0">
                <a:solidFill>
                  <a:srgbClr val="FFFF00"/>
                </a:solidFill>
                <a:latin typeface="Trebuchet MS" panose="020B0603020202020204" pitchFamily="34" charset="0"/>
              </a:rPr>
              <a:t>B-The statistics are a social construct and therefore biased?</a:t>
            </a:r>
          </a:p>
          <a:p>
            <a:pPr>
              <a:buFontTx/>
              <a:buNone/>
              <a:defRPr/>
            </a:pPr>
            <a:r>
              <a:rPr lang="en-GB" sz="2800" dirty="0" smtClean="0">
                <a:solidFill>
                  <a:srgbClr val="92D050"/>
                </a:solidFill>
                <a:latin typeface="Trebuchet MS" panose="020B0603020202020204" pitchFamily="34" charset="0"/>
              </a:rPr>
              <a:t>C- A result of racist police practises and CJS? </a:t>
            </a:r>
          </a:p>
          <a:p>
            <a:pPr>
              <a:buFontTx/>
              <a:buNone/>
              <a:defRPr/>
            </a:pPr>
            <a:r>
              <a:rPr lang="en-GB" sz="2800" dirty="0" smtClean="0">
                <a:solidFill>
                  <a:srgbClr val="FFC000"/>
                </a:solidFill>
                <a:latin typeface="Trebuchet MS" panose="020B0603020202020204" pitchFamily="34" charset="0"/>
              </a:rPr>
              <a:t>D- A  combination of all of the above? </a:t>
            </a:r>
          </a:p>
          <a:p>
            <a:pPr>
              <a:buFontTx/>
              <a:buNone/>
              <a:defRPr/>
            </a:pPr>
            <a:endParaRPr lang="en-GB" dirty="0" smtClean="0">
              <a:latin typeface="Trebuchet MS" panose="020B0603020202020204" pitchFamily="34" charset="0"/>
            </a:endParaRPr>
          </a:p>
        </p:txBody>
      </p:sp>
    </p:spTree>
    <p:extLst>
      <p:ext uri="{BB962C8B-B14F-4D97-AF65-F5344CB8AC3E}">
        <p14:creationId xmlns:p14="http://schemas.microsoft.com/office/powerpoint/2010/main" val="639087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GB" dirty="0" smtClean="0">
                <a:solidFill>
                  <a:srgbClr val="FF0000"/>
                </a:solidFill>
                <a:latin typeface="+mn-lt"/>
              </a:rPr>
              <a:t>Ethnicity &amp; Crime</a:t>
            </a:r>
          </a:p>
        </p:txBody>
      </p:sp>
      <p:sp>
        <p:nvSpPr>
          <p:cNvPr id="33795" name="Rectangle 3"/>
          <p:cNvSpPr>
            <a:spLocks noGrp="1" noChangeArrowheads="1"/>
          </p:cNvSpPr>
          <p:nvPr>
            <p:ph type="body" idx="1"/>
          </p:nvPr>
        </p:nvSpPr>
        <p:spPr>
          <a:xfrm>
            <a:off x="457200" y="1557338"/>
            <a:ext cx="7211144" cy="4462462"/>
          </a:xfrm>
        </p:spPr>
        <p:txBody>
          <a:bodyPr>
            <a:normAutofit/>
          </a:bodyPr>
          <a:lstStyle/>
          <a:p>
            <a:pPr eaLnBrk="1" hangingPunct="1">
              <a:lnSpc>
                <a:spcPct val="80000"/>
              </a:lnSpc>
              <a:defRPr/>
            </a:pPr>
            <a:r>
              <a:rPr lang="en-GB" sz="2400" dirty="0" smtClean="0"/>
              <a:t>The links between ethnicity and crime are complex, as it is quite difficult to discover whether differences between ethnic groups are a result of their ethnic identity, or because of differences in age, social class and the areas in which they live.</a:t>
            </a:r>
          </a:p>
          <a:p>
            <a:pPr eaLnBrk="1" hangingPunct="1">
              <a:lnSpc>
                <a:spcPct val="80000"/>
              </a:lnSpc>
              <a:defRPr/>
            </a:pPr>
            <a:r>
              <a:rPr lang="en-GB" sz="2400" dirty="0" smtClean="0"/>
              <a:t>For example; compared to White people, minority ethnic groups tend to have higher proportions of young people, those suffering social deprivation and those living in deprived urban communities.</a:t>
            </a:r>
          </a:p>
          <a:p>
            <a:pPr eaLnBrk="1" hangingPunct="1">
              <a:lnSpc>
                <a:spcPct val="80000"/>
              </a:lnSpc>
              <a:defRPr/>
            </a:pPr>
            <a:r>
              <a:rPr lang="en-GB" sz="2400" dirty="0" smtClean="0"/>
              <a:t>Higher crime rates may therefore reflect these factors rather than greater criminality arising from ethnicity itself.</a:t>
            </a:r>
          </a:p>
        </p:txBody>
      </p:sp>
    </p:spTree>
    <p:extLst>
      <p:ext uri="{BB962C8B-B14F-4D97-AF65-F5344CB8AC3E}">
        <p14:creationId xmlns:p14="http://schemas.microsoft.com/office/powerpoint/2010/main" val="2233634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b="1" u="sng" dirty="0" smtClean="0"/>
              <a:t>Stephen Lawrence</a:t>
            </a:r>
          </a:p>
        </p:txBody>
      </p:sp>
      <p:pic>
        <p:nvPicPr>
          <p:cNvPr id="215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67183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0648"/>
            <a:ext cx="6347713" cy="1320800"/>
          </a:xfrm>
        </p:spPr>
        <p:txBody>
          <a:bodyPr>
            <a:normAutofit fontScale="90000"/>
          </a:bodyPr>
          <a:lstStyle/>
          <a:p>
            <a:r>
              <a:rPr lang="en-GB" dirty="0" smtClean="0"/>
              <a:t>Using the textbook, research the following issues/studies to be aware of when researching this topic (p.17-19 of booklet):</a:t>
            </a:r>
            <a:br>
              <a:rPr lang="en-GB" dirty="0" smtClean="0"/>
            </a:br>
            <a:endParaRPr lang="en-GB" dirty="0"/>
          </a:p>
        </p:txBody>
      </p:sp>
      <p:sp>
        <p:nvSpPr>
          <p:cNvPr id="3" name="Content Placeholder 2"/>
          <p:cNvSpPr>
            <a:spLocks noGrp="1"/>
          </p:cNvSpPr>
          <p:nvPr>
            <p:ph idx="1"/>
          </p:nvPr>
        </p:nvSpPr>
        <p:spPr>
          <a:xfrm>
            <a:off x="609599" y="2636912"/>
            <a:ext cx="6347714" cy="3880773"/>
          </a:xfrm>
        </p:spPr>
        <p:txBody>
          <a:bodyPr>
            <a:normAutofit/>
          </a:bodyPr>
          <a:lstStyle/>
          <a:p>
            <a:r>
              <a:rPr lang="en-GB" sz="2400" dirty="0" smtClean="0"/>
              <a:t>Paul Gilroy ‘Myth of Black Criminality’</a:t>
            </a:r>
          </a:p>
          <a:p>
            <a:r>
              <a:rPr lang="en-GB" sz="2400" dirty="0" smtClean="0"/>
              <a:t>Policing</a:t>
            </a:r>
          </a:p>
          <a:p>
            <a:r>
              <a:rPr lang="en-GB" sz="2400" dirty="0" smtClean="0"/>
              <a:t>Stuart Hall ‘Policing the Crisis’</a:t>
            </a:r>
          </a:p>
          <a:p>
            <a:r>
              <a:rPr lang="en-GB" sz="2400" dirty="0" smtClean="0"/>
              <a:t>Stephen Lawrence case and Macpherson Report</a:t>
            </a:r>
          </a:p>
          <a:p>
            <a:r>
              <a:rPr lang="en-GB" sz="2400" dirty="0" smtClean="0"/>
              <a:t>Stop and search </a:t>
            </a:r>
          </a:p>
          <a:p>
            <a:r>
              <a:rPr lang="en-GB" sz="2400" dirty="0" smtClean="0"/>
              <a:t>Arrests, cautions, prosecution and trial</a:t>
            </a:r>
          </a:p>
          <a:p>
            <a:r>
              <a:rPr lang="en-GB" sz="2400" dirty="0" smtClean="0"/>
              <a:t>Convictions and sentencing. </a:t>
            </a:r>
          </a:p>
          <a:p>
            <a:endParaRPr lang="en-GB" sz="2400" dirty="0"/>
          </a:p>
        </p:txBody>
      </p:sp>
    </p:spTree>
    <p:extLst>
      <p:ext uri="{BB962C8B-B14F-4D97-AF65-F5344CB8AC3E}">
        <p14:creationId xmlns:p14="http://schemas.microsoft.com/office/powerpoint/2010/main" val="2541598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b="1" u="sng" smtClean="0"/>
              <a:t>BBC Report on Stephen Lawrence </a:t>
            </a:r>
          </a:p>
        </p:txBody>
      </p:sp>
      <p:sp>
        <p:nvSpPr>
          <p:cNvPr id="23555" name="Content Placeholder 2"/>
          <p:cNvSpPr>
            <a:spLocks noGrp="1"/>
          </p:cNvSpPr>
          <p:nvPr>
            <p:ph idx="1"/>
          </p:nvPr>
        </p:nvSpPr>
        <p:spPr>
          <a:xfrm>
            <a:off x="457200" y="2057400"/>
            <a:ext cx="8229600" cy="4068763"/>
          </a:xfrm>
        </p:spPr>
        <p:txBody>
          <a:bodyPr/>
          <a:lstStyle/>
          <a:p>
            <a:pPr algn="ctr" eaLnBrk="1" hangingPunct="1">
              <a:buFontTx/>
              <a:buNone/>
            </a:pPr>
            <a:r>
              <a:rPr lang="en-US" altLang="en-US" dirty="0" smtClean="0">
                <a:hlinkClick r:id="rId3"/>
              </a:rPr>
              <a:t>http://news.bbc.co.uk/1/hi/uk/285553.stm</a:t>
            </a:r>
            <a:endParaRPr lang="en-US" altLang="en-US" dirty="0" smtClean="0"/>
          </a:p>
          <a:p>
            <a:pPr eaLnBrk="1" hangingPunct="1">
              <a:buFontTx/>
              <a:buNone/>
            </a:pPr>
            <a:endParaRPr lang="en-US" altLang="en-US" dirty="0" smtClean="0"/>
          </a:p>
        </p:txBody>
      </p:sp>
      <p:pic>
        <p:nvPicPr>
          <p:cNvPr id="2355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352800"/>
            <a:ext cx="4318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Theoretical approaches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73886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u="sng" dirty="0" smtClean="0">
                <a:latin typeface="+mn-lt"/>
              </a:rPr>
              <a:t>Reasons for Criminality</a:t>
            </a:r>
          </a:p>
        </p:txBody>
      </p:sp>
      <p:sp>
        <p:nvSpPr>
          <p:cNvPr id="10243" name="Rectangle 3"/>
          <p:cNvSpPr>
            <a:spLocks noGrp="1" noChangeArrowheads="1"/>
          </p:cNvSpPr>
          <p:nvPr>
            <p:ph idx="1"/>
          </p:nvPr>
        </p:nvSpPr>
        <p:spPr/>
        <p:txBody>
          <a:bodyPr>
            <a:normAutofit/>
          </a:bodyPr>
          <a:lstStyle/>
          <a:p>
            <a:pPr eaLnBrk="1" hangingPunct="1"/>
            <a:r>
              <a:rPr lang="en-US" altLang="en-US" sz="2400" dirty="0" smtClean="0"/>
              <a:t>There are two main strands of thought as to why ethnic minorities are more likely to be seen as criminals and be victims of crime.</a:t>
            </a:r>
          </a:p>
          <a:p>
            <a:pPr eaLnBrk="1" hangingPunct="1"/>
            <a:endParaRPr lang="en-US" altLang="en-US" sz="2400" dirty="0" smtClean="0"/>
          </a:p>
          <a:p>
            <a:pPr eaLnBrk="1" hangingPunct="1"/>
            <a:r>
              <a:rPr lang="en-US" altLang="en-US" sz="2400" dirty="0" smtClean="0"/>
              <a:t>They are:</a:t>
            </a:r>
          </a:p>
          <a:p>
            <a:pPr lvl="1" eaLnBrk="1" hangingPunct="1"/>
            <a:r>
              <a:rPr lang="en-US" altLang="en-US" sz="2000" dirty="0" err="1" smtClean="0">
                <a:ea typeface="ＭＳ Ｐゴシック" panose="020B0600070205080204" pitchFamily="34" charset="-128"/>
              </a:rPr>
              <a:t>Structuralist</a:t>
            </a:r>
            <a:r>
              <a:rPr lang="en-US" altLang="en-US" sz="2000" dirty="0" smtClean="0">
                <a:ea typeface="ＭＳ Ｐゴシック" panose="020B0600070205080204" pitchFamily="34" charset="-128"/>
              </a:rPr>
              <a:t> views: They are more criminal</a:t>
            </a:r>
          </a:p>
          <a:p>
            <a:pPr lvl="1" eaLnBrk="1" hangingPunct="1"/>
            <a:r>
              <a:rPr lang="en-US" altLang="en-US" sz="2000" dirty="0" smtClean="0">
                <a:ea typeface="ＭＳ Ｐゴシック" panose="020B0600070205080204" pitchFamily="34" charset="-128"/>
              </a:rPr>
              <a:t>Social Constructionist views: The justice system is unfair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6092" y="116632"/>
            <a:ext cx="6914728" cy="1320800"/>
          </a:xfrm>
        </p:spPr>
        <p:txBody>
          <a:bodyPr/>
          <a:lstStyle/>
          <a:p>
            <a:r>
              <a:rPr lang="en-GB" dirty="0" smtClean="0"/>
              <a:t>Using the content from p.21-22 (further evidence in next slides)</a:t>
            </a:r>
            <a:endParaRPr lang="en-GB" dirty="0"/>
          </a:p>
        </p:txBody>
      </p:sp>
      <p:sp>
        <p:nvSpPr>
          <p:cNvPr id="6" name="Content Placeholder 5"/>
          <p:cNvSpPr>
            <a:spLocks noGrp="1"/>
          </p:cNvSpPr>
          <p:nvPr>
            <p:ph idx="1"/>
          </p:nvPr>
        </p:nvSpPr>
        <p:spPr/>
        <p:txBody>
          <a:bodyPr/>
          <a:lstStyle/>
          <a:p>
            <a:endParaRPr lang="en-GB"/>
          </a:p>
        </p:txBody>
      </p:sp>
      <p:graphicFrame>
        <p:nvGraphicFramePr>
          <p:cNvPr id="4" name="Content Placeholder 3"/>
          <p:cNvGraphicFramePr>
            <a:graphicFrameLocks/>
          </p:cNvGraphicFramePr>
          <p:nvPr>
            <p:extLst>
              <p:ext uri="{D42A27DB-BD31-4B8C-83A1-F6EECF244321}">
                <p14:modId xmlns:p14="http://schemas.microsoft.com/office/powerpoint/2010/main" val="869283578"/>
              </p:ext>
            </p:extLst>
          </p:nvPr>
        </p:nvGraphicFramePr>
        <p:xfrm>
          <a:off x="457200" y="1341438"/>
          <a:ext cx="8229600" cy="514206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935847">
                <a:tc>
                  <a:txBody>
                    <a:bodyPr/>
                    <a:lstStyle/>
                    <a:p>
                      <a:r>
                        <a:rPr lang="en-GB" sz="1400" dirty="0" smtClean="0"/>
                        <a:t>EM do commit</a:t>
                      </a:r>
                      <a:r>
                        <a:rPr lang="en-GB" sz="1400" baseline="0" dirty="0" smtClean="0"/>
                        <a:t> more crime – Left realists</a:t>
                      </a:r>
                      <a:endParaRPr lang="en-GB" sz="1400" dirty="0"/>
                    </a:p>
                  </a:txBody>
                  <a:tcPr marT="45707" marB="45707"/>
                </a:tc>
                <a:tc>
                  <a:txBody>
                    <a:bodyPr/>
                    <a:lstStyle/>
                    <a:p>
                      <a:r>
                        <a:rPr lang="en-GB" sz="1400" dirty="0" smtClean="0"/>
                        <a:t>Racist police practise and social construct</a:t>
                      </a:r>
                      <a:r>
                        <a:rPr lang="en-GB" sz="1400" baseline="0" dirty="0" smtClean="0"/>
                        <a:t>ion of statistic – Neo Marxists and labelling</a:t>
                      </a:r>
                      <a:endParaRPr lang="en-GB" sz="1400" dirty="0"/>
                    </a:p>
                  </a:txBody>
                  <a:tcPr marT="45707" marB="45707"/>
                </a:tc>
                <a:tc>
                  <a:txBody>
                    <a:bodyPr/>
                    <a:lstStyle/>
                    <a:p>
                      <a:r>
                        <a:rPr lang="en-GB" sz="1400" dirty="0" smtClean="0"/>
                        <a:t>Alternative view </a:t>
                      </a:r>
                      <a:endParaRPr lang="en-GB" sz="1400" dirty="0"/>
                    </a:p>
                  </a:txBody>
                  <a:tcPr marT="45707" marB="45707"/>
                </a:tc>
                <a:extLst>
                  <a:ext uri="{0D108BD9-81ED-4DB2-BD59-A6C34878D82A}">
                    <a16:rowId xmlns:a16="http://schemas.microsoft.com/office/drawing/2014/main" val="10000"/>
                  </a:ext>
                </a:extLst>
              </a:tr>
              <a:tr h="3729815">
                <a:tc>
                  <a:txBody>
                    <a:bodyPr/>
                    <a:lstStyle/>
                    <a:p>
                      <a:r>
                        <a:rPr lang="en-GB" sz="1800" baseline="0" dirty="0" smtClean="0"/>
                        <a:t>Lea and Young </a:t>
                      </a:r>
                      <a:endParaRPr lang="en-GB" sz="1800" dirty="0"/>
                    </a:p>
                  </a:txBody>
                  <a:tcPr marT="45707" marB="45707"/>
                </a:tc>
                <a:tc>
                  <a:txBody>
                    <a:bodyPr/>
                    <a:lstStyle/>
                    <a:p>
                      <a:r>
                        <a:rPr lang="en-GB" sz="1800" dirty="0" smtClean="0"/>
                        <a:t>Gilroy</a:t>
                      </a:r>
                      <a:r>
                        <a:rPr lang="en-GB" sz="1800" baseline="0" dirty="0" smtClean="0"/>
                        <a:t> (neo-</a:t>
                      </a:r>
                      <a:r>
                        <a:rPr lang="en-GB" sz="1800" baseline="0" dirty="0" err="1" smtClean="0"/>
                        <a:t>marxist</a:t>
                      </a:r>
                      <a:r>
                        <a:rPr lang="en-GB" sz="1800" baseline="0" dirty="0" smtClean="0"/>
                        <a:t>)</a:t>
                      </a:r>
                    </a:p>
                    <a:p>
                      <a:endParaRPr lang="en-GB" sz="1800" baseline="0" dirty="0" smtClean="0"/>
                    </a:p>
                    <a:p>
                      <a:endParaRPr lang="en-GB" sz="1800" baseline="0" dirty="0" smtClean="0"/>
                    </a:p>
                    <a:p>
                      <a:endParaRPr lang="en-GB" sz="1800" baseline="0" dirty="0" smtClean="0"/>
                    </a:p>
                    <a:p>
                      <a:r>
                        <a:rPr lang="en-GB" sz="1800" baseline="0" dirty="0" smtClean="0"/>
                        <a:t>Hall et al (neo-</a:t>
                      </a:r>
                      <a:r>
                        <a:rPr lang="en-GB" sz="1800" baseline="0" dirty="0" err="1" smtClean="0"/>
                        <a:t>marxist</a:t>
                      </a:r>
                      <a:r>
                        <a:rPr lang="en-GB" sz="1800" baseline="0" dirty="0" smtClean="0"/>
                        <a:t>)</a:t>
                      </a:r>
                    </a:p>
                    <a:p>
                      <a:endParaRPr lang="en-GB" sz="1800" baseline="0" dirty="0" smtClean="0"/>
                    </a:p>
                    <a:p>
                      <a:endParaRPr lang="en-GB" sz="1800" baseline="0" dirty="0"/>
                    </a:p>
                    <a:p>
                      <a:endParaRPr lang="en-GB" sz="1800" baseline="0" dirty="0"/>
                    </a:p>
                    <a:p>
                      <a:r>
                        <a:rPr lang="en-GB" sz="1800" baseline="0" dirty="0" smtClean="0"/>
                        <a:t>Reiner (labelling)</a:t>
                      </a:r>
                    </a:p>
                    <a:p>
                      <a:endParaRPr lang="en-GB" sz="1800" baseline="0" dirty="0" smtClean="0"/>
                    </a:p>
                    <a:p>
                      <a:endParaRPr lang="en-GB" sz="1800" baseline="0" dirty="0" smtClean="0"/>
                    </a:p>
                    <a:p>
                      <a:r>
                        <a:rPr lang="en-GB" sz="1800" baseline="0" dirty="0" smtClean="0"/>
                        <a:t>Philips and Bowling (labelling)</a:t>
                      </a:r>
                    </a:p>
                    <a:p>
                      <a:endParaRPr lang="en-GB" sz="1800" baseline="0" dirty="0" smtClean="0"/>
                    </a:p>
                    <a:p>
                      <a:endParaRPr lang="en-GB" sz="1800" baseline="0" dirty="0" smtClean="0"/>
                    </a:p>
                  </a:txBody>
                  <a:tcPr marT="45707" marB="45707"/>
                </a:tc>
                <a:tc>
                  <a:txBody>
                    <a:bodyPr/>
                    <a:lstStyle/>
                    <a:p>
                      <a:r>
                        <a:rPr lang="en-GB" sz="1800" dirty="0" smtClean="0"/>
                        <a:t>FitzGerald- Neighbourhood </a:t>
                      </a:r>
                    </a:p>
                    <a:p>
                      <a:endParaRPr lang="en-GB" sz="1800" dirty="0" smtClean="0"/>
                    </a:p>
                    <a:p>
                      <a:endParaRPr lang="en-GB" sz="1800" dirty="0" smtClean="0"/>
                    </a:p>
                    <a:p>
                      <a:endParaRPr lang="en-GB" sz="1800" dirty="0" smtClean="0"/>
                    </a:p>
                    <a:p>
                      <a:endParaRPr lang="en-GB" sz="1800" dirty="0" smtClean="0"/>
                    </a:p>
                    <a:p>
                      <a:r>
                        <a:rPr lang="en-GB" sz="1800" dirty="0" smtClean="0"/>
                        <a:t>Sharp and Budd- Getting caught</a:t>
                      </a:r>
                    </a:p>
                    <a:p>
                      <a:endParaRPr lang="en-GB" sz="1800" dirty="0" smtClean="0"/>
                    </a:p>
                    <a:p>
                      <a:endParaRPr lang="en-GB" sz="1800" dirty="0" smtClean="0"/>
                    </a:p>
                    <a:p>
                      <a:endParaRPr lang="en-GB" sz="1800" dirty="0" smtClean="0"/>
                    </a:p>
                    <a:p>
                      <a:r>
                        <a:rPr lang="en-GB" sz="1800" dirty="0" smtClean="0"/>
                        <a:t>Waddington </a:t>
                      </a:r>
                      <a:endParaRPr lang="en-GB" sz="1800" dirty="0"/>
                    </a:p>
                  </a:txBody>
                  <a:tcPr marT="45707" marB="45707"/>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3124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GB" altLang="en-US" sz="3600" b="1" u="sng" smtClean="0"/>
              <a:t>Reasons for High criminality of Afro-Caribbean (Structural)</a:t>
            </a:r>
          </a:p>
        </p:txBody>
      </p:sp>
      <p:sp>
        <p:nvSpPr>
          <p:cNvPr id="11267" name="Content Placeholder 2"/>
          <p:cNvSpPr>
            <a:spLocks noGrp="1"/>
          </p:cNvSpPr>
          <p:nvPr>
            <p:ph idx="1"/>
          </p:nvPr>
        </p:nvSpPr>
        <p:spPr>
          <a:xfrm>
            <a:off x="590344" y="1793413"/>
            <a:ext cx="6347714" cy="3880773"/>
          </a:xfrm>
        </p:spPr>
        <p:txBody>
          <a:bodyPr>
            <a:normAutofit/>
          </a:bodyPr>
          <a:lstStyle/>
          <a:p>
            <a:pPr eaLnBrk="1" hangingPunct="1"/>
            <a:r>
              <a:rPr lang="en-GB" altLang="en-US" sz="2000" dirty="0" smtClean="0">
                <a:solidFill>
                  <a:srgbClr val="CCFFCC"/>
                </a:solidFill>
              </a:rPr>
              <a:t>Lea &amp; Young (left realists) </a:t>
            </a:r>
            <a:r>
              <a:rPr lang="en-GB" altLang="en-US" sz="2000" dirty="0" smtClean="0"/>
              <a:t>– first criminologists to acknowledge that black people were not simply victims of a racist police force and criminal justice system but are actually more likely to be involved with street crime than whites.  </a:t>
            </a:r>
          </a:p>
        </p:txBody>
      </p:sp>
      <p:graphicFrame>
        <p:nvGraphicFramePr>
          <p:cNvPr id="4" name="Diagram 3"/>
          <p:cNvGraphicFramePr/>
          <p:nvPr/>
        </p:nvGraphicFramePr>
        <p:xfrm>
          <a:off x="609600" y="3505200"/>
          <a:ext cx="5524496" cy="3063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9" name="Picture 5" descr="http://www.met.police.uk/hillingdon/images/assaul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3733800"/>
            <a:ext cx="1905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z="3600" smtClean="0"/>
              <a:t>Defining the terms: Race &amp; Ethnicity</a:t>
            </a:r>
          </a:p>
        </p:txBody>
      </p:sp>
      <p:sp>
        <p:nvSpPr>
          <p:cNvPr id="6147" name="Content Placeholder 2"/>
          <p:cNvSpPr>
            <a:spLocks noGrp="1"/>
          </p:cNvSpPr>
          <p:nvPr>
            <p:ph idx="1"/>
          </p:nvPr>
        </p:nvSpPr>
        <p:spPr>
          <a:xfrm>
            <a:off x="609599" y="1937187"/>
            <a:ext cx="8066858" cy="4920813"/>
          </a:xfrm>
          <a:solidFill>
            <a:schemeClr val="accent1">
              <a:lumMod val="40000"/>
              <a:lumOff val="60000"/>
            </a:schemeClr>
          </a:solidFill>
        </p:spPr>
        <p:txBody>
          <a:bodyPr>
            <a:noAutofit/>
          </a:bodyPr>
          <a:lstStyle/>
          <a:p>
            <a:pPr eaLnBrk="1" hangingPunct="1">
              <a:lnSpc>
                <a:spcPct val="90000"/>
              </a:lnSpc>
            </a:pPr>
            <a:r>
              <a:rPr lang="en-GB" altLang="en-US" sz="2000" dirty="0" smtClean="0">
                <a:solidFill>
                  <a:schemeClr val="bg2"/>
                </a:solidFill>
              </a:rPr>
              <a:t>“Race” relates to supposed biological differences such as differences in skin colour, hair texture or shape of eyes between different social groups . </a:t>
            </a:r>
          </a:p>
          <a:p>
            <a:pPr eaLnBrk="1" hangingPunct="1">
              <a:lnSpc>
                <a:spcPct val="90000"/>
              </a:lnSpc>
            </a:pPr>
            <a:r>
              <a:rPr lang="en-GB" altLang="en-US" sz="2000" dirty="0" smtClean="0">
                <a:solidFill>
                  <a:schemeClr val="bg2"/>
                </a:solidFill>
              </a:rPr>
              <a:t>However, this term does not take into account significant cultural differences that may exist between people who would be categorised in the same “race”. E.g. people from the Indian subcontinent may all be categorised as belonging to the Asian race, but there are hundreds of different languages spoken and religions practiced by these people.</a:t>
            </a:r>
          </a:p>
          <a:p>
            <a:pPr eaLnBrk="1" hangingPunct="1">
              <a:lnSpc>
                <a:spcPct val="90000"/>
              </a:lnSpc>
            </a:pPr>
            <a:r>
              <a:rPr lang="en-GB" altLang="en-US" sz="2000" dirty="0" smtClean="0">
                <a:solidFill>
                  <a:schemeClr val="bg2"/>
                </a:solidFill>
              </a:rPr>
              <a:t>For this reason most sociologists do not consider “race” to be a meaningful concept, and some see it as a dangerous concept which can lead to the persecution of one “race” by another.</a:t>
            </a:r>
          </a:p>
          <a:p>
            <a:pPr eaLnBrk="1" hangingPunct="1">
              <a:lnSpc>
                <a:spcPct val="90000"/>
              </a:lnSpc>
            </a:pPr>
            <a:r>
              <a:rPr lang="en-GB" altLang="en-US" sz="2000" dirty="0" smtClean="0">
                <a:solidFill>
                  <a:schemeClr val="bg2"/>
                </a:solidFill>
              </a:rPr>
              <a:t>The term </a:t>
            </a:r>
            <a:r>
              <a:rPr lang="en-GB" altLang="en-US" sz="2000" b="1" dirty="0" smtClean="0">
                <a:solidFill>
                  <a:schemeClr val="bg2"/>
                </a:solidFill>
              </a:rPr>
              <a:t>ethnicity</a:t>
            </a:r>
            <a:r>
              <a:rPr lang="en-GB" altLang="en-US" sz="2000" dirty="0" smtClean="0">
                <a:solidFill>
                  <a:schemeClr val="bg2"/>
                </a:solidFill>
              </a:rPr>
              <a:t> relates to cultural differences which may exist between different social groups and sociologists see this term as more useful than “race” for the analysis of different social groups</a:t>
            </a:r>
          </a:p>
        </p:txBody>
      </p:sp>
    </p:spTree>
    <p:extLst>
      <p:ext uri="{BB962C8B-B14F-4D97-AF65-F5344CB8AC3E}">
        <p14:creationId xmlns:p14="http://schemas.microsoft.com/office/powerpoint/2010/main" val="3083858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Left Realism</a:t>
            </a:r>
            <a:endParaRPr lang="en-GB" dirty="0"/>
          </a:p>
        </p:txBody>
      </p:sp>
      <p:sp>
        <p:nvSpPr>
          <p:cNvPr id="3" name="Content Placeholder 2"/>
          <p:cNvSpPr>
            <a:spLocks noGrp="1"/>
          </p:cNvSpPr>
          <p:nvPr>
            <p:ph idx="1"/>
          </p:nvPr>
        </p:nvSpPr>
        <p:spPr>
          <a:xfrm>
            <a:off x="609599" y="1412776"/>
            <a:ext cx="6347714" cy="4628587"/>
          </a:xfrm>
        </p:spPr>
        <p:txBody>
          <a:bodyPr>
            <a:normAutofit fontScale="92500" lnSpcReduction="10000"/>
          </a:bodyPr>
          <a:lstStyle/>
          <a:p>
            <a:r>
              <a:rPr lang="en-GB" dirty="0" smtClean="0"/>
              <a:t>Lea and Young (1993) argue that ethnic differences in the statistics reflect real differences in the levels of offending by different ethnic groups.</a:t>
            </a:r>
          </a:p>
          <a:p>
            <a:r>
              <a:rPr lang="en-GB" dirty="0" smtClean="0"/>
              <a:t>Racism has led to the marginalisation and economic exclusion of ethnic minorities, who face higher levels of unemployment, poverty and poor housing.</a:t>
            </a:r>
          </a:p>
          <a:p>
            <a:r>
              <a:rPr lang="en-GB" dirty="0" smtClean="0"/>
              <a:t>A response to this is delinquent subcultures e.g. gangs.</a:t>
            </a:r>
          </a:p>
          <a:p>
            <a:r>
              <a:rPr lang="en-GB" dirty="0" smtClean="0"/>
              <a:t>However, they do acknowledge the police often act in racist ways.</a:t>
            </a:r>
          </a:p>
          <a:p>
            <a:r>
              <a:rPr lang="en-GB" dirty="0" smtClean="0"/>
              <a:t>But they don’t think discriminatory policing explains the whole picture e.g. 90% of crimes are reported to the police not found by them. </a:t>
            </a:r>
            <a:endParaRPr lang="en-GB" dirty="0"/>
          </a:p>
          <a:p>
            <a:pPr marL="0" indent="0">
              <a:buNone/>
            </a:pPr>
            <a:r>
              <a:rPr lang="en-GB" dirty="0" smtClean="0"/>
              <a:t>Evaluation: outdated, research came out before the Macpherson Report.</a:t>
            </a:r>
          </a:p>
          <a:p>
            <a:pPr marL="0" indent="0">
              <a:buNone/>
            </a:pPr>
            <a:r>
              <a:rPr lang="en-GB" dirty="0" smtClean="0"/>
              <a:t>Stereotypes are still important- Asian groups are more likely to be criminalised today post 9/11.</a:t>
            </a:r>
            <a:endParaRPr lang="en-GB" dirty="0"/>
          </a:p>
        </p:txBody>
      </p:sp>
    </p:spTree>
    <p:extLst>
      <p:ext uri="{BB962C8B-B14F-4D97-AF65-F5344CB8AC3E}">
        <p14:creationId xmlns:p14="http://schemas.microsoft.com/office/powerpoint/2010/main" val="3194901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eaLnBrk="1" hangingPunct="1"/>
            <a:r>
              <a:rPr lang="en-GB" altLang="en-US" sz="3600" b="1" u="sng" smtClean="0"/>
              <a:t>Other reasons for higher rates of street crime amongst blacks</a:t>
            </a:r>
          </a:p>
        </p:txBody>
      </p:sp>
      <p:graphicFrame>
        <p:nvGraphicFramePr>
          <p:cNvPr id="4" name="Content Placeholder 3"/>
          <p:cNvGraphicFramePr>
            <a:graphicFrameLocks noGrp="1"/>
          </p:cNvGraphicFramePr>
          <p:nvPr>
            <p:ph idx="1"/>
          </p:nvPr>
        </p:nvGraphicFramePr>
        <p:xfrm>
          <a:off x="857224" y="1828800"/>
          <a:ext cx="7772400" cy="4814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Neo Marxism</a:t>
            </a:r>
            <a:endParaRPr lang="en-GB" dirty="0"/>
          </a:p>
        </p:txBody>
      </p:sp>
      <p:sp>
        <p:nvSpPr>
          <p:cNvPr id="3" name="Content Placeholder 2"/>
          <p:cNvSpPr>
            <a:spLocks noGrp="1"/>
          </p:cNvSpPr>
          <p:nvPr>
            <p:ph idx="1"/>
          </p:nvPr>
        </p:nvSpPr>
        <p:spPr>
          <a:xfrm>
            <a:off x="609599" y="1484784"/>
            <a:ext cx="6347714" cy="4556579"/>
          </a:xfrm>
        </p:spPr>
        <p:txBody>
          <a:bodyPr/>
          <a:lstStyle/>
          <a:p>
            <a:r>
              <a:rPr lang="en-GB" dirty="0" smtClean="0"/>
              <a:t>Left realists see the differences in official statistics between ethic groups as being due to differences in offending. Neo-Marxists argue the statistics don’t reflect reality.</a:t>
            </a:r>
          </a:p>
          <a:p>
            <a:r>
              <a:rPr lang="en-GB" dirty="0" smtClean="0"/>
              <a:t>The statistics are social constructions that reflect a process of stereotyping by the police and criminal justice system e.g. Gilroy- black criminality is a myth, Hall et al- there has been a moral panic over black crime that does not reflect the reality of this crime. </a:t>
            </a:r>
          </a:p>
          <a:p>
            <a:r>
              <a:rPr lang="en-GB" dirty="0" smtClean="0"/>
              <a:t>Evaluation: Gilroy’s argument doesn’t address that most crime committed by ethnic groups is against people of the same ethnicity (Lea and Young).</a:t>
            </a:r>
          </a:p>
          <a:p>
            <a:r>
              <a:rPr lang="en-GB" dirty="0" smtClean="0"/>
              <a:t>Hall- left realists argue people’s fear about mugging were not panicky, but realistic. </a:t>
            </a:r>
            <a:endParaRPr lang="en-GB" dirty="0"/>
          </a:p>
        </p:txBody>
      </p:sp>
    </p:spTree>
    <p:extLst>
      <p:ext uri="{BB962C8B-B14F-4D97-AF65-F5344CB8AC3E}">
        <p14:creationId xmlns:p14="http://schemas.microsoft.com/office/powerpoint/2010/main" val="1079934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b="1" u="sng" dirty="0" smtClean="0"/>
              <a:t>Evaluation</a:t>
            </a:r>
          </a:p>
        </p:txBody>
      </p:sp>
      <p:sp>
        <p:nvSpPr>
          <p:cNvPr id="25603" name="Content Placeholder 2"/>
          <p:cNvSpPr>
            <a:spLocks noGrp="1"/>
          </p:cNvSpPr>
          <p:nvPr>
            <p:ph idx="1"/>
          </p:nvPr>
        </p:nvSpPr>
        <p:spPr>
          <a:xfrm>
            <a:off x="457200" y="1600200"/>
            <a:ext cx="8229600" cy="4876800"/>
          </a:xfrm>
        </p:spPr>
        <p:txBody>
          <a:bodyPr/>
          <a:lstStyle/>
          <a:p>
            <a:pPr eaLnBrk="1" hangingPunct="1"/>
            <a:r>
              <a:rPr lang="en-GB" altLang="en-US" sz="2000" smtClean="0"/>
              <a:t>It has often been claimed that black crime is no higher than crime by the majority, that the official statistics reflect discriminatory practices by the police and courts. Sometimes questioning this claim can be presented as racist. </a:t>
            </a:r>
          </a:p>
          <a:p>
            <a:pPr eaLnBrk="1" hangingPunct="1"/>
            <a:r>
              <a:rPr lang="en-GB" altLang="en-US" sz="2000" smtClean="0"/>
              <a:t>On the other hand, however, and sometimes in the same accounts, it is claimed that high rates of some crimes, especially street crimes, are to be expected, part of the survival strategy of a reserve army of labour which finds itself unwanted, an understandable response to disadvantage and discrimination. </a:t>
            </a:r>
          </a:p>
          <a:p>
            <a:pPr eaLnBrk="1" hangingPunct="1"/>
            <a:r>
              <a:rPr lang="en-GB" altLang="en-US" sz="2000" smtClean="0"/>
              <a:t>Like other Marxists studying crime, </a:t>
            </a:r>
            <a:r>
              <a:rPr lang="en-GB" altLang="en-US" sz="2000" b="1" smtClean="0"/>
              <a:t>Gilroy</a:t>
            </a:r>
            <a:r>
              <a:rPr lang="en-GB" altLang="en-US" sz="2000" smtClean="0"/>
              <a:t> can be seen as reading meanings which may not be there into the behaviour of young blacks; they are unlikely to agree with his explanation of their behaviour. </a:t>
            </a:r>
          </a:p>
          <a:p>
            <a:pPr eaLnBrk="1" hangingPunct="1">
              <a:buFontTx/>
              <a:buNone/>
            </a:pPr>
            <a:endParaRPr lang="en-US" altLang="en-US" smtClean="0"/>
          </a:p>
        </p:txBody>
      </p:sp>
    </p:spTree>
    <p:extLst>
      <p:ext uri="{BB962C8B-B14F-4D97-AF65-F5344CB8AC3E}">
        <p14:creationId xmlns:p14="http://schemas.microsoft.com/office/powerpoint/2010/main" val="4140061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Labelling theories</a:t>
            </a:r>
            <a:endParaRPr lang="en-GB" dirty="0"/>
          </a:p>
        </p:txBody>
      </p:sp>
      <p:sp>
        <p:nvSpPr>
          <p:cNvPr id="3" name="Content Placeholder 2"/>
          <p:cNvSpPr>
            <a:spLocks noGrp="1"/>
          </p:cNvSpPr>
          <p:nvPr>
            <p:ph idx="1"/>
          </p:nvPr>
        </p:nvSpPr>
        <p:spPr>
          <a:xfrm>
            <a:off x="609599" y="1556792"/>
            <a:ext cx="6347714" cy="4484571"/>
          </a:xfrm>
        </p:spPr>
        <p:txBody>
          <a:bodyPr>
            <a:noAutofit/>
          </a:bodyPr>
          <a:lstStyle/>
          <a:p>
            <a:r>
              <a:rPr lang="en-GB" dirty="0" smtClean="0"/>
              <a:t>Crime statistics are socially constructed.</a:t>
            </a:r>
          </a:p>
          <a:p>
            <a:r>
              <a:rPr lang="en-GB" dirty="0" smtClean="0"/>
              <a:t>They argue statistics that show black and Asian people are more likely to commit crime are misleading and only reflect selective law enforcement rather than higher rates of criminality.</a:t>
            </a:r>
          </a:p>
          <a:p>
            <a:r>
              <a:rPr lang="en-GB" dirty="0" smtClean="0"/>
              <a:t>Reiner (2000) points to a racist ‘canteen culture’ in the police, which includes suspicion, macho values and racism and this encourages racist stereotypes.</a:t>
            </a:r>
          </a:p>
          <a:p>
            <a:r>
              <a:rPr lang="en-GB" altLang="en-US" b="1" dirty="0"/>
              <a:t>Bowling and Phillips (2002):</a:t>
            </a:r>
            <a:r>
              <a:rPr lang="en-GB" altLang="en-US" dirty="0"/>
              <a:t> Higher levels of robbery among black people could be the product of labelling that arises from the use of regular stop and search procedures, which in turn leads to the self fulfilling prophecy. </a:t>
            </a:r>
            <a:endParaRPr lang="en-GB" dirty="0"/>
          </a:p>
          <a:p>
            <a:r>
              <a:rPr lang="en-GB" dirty="0" smtClean="0"/>
              <a:t>Evaluation: does not take account of changes to the police such as the inclusion of black police associations and training for officers.</a:t>
            </a:r>
            <a:endParaRPr lang="en-GB" dirty="0"/>
          </a:p>
        </p:txBody>
      </p:sp>
    </p:spTree>
    <p:extLst>
      <p:ext uri="{BB962C8B-B14F-4D97-AF65-F5344CB8AC3E}">
        <p14:creationId xmlns:p14="http://schemas.microsoft.com/office/powerpoint/2010/main" val="2624854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recent approaches</a:t>
            </a:r>
            <a:endParaRPr lang="en-GB" dirty="0"/>
          </a:p>
        </p:txBody>
      </p:sp>
      <p:sp>
        <p:nvSpPr>
          <p:cNvPr id="3" name="Content Placeholder 2"/>
          <p:cNvSpPr>
            <a:spLocks noGrp="1"/>
          </p:cNvSpPr>
          <p:nvPr>
            <p:ph idx="1"/>
          </p:nvPr>
        </p:nvSpPr>
        <p:spPr>
          <a:xfrm>
            <a:off x="609599" y="1628800"/>
            <a:ext cx="6347714" cy="4968552"/>
          </a:xfrm>
        </p:spPr>
        <p:txBody>
          <a:bodyPr>
            <a:normAutofit/>
          </a:bodyPr>
          <a:lstStyle/>
          <a:p>
            <a:r>
              <a:rPr lang="en-GB" sz="2000" dirty="0" smtClean="0"/>
              <a:t>NEIGHBOURHOOD: FitzGerald et al (2003) found the higher involvement of young, black men in street robbery was due to the higher likelihood of them living in poorer neighbourhoods. Whites that lived in these areas were also more likely to commit such crimes. Ethnicity was not the key cause, the area was.</a:t>
            </a:r>
          </a:p>
          <a:p>
            <a:r>
              <a:rPr lang="en-GB" sz="2000" dirty="0" smtClean="0"/>
              <a:t>GETTING CAUGHT: Sharp and Budd (2005) found that black offenders were more likely than white offenders to have been arrested. This was because they were more likely to commit visible crimes where they could be identified by victims. And they were more likely to be excluded from school or to associate with known criminals- factors that raised their visibility. </a:t>
            </a:r>
            <a:endParaRPr lang="en-GB" sz="2000" dirty="0"/>
          </a:p>
        </p:txBody>
      </p:sp>
    </p:spTree>
    <p:extLst>
      <p:ext uri="{BB962C8B-B14F-4D97-AF65-F5344CB8AC3E}">
        <p14:creationId xmlns:p14="http://schemas.microsoft.com/office/powerpoint/2010/main" val="2052319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b="1" u="sng" smtClean="0"/>
              <a:t>Waddington (2004)</a:t>
            </a:r>
          </a:p>
        </p:txBody>
      </p:sp>
      <p:sp>
        <p:nvSpPr>
          <p:cNvPr id="18435" name="Content Placeholder 2"/>
          <p:cNvSpPr>
            <a:spLocks noGrp="1"/>
          </p:cNvSpPr>
          <p:nvPr>
            <p:ph idx="1"/>
          </p:nvPr>
        </p:nvSpPr>
        <p:spPr/>
        <p:txBody>
          <a:bodyPr>
            <a:normAutofit fontScale="92500" lnSpcReduction="20000"/>
          </a:bodyPr>
          <a:lstStyle/>
          <a:p>
            <a:pPr eaLnBrk="1" hangingPunct="1"/>
            <a:r>
              <a:rPr lang="en-GB" altLang="en-US" sz="2400" smtClean="0"/>
              <a:t>Published in the British Journal of Criminology argues that the police do stop a proportionately higher number of blacks compared to whites.</a:t>
            </a:r>
          </a:p>
          <a:p>
            <a:pPr eaLnBrk="1" hangingPunct="1"/>
            <a:endParaRPr lang="en-GB" altLang="en-US" sz="2400" smtClean="0"/>
          </a:p>
          <a:p>
            <a:pPr eaLnBrk="1" hangingPunct="1"/>
            <a:r>
              <a:rPr lang="en-GB" altLang="en-US" sz="2400" smtClean="0"/>
              <a:t>However, he argues that there are more ethnic minority youths out at night in inner cities and that the police simply target those in high risk areas.  If the areas is disproportionately represented by young black males they are more likely to be stopped and searched – because of where they are rather than their ethnicity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would other theories say?</a:t>
            </a:r>
            <a:endParaRPr lang="en-GB" dirty="0"/>
          </a:p>
        </p:txBody>
      </p:sp>
      <p:sp>
        <p:nvSpPr>
          <p:cNvPr id="3" name="Content Placeholder 2"/>
          <p:cNvSpPr>
            <a:spLocks noGrp="1"/>
          </p:cNvSpPr>
          <p:nvPr>
            <p:ph idx="1"/>
          </p:nvPr>
        </p:nvSpPr>
        <p:spPr/>
        <p:txBody>
          <a:bodyPr/>
          <a:lstStyle/>
          <a:p>
            <a:r>
              <a:rPr lang="en-GB" dirty="0" smtClean="0"/>
              <a:t>FUNCTIONALISM?</a:t>
            </a:r>
          </a:p>
          <a:p>
            <a:r>
              <a:rPr lang="en-GB" dirty="0" smtClean="0"/>
              <a:t>NEW RIGHT?</a:t>
            </a:r>
            <a:endParaRPr lang="en-GB" dirty="0"/>
          </a:p>
        </p:txBody>
      </p:sp>
    </p:spTree>
    <p:extLst>
      <p:ext uri="{BB962C8B-B14F-4D97-AF65-F5344CB8AC3E}">
        <p14:creationId xmlns:p14="http://schemas.microsoft.com/office/powerpoint/2010/main" val="2429037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92100"/>
            <a:ext cx="8229600" cy="833438"/>
          </a:xfrm>
        </p:spPr>
        <p:txBody>
          <a:bodyPr/>
          <a:lstStyle/>
          <a:p>
            <a:pPr eaLnBrk="1" hangingPunct="1">
              <a:defRPr/>
            </a:pPr>
            <a:r>
              <a:rPr lang="en-GB" dirty="0" smtClean="0">
                <a:latin typeface="Comic Sans MS" pitchFamily="66" charset="0"/>
              </a:rPr>
              <a:t>Check your understanding </a:t>
            </a:r>
          </a:p>
        </p:txBody>
      </p:sp>
      <p:sp>
        <p:nvSpPr>
          <p:cNvPr id="26627" name="Oval 4"/>
          <p:cNvSpPr>
            <a:spLocks noChangeArrowheads="1"/>
          </p:cNvSpPr>
          <p:nvPr/>
        </p:nvSpPr>
        <p:spPr bwMode="auto">
          <a:xfrm>
            <a:off x="3059113" y="2852738"/>
            <a:ext cx="3168650" cy="1800225"/>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1800">
                <a:solidFill>
                  <a:srgbClr val="003399"/>
                </a:solidFill>
                <a:latin typeface="Comic Sans MS" panose="030F0702030302020204" pitchFamily="66" charset="0"/>
              </a:rPr>
              <a:t>Sociological explanations of </a:t>
            </a:r>
          </a:p>
          <a:p>
            <a:pPr algn="ctr" eaLnBrk="1" hangingPunct="1">
              <a:spcBef>
                <a:spcPct val="0"/>
              </a:spcBef>
              <a:buClrTx/>
              <a:buSzTx/>
              <a:buFontTx/>
              <a:buNone/>
            </a:pPr>
            <a:r>
              <a:rPr lang="en-GB" altLang="en-US" sz="1800">
                <a:solidFill>
                  <a:srgbClr val="003399"/>
                </a:solidFill>
                <a:latin typeface="Comic Sans MS" panose="030F0702030302020204" pitchFamily="66" charset="0"/>
              </a:rPr>
              <a:t>black criminality</a:t>
            </a:r>
          </a:p>
        </p:txBody>
      </p:sp>
      <p:sp>
        <p:nvSpPr>
          <p:cNvPr id="26628" name="Text Box 5"/>
          <p:cNvSpPr txBox="1">
            <a:spLocks noChangeArrowheads="1"/>
          </p:cNvSpPr>
          <p:nvPr/>
        </p:nvSpPr>
        <p:spPr bwMode="auto">
          <a:xfrm>
            <a:off x="468313" y="1773238"/>
            <a:ext cx="2303462" cy="13446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GB" altLang="ko-KR" sz="1600">
                <a:solidFill>
                  <a:srgbClr val="000000"/>
                </a:solidFill>
                <a:latin typeface="Comic Sans MS" panose="030F0702030302020204" pitchFamily="66" charset="0"/>
                <a:ea typeface="Gulim" pitchFamily="34" charset="-127"/>
              </a:rPr>
              <a:t>How does Hall explain how the governments crisis of hegemony led to the creation of the ‘black mugger’?</a:t>
            </a:r>
            <a:r>
              <a:rPr lang="en-GB" altLang="ko-KR" sz="1800">
                <a:latin typeface="Comic Sans MS" panose="030F0702030302020204" pitchFamily="66" charset="0"/>
                <a:ea typeface="Gulim" pitchFamily="34" charset="-127"/>
              </a:rPr>
              <a:t> </a:t>
            </a:r>
            <a:endParaRPr lang="en-GB" altLang="en-US" sz="1800">
              <a:latin typeface="Comic Sans MS" panose="030F0702030302020204" pitchFamily="66" charset="0"/>
              <a:ea typeface="Gulim" pitchFamily="34" charset="-127"/>
            </a:endParaRPr>
          </a:p>
        </p:txBody>
      </p:sp>
      <p:sp>
        <p:nvSpPr>
          <p:cNvPr id="26629" name="Text Box 6"/>
          <p:cNvSpPr txBox="1">
            <a:spLocks noChangeArrowheads="1"/>
          </p:cNvSpPr>
          <p:nvPr/>
        </p:nvSpPr>
        <p:spPr bwMode="auto">
          <a:xfrm>
            <a:off x="468313" y="4005263"/>
            <a:ext cx="2303462" cy="14652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GB" altLang="en-US" sz="1800">
                <a:solidFill>
                  <a:srgbClr val="000000"/>
                </a:solidFill>
                <a:latin typeface="Comic Sans MS" panose="030F0702030302020204" pitchFamily="66" charset="0"/>
              </a:rPr>
              <a:t>What does Reiner (2000) mean when he talks about a police ‘canteen culture’.</a:t>
            </a:r>
          </a:p>
        </p:txBody>
      </p:sp>
      <p:sp>
        <p:nvSpPr>
          <p:cNvPr id="26630" name="Text Box 7"/>
          <p:cNvSpPr txBox="1">
            <a:spLocks noChangeArrowheads="1"/>
          </p:cNvSpPr>
          <p:nvPr/>
        </p:nvSpPr>
        <p:spPr bwMode="auto">
          <a:xfrm>
            <a:off x="3276600" y="5157788"/>
            <a:ext cx="2808288" cy="14652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1800">
                <a:solidFill>
                  <a:srgbClr val="000000"/>
                </a:solidFill>
                <a:latin typeface="Comic Sans MS" panose="030F0702030302020204" pitchFamily="66" charset="0"/>
              </a:rPr>
              <a:t>How do regular stop-and-search procedures by the police link to the concept of the self-fulfilling prophecy?</a:t>
            </a:r>
          </a:p>
        </p:txBody>
      </p:sp>
      <p:sp>
        <p:nvSpPr>
          <p:cNvPr id="26631" name="Text Box 8"/>
          <p:cNvSpPr txBox="1">
            <a:spLocks noChangeArrowheads="1"/>
          </p:cNvSpPr>
          <p:nvPr/>
        </p:nvSpPr>
        <p:spPr bwMode="auto">
          <a:xfrm>
            <a:off x="3419475" y="1196975"/>
            <a:ext cx="2303463" cy="1314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GB" altLang="en-US" sz="1600">
                <a:solidFill>
                  <a:srgbClr val="000000"/>
                </a:solidFill>
                <a:latin typeface="Comic Sans MS" panose="030F0702030302020204" pitchFamily="66" charset="0"/>
              </a:rPr>
              <a:t>Gilroy (1982) argues that crime by black people, particularly in the 1970’s, was a form of what?</a:t>
            </a:r>
          </a:p>
        </p:txBody>
      </p:sp>
      <p:sp>
        <p:nvSpPr>
          <p:cNvPr id="26632" name="Text Box 9"/>
          <p:cNvSpPr txBox="1">
            <a:spLocks noChangeArrowheads="1"/>
          </p:cNvSpPr>
          <p:nvPr/>
        </p:nvSpPr>
        <p:spPr bwMode="auto">
          <a:xfrm>
            <a:off x="6443663" y="1341438"/>
            <a:ext cx="2303462" cy="2289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GB" altLang="ko-KR" sz="1800">
                <a:solidFill>
                  <a:srgbClr val="000000"/>
                </a:solidFill>
                <a:latin typeface="Comic Sans MS" panose="030F0702030302020204" pitchFamily="66" charset="0"/>
                <a:ea typeface="Gulim" pitchFamily="34" charset="-127"/>
              </a:rPr>
              <a:t>What are the three main elements that Lea and Young suggest we must consider in order to understand crime in relation to ethnic minorities? </a:t>
            </a:r>
            <a:endParaRPr lang="en-GB" altLang="en-US" sz="1800">
              <a:solidFill>
                <a:srgbClr val="000000"/>
              </a:solidFill>
              <a:latin typeface="Comic Sans MS" panose="030F0702030302020204" pitchFamily="66" charset="0"/>
              <a:ea typeface="Gulim" pitchFamily="34" charset="-127"/>
            </a:endParaRPr>
          </a:p>
        </p:txBody>
      </p:sp>
      <p:sp>
        <p:nvSpPr>
          <p:cNvPr id="26633" name="Text Box 10"/>
          <p:cNvSpPr txBox="1">
            <a:spLocks noChangeArrowheads="1"/>
          </p:cNvSpPr>
          <p:nvPr/>
        </p:nvSpPr>
        <p:spPr bwMode="auto">
          <a:xfrm>
            <a:off x="6372225" y="4149725"/>
            <a:ext cx="2303463" cy="1465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GB" altLang="en-US" sz="1800">
                <a:solidFill>
                  <a:srgbClr val="000000"/>
                </a:solidFill>
                <a:latin typeface="Comic Sans MS" panose="030F0702030302020204" pitchFamily="66" charset="0"/>
              </a:rPr>
              <a:t>How do Bowling and Philips explain the lower crime rate among Asian groups?</a:t>
            </a:r>
          </a:p>
        </p:txBody>
      </p:sp>
      <p:sp>
        <p:nvSpPr>
          <p:cNvPr id="26634" name="Line 11"/>
          <p:cNvSpPr>
            <a:spLocks noChangeShapeType="1"/>
          </p:cNvSpPr>
          <p:nvPr/>
        </p:nvSpPr>
        <p:spPr bwMode="auto">
          <a:xfrm flipV="1">
            <a:off x="4643438" y="2565400"/>
            <a:ext cx="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35" name="Line 12"/>
          <p:cNvSpPr>
            <a:spLocks noChangeShapeType="1"/>
          </p:cNvSpPr>
          <p:nvPr/>
        </p:nvSpPr>
        <p:spPr bwMode="auto">
          <a:xfrm flipV="1">
            <a:off x="6011863" y="2997200"/>
            <a:ext cx="2889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36" name="Line 13"/>
          <p:cNvSpPr>
            <a:spLocks noChangeShapeType="1"/>
          </p:cNvSpPr>
          <p:nvPr/>
        </p:nvSpPr>
        <p:spPr bwMode="auto">
          <a:xfrm>
            <a:off x="4643438" y="4797425"/>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37" name="Line 14"/>
          <p:cNvSpPr>
            <a:spLocks noChangeShapeType="1"/>
          </p:cNvSpPr>
          <p:nvPr/>
        </p:nvSpPr>
        <p:spPr bwMode="auto">
          <a:xfrm flipH="1">
            <a:off x="2916238" y="4221163"/>
            <a:ext cx="215900"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38" name="Line 15"/>
          <p:cNvSpPr>
            <a:spLocks noChangeShapeType="1"/>
          </p:cNvSpPr>
          <p:nvPr/>
        </p:nvSpPr>
        <p:spPr bwMode="auto">
          <a:xfrm flipH="1" flipV="1">
            <a:off x="2843213" y="2924175"/>
            <a:ext cx="288925" cy="217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39" name="Line 16"/>
          <p:cNvSpPr>
            <a:spLocks noChangeShapeType="1"/>
          </p:cNvSpPr>
          <p:nvPr/>
        </p:nvSpPr>
        <p:spPr bwMode="auto">
          <a:xfrm>
            <a:off x="6084888" y="4292600"/>
            <a:ext cx="21590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0" name="Text Box 17"/>
          <p:cNvSpPr txBox="1">
            <a:spLocks noChangeArrowheads="1"/>
          </p:cNvSpPr>
          <p:nvPr/>
        </p:nvSpPr>
        <p:spPr bwMode="auto">
          <a:xfrm>
            <a:off x="5651500" y="188913"/>
            <a:ext cx="316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endParaRPr lang="en-GB" altLang="en-US" sz="1400">
              <a:latin typeface="Comic Sans MS" panose="030F0702030302020204" pitchFamily="66" charset="0"/>
            </a:endParaRPr>
          </a:p>
        </p:txBody>
      </p:sp>
    </p:spTree>
    <p:extLst>
      <p:ext uri="{BB962C8B-B14F-4D97-AF65-F5344CB8AC3E}">
        <p14:creationId xmlns:p14="http://schemas.microsoft.com/office/powerpoint/2010/main" val="3455931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3563938" y="3068638"/>
            <a:ext cx="2160587" cy="650875"/>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en-GB" sz="1800" b="1" smtClean="0">
                <a:solidFill>
                  <a:schemeClr val="bg2"/>
                </a:solidFill>
              </a:rPr>
              <a:t>Ethnicity and crime</a:t>
            </a:r>
            <a:endParaRPr lang="en-US" sz="1800" b="1" smtClean="0">
              <a:solidFill>
                <a:schemeClr val="bg2"/>
              </a:solidFill>
            </a:endParaRPr>
          </a:p>
        </p:txBody>
      </p:sp>
      <p:sp>
        <p:nvSpPr>
          <p:cNvPr id="211971" name="Text Box 3"/>
          <p:cNvSpPr txBox="1">
            <a:spLocks noChangeArrowheads="1"/>
          </p:cNvSpPr>
          <p:nvPr/>
        </p:nvSpPr>
        <p:spPr bwMode="auto">
          <a:xfrm>
            <a:off x="250825" y="188913"/>
            <a:ext cx="2952750" cy="6457950"/>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en-GB" sz="1600" b="1" u="sng" dirty="0" smtClean="0">
                <a:solidFill>
                  <a:schemeClr val="bg2"/>
                </a:solidFill>
              </a:rPr>
              <a:t>Key facts</a:t>
            </a:r>
          </a:p>
          <a:p>
            <a:pPr eaLnBrk="1" hangingPunct="1">
              <a:spcBef>
                <a:spcPct val="50000"/>
              </a:spcBef>
              <a:buFont typeface="Wingdings" panose="05000000000000000000" pitchFamily="2" charset="2"/>
              <a:buNone/>
              <a:defRPr/>
            </a:pPr>
            <a:r>
              <a:rPr lang="en-GB" sz="1600" dirty="0" smtClean="0">
                <a:solidFill>
                  <a:schemeClr val="bg2"/>
                </a:solidFill>
              </a:rPr>
              <a:t>Official statistics say black people are:</a:t>
            </a:r>
          </a:p>
          <a:p>
            <a:pPr eaLnBrk="1" hangingPunct="1">
              <a:spcBef>
                <a:spcPct val="50000"/>
              </a:spcBef>
              <a:buFont typeface="Wingdings" panose="05000000000000000000" pitchFamily="2" charset="2"/>
              <a:buChar char="Ø"/>
              <a:defRPr/>
            </a:pPr>
            <a:r>
              <a:rPr lang="en-GB" sz="1600" dirty="0" smtClean="0">
                <a:solidFill>
                  <a:schemeClr val="bg2"/>
                </a:solidFill>
              </a:rPr>
              <a:t>7 times more likely to be stopped and searched.</a:t>
            </a:r>
          </a:p>
          <a:p>
            <a:pPr eaLnBrk="1" hangingPunct="1">
              <a:spcBef>
                <a:spcPct val="50000"/>
              </a:spcBef>
              <a:buFont typeface="Wingdings" panose="05000000000000000000" pitchFamily="2" charset="2"/>
              <a:buChar char="Ø"/>
              <a:defRPr/>
            </a:pPr>
            <a:r>
              <a:rPr lang="en-GB" sz="1600" dirty="0" smtClean="0">
                <a:solidFill>
                  <a:schemeClr val="bg2"/>
                </a:solidFill>
              </a:rPr>
              <a:t>3 ½ times more likely to be arrested.</a:t>
            </a:r>
          </a:p>
          <a:p>
            <a:pPr eaLnBrk="1" hangingPunct="1">
              <a:spcBef>
                <a:spcPct val="50000"/>
              </a:spcBef>
              <a:buFont typeface="Wingdings" panose="05000000000000000000" pitchFamily="2" charset="2"/>
              <a:buChar char="Ø"/>
              <a:defRPr/>
            </a:pPr>
            <a:r>
              <a:rPr lang="en-GB" sz="1600" dirty="0" smtClean="0">
                <a:solidFill>
                  <a:schemeClr val="bg2"/>
                </a:solidFill>
              </a:rPr>
              <a:t>5 times more likely to be in prison than their white counterparts.  </a:t>
            </a:r>
          </a:p>
          <a:p>
            <a:pPr eaLnBrk="1" hangingPunct="1">
              <a:spcBef>
                <a:spcPct val="50000"/>
              </a:spcBef>
              <a:buFont typeface="Wingdings" panose="05000000000000000000" pitchFamily="2" charset="2"/>
              <a:buChar char="Ø"/>
              <a:defRPr/>
            </a:pPr>
            <a:r>
              <a:rPr lang="en-GB" sz="1600" dirty="0" smtClean="0">
                <a:solidFill>
                  <a:schemeClr val="bg2"/>
                </a:solidFill>
              </a:rPr>
              <a:t>Victim studies say black people are more likely to be identified as offenders &amp; most crime is </a:t>
            </a:r>
            <a:r>
              <a:rPr lang="en-GB" sz="1600" b="1" i="1" dirty="0" smtClean="0">
                <a:solidFill>
                  <a:schemeClr val="bg2"/>
                </a:solidFill>
              </a:rPr>
              <a:t>intra –ethnic</a:t>
            </a:r>
            <a:r>
              <a:rPr lang="en-GB" sz="1600" dirty="0" smtClean="0">
                <a:solidFill>
                  <a:schemeClr val="bg2"/>
                </a:solidFill>
              </a:rPr>
              <a:t> meaning it takes place among rather than between ethnic groups.</a:t>
            </a:r>
          </a:p>
          <a:p>
            <a:pPr eaLnBrk="1" hangingPunct="1">
              <a:spcBef>
                <a:spcPct val="50000"/>
              </a:spcBef>
              <a:buFont typeface="Wingdings" panose="05000000000000000000" pitchFamily="2" charset="2"/>
              <a:buChar char="Ø"/>
              <a:defRPr/>
            </a:pPr>
            <a:r>
              <a:rPr lang="en-GB" sz="1600" dirty="0" smtClean="0">
                <a:solidFill>
                  <a:schemeClr val="bg2"/>
                </a:solidFill>
              </a:rPr>
              <a:t>Self-report studies conclude that black people have similar rates of offending to whites if not lower.  </a:t>
            </a:r>
            <a:endParaRPr lang="en-US" sz="1600" dirty="0" smtClean="0">
              <a:solidFill>
                <a:schemeClr val="bg2"/>
              </a:solidFill>
            </a:endParaRPr>
          </a:p>
        </p:txBody>
      </p:sp>
      <p:sp>
        <p:nvSpPr>
          <p:cNvPr id="211972" name="Text Box 4"/>
          <p:cNvSpPr txBox="1">
            <a:spLocks noChangeArrowheads="1"/>
          </p:cNvSpPr>
          <p:nvPr/>
        </p:nvSpPr>
        <p:spPr bwMode="auto">
          <a:xfrm>
            <a:off x="3492500" y="260350"/>
            <a:ext cx="2879725" cy="646331"/>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en-GB" sz="1800" b="1" u="sng" smtClean="0">
                <a:solidFill>
                  <a:schemeClr val="bg2"/>
                </a:solidFill>
              </a:rPr>
              <a:t>Ethnicity and the criminal justice system</a:t>
            </a:r>
            <a:endParaRPr lang="en-US" sz="1800" b="1" u="sng" smtClean="0">
              <a:solidFill>
                <a:schemeClr val="bg2"/>
              </a:solidFill>
            </a:endParaRPr>
          </a:p>
        </p:txBody>
      </p:sp>
      <p:sp>
        <p:nvSpPr>
          <p:cNvPr id="211973" name="Text Box 5"/>
          <p:cNvSpPr txBox="1">
            <a:spLocks noChangeArrowheads="1"/>
          </p:cNvSpPr>
          <p:nvPr/>
        </p:nvSpPr>
        <p:spPr bwMode="auto">
          <a:xfrm>
            <a:off x="3563938" y="1268413"/>
            <a:ext cx="2663825" cy="1446550"/>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p>
            <a:pPr marL="92075" indent="-92075" eaLnBrk="1" hangingPunct="1">
              <a:spcBef>
                <a:spcPct val="50000"/>
              </a:spcBef>
              <a:buFontTx/>
              <a:buAutoNum type="arabicPeriod" startAt="2"/>
              <a:defRPr/>
            </a:pPr>
            <a:r>
              <a:rPr lang="en-GB" sz="1600" b="1">
                <a:solidFill>
                  <a:schemeClr val="bg2"/>
                </a:solidFill>
                <a:latin typeface="Arial" charset="0"/>
                <a:ea typeface="+mn-ea"/>
              </a:rPr>
              <a:t>Stop and search</a:t>
            </a:r>
          </a:p>
          <a:p>
            <a:pPr marL="92075" indent="-92075" eaLnBrk="1" hangingPunct="1">
              <a:spcBef>
                <a:spcPct val="50000"/>
              </a:spcBef>
              <a:defRPr/>
            </a:pPr>
            <a:r>
              <a:rPr lang="en-GB" sz="1600">
                <a:solidFill>
                  <a:schemeClr val="bg2"/>
                </a:solidFill>
                <a:latin typeface="Arial" charset="0"/>
                <a:ea typeface="+mn-ea"/>
              </a:rPr>
              <a:t>Lots of stop an search is perhaps due to racism and the targeting of ethnic minorities.</a:t>
            </a:r>
          </a:p>
        </p:txBody>
      </p:sp>
      <p:sp>
        <p:nvSpPr>
          <p:cNvPr id="211974" name="Text Box 6"/>
          <p:cNvSpPr txBox="1">
            <a:spLocks noChangeArrowheads="1"/>
          </p:cNvSpPr>
          <p:nvPr/>
        </p:nvSpPr>
        <p:spPr bwMode="auto">
          <a:xfrm>
            <a:off x="6516688" y="260350"/>
            <a:ext cx="2411412" cy="1446213"/>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en-GB" sz="1600" b="1" dirty="0" smtClean="0">
                <a:solidFill>
                  <a:schemeClr val="bg2"/>
                </a:solidFill>
              </a:rPr>
              <a:t>1. Policing</a:t>
            </a:r>
          </a:p>
          <a:p>
            <a:pPr eaLnBrk="1" hangingPunct="1">
              <a:spcBef>
                <a:spcPct val="50000"/>
              </a:spcBef>
              <a:defRPr/>
            </a:pPr>
            <a:r>
              <a:rPr lang="en-GB" sz="1600" dirty="0" smtClean="0">
                <a:solidFill>
                  <a:schemeClr val="bg2"/>
                </a:solidFill>
              </a:rPr>
              <a:t>Many allegations of oppressive policing from minority ethnic communities are made.</a:t>
            </a:r>
            <a:endParaRPr lang="en-US" sz="1600" dirty="0" smtClean="0">
              <a:solidFill>
                <a:schemeClr val="bg2"/>
              </a:solidFill>
            </a:endParaRPr>
          </a:p>
        </p:txBody>
      </p:sp>
      <p:sp>
        <p:nvSpPr>
          <p:cNvPr id="211975" name="Text Box 7"/>
          <p:cNvSpPr txBox="1">
            <a:spLocks noChangeArrowheads="1"/>
          </p:cNvSpPr>
          <p:nvPr/>
        </p:nvSpPr>
        <p:spPr bwMode="auto">
          <a:xfrm>
            <a:off x="6443663" y="1989138"/>
            <a:ext cx="2449512" cy="1692771"/>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en-GB" sz="1600" b="1" smtClean="0">
                <a:solidFill>
                  <a:schemeClr val="bg2"/>
                </a:solidFill>
              </a:rPr>
              <a:t>3. Arrests and cautions</a:t>
            </a:r>
          </a:p>
          <a:p>
            <a:pPr eaLnBrk="1" hangingPunct="1">
              <a:spcBef>
                <a:spcPct val="50000"/>
              </a:spcBef>
              <a:defRPr/>
            </a:pPr>
            <a:r>
              <a:rPr lang="en-GB" sz="1600" smtClean="0">
                <a:solidFill>
                  <a:schemeClr val="bg2"/>
                </a:solidFill>
              </a:rPr>
              <a:t>More likely to be arrested and cautioned perhaps due to a mistrust of police and not admitting to the offence.</a:t>
            </a:r>
            <a:endParaRPr lang="en-US" sz="1600" smtClean="0">
              <a:solidFill>
                <a:schemeClr val="bg2"/>
              </a:solidFill>
            </a:endParaRPr>
          </a:p>
        </p:txBody>
      </p:sp>
      <p:sp>
        <p:nvSpPr>
          <p:cNvPr id="211976" name="Text Box 8"/>
          <p:cNvSpPr txBox="1">
            <a:spLocks noChangeArrowheads="1"/>
          </p:cNvSpPr>
          <p:nvPr/>
        </p:nvSpPr>
        <p:spPr bwMode="auto">
          <a:xfrm>
            <a:off x="3419475" y="4005263"/>
            <a:ext cx="2665413" cy="2179637"/>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en-GB" sz="1600" b="1" smtClean="0">
                <a:solidFill>
                  <a:schemeClr val="bg2"/>
                </a:solidFill>
              </a:rPr>
              <a:t>4. Prosecution &amp; conviction</a:t>
            </a:r>
          </a:p>
          <a:p>
            <a:pPr eaLnBrk="1" hangingPunct="1">
              <a:spcBef>
                <a:spcPct val="50000"/>
              </a:spcBef>
              <a:defRPr/>
            </a:pPr>
            <a:r>
              <a:rPr lang="en-GB" sz="1600" smtClean="0">
                <a:solidFill>
                  <a:schemeClr val="bg2"/>
                </a:solidFill>
              </a:rPr>
              <a:t>Crown prosecution Service more likely to drop cases against ethnic minorities.  Black and Asian defendants are less likely to be found guilty. </a:t>
            </a:r>
            <a:endParaRPr lang="en-US" sz="1600" smtClean="0">
              <a:solidFill>
                <a:schemeClr val="bg2"/>
              </a:solidFill>
            </a:endParaRPr>
          </a:p>
        </p:txBody>
      </p:sp>
      <p:sp>
        <p:nvSpPr>
          <p:cNvPr id="211977" name="Text Box 9"/>
          <p:cNvSpPr txBox="1">
            <a:spLocks noChangeArrowheads="1"/>
          </p:cNvSpPr>
          <p:nvPr/>
        </p:nvSpPr>
        <p:spPr bwMode="auto">
          <a:xfrm>
            <a:off x="6227763" y="4437063"/>
            <a:ext cx="2665412" cy="1938992"/>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en-GB" sz="1600" b="1" dirty="0" smtClean="0">
                <a:solidFill>
                  <a:schemeClr val="bg2"/>
                </a:solidFill>
              </a:rPr>
              <a:t>5. Sentencing and Prison</a:t>
            </a:r>
          </a:p>
          <a:p>
            <a:pPr eaLnBrk="1" hangingPunct="1">
              <a:spcBef>
                <a:spcPct val="50000"/>
              </a:spcBef>
              <a:defRPr/>
            </a:pPr>
            <a:r>
              <a:rPr lang="en-GB" sz="1600" dirty="0" smtClean="0">
                <a:solidFill>
                  <a:schemeClr val="bg2"/>
                </a:solidFill>
              </a:rPr>
              <a:t>Custodial sentences more likely to be given to black offenders.  Blacks and Asians over-represented in prisons and more likely to be given longer sentences.</a:t>
            </a:r>
            <a:endParaRPr lang="en-US" sz="1600" dirty="0" smtClean="0">
              <a:solidFill>
                <a:schemeClr val="bg2"/>
              </a:solidFill>
            </a:endParaRPr>
          </a:p>
        </p:txBody>
      </p:sp>
      <p:cxnSp>
        <p:nvCxnSpPr>
          <p:cNvPr id="28682" name="AutoShape 10"/>
          <p:cNvCxnSpPr>
            <a:cxnSpLocks noChangeShapeType="1"/>
            <a:stCxn id="211970" idx="1"/>
            <a:endCxn id="211971" idx="3"/>
          </p:cNvCxnSpPr>
          <p:nvPr/>
        </p:nvCxnSpPr>
        <p:spPr bwMode="auto">
          <a:xfrm rot="10800000" flipV="1">
            <a:off x="3203575" y="3394075"/>
            <a:ext cx="360363" cy="23813"/>
          </a:xfrm>
          <a:prstGeom prst="curvedConnector3">
            <a:avLst>
              <a:gd name="adj1" fmla="val 4977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83" name="AutoShape 11"/>
          <p:cNvCxnSpPr>
            <a:cxnSpLocks noChangeShapeType="1"/>
            <a:stCxn id="211972" idx="2"/>
          </p:cNvCxnSpPr>
          <p:nvPr/>
        </p:nvCxnSpPr>
        <p:spPr bwMode="auto">
          <a:xfrm rot="16200000" flipH="1">
            <a:off x="5615097" y="223947"/>
            <a:ext cx="145832" cy="15113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84" name="AutoShape 12"/>
          <p:cNvCxnSpPr>
            <a:cxnSpLocks noChangeShapeType="1"/>
            <a:stCxn id="211974" idx="1"/>
            <a:endCxn id="211973" idx="3"/>
          </p:cNvCxnSpPr>
          <p:nvPr/>
        </p:nvCxnSpPr>
        <p:spPr bwMode="auto">
          <a:xfrm rot="10800000" flipV="1">
            <a:off x="6227764" y="983456"/>
            <a:ext cx="288925" cy="1008231"/>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85" name="AutoShape 13"/>
          <p:cNvCxnSpPr>
            <a:cxnSpLocks noChangeShapeType="1"/>
            <a:stCxn id="211973" idx="3"/>
            <a:endCxn id="211975" idx="1"/>
          </p:cNvCxnSpPr>
          <p:nvPr/>
        </p:nvCxnSpPr>
        <p:spPr bwMode="auto">
          <a:xfrm>
            <a:off x="6227763" y="1991688"/>
            <a:ext cx="215900" cy="84383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86" name="AutoShape 14"/>
          <p:cNvCxnSpPr>
            <a:cxnSpLocks noChangeShapeType="1"/>
            <a:stCxn id="211975" idx="1"/>
            <a:endCxn id="211976" idx="3"/>
          </p:cNvCxnSpPr>
          <p:nvPr/>
        </p:nvCxnSpPr>
        <p:spPr bwMode="auto">
          <a:xfrm rot="10800000" flipV="1">
            <a:off x="6084889" y="2835524"/>
            <a:ext cx="358775" cy="2259558"/>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87" name="AutoShape 15"/>
          <p:cNvCxnSpPr>
            <a:cxnSpLocks noChangeShapeType="1"/>
            <a:stCxn id="211976" idx="3"/>
            <a:endCxn id="211977" idx="1"/>
          </p:cNvCxnSpPr>
          <p:nvPr/>
        </p:nvCxnSpPr>
        <p:spPr bwMode="auto">
          <a:xfrm>
            <a:off x="6084888" y="5095082"/>
            <a:ext cx="142875" cy="311477"/>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Ethnic Minority population</a:t>
            </a:r>
          </a:p>
        </p:txBody>
      </p:sp>
      <p:sp>
        <p:nvSpPr>
          <p:cNvPr id="8195" name="Content Placeholder 2"/>
          <p:cNvSpPr>
            <a:spLocks noGrp="1"/>
          </p:cNvSpPr>
          <p:nvPr>
            <p:ph idx="1"/>
          </p:nvPr>
        </p:nvSpPr>
        <p:spPr/>
        <p:txBody>
          <a:bodyPr>
            <a:normAutofit/>
          </a:bodyPr>
          <a:lstStyle/>
          <a:p>
            <a:pPr>
              <a:buFont typeface="Wingdings" panose="05000000000000000000" pitchFamily="2" charset="2"/>
              <a:buNone/>
            </a:pPr>
            <a:r>
              <a:rPr lang="en-GB" altLang="en-US" sz="2800" dirty="0" smtClean="0"/>
              <a:t>What percentage of the British population do you estimate to be:</a:t>
            </a:r>
          </a:p>
          <a:p>
            <a:r>
              <a:rPr lang="en-GB" altLang="en-US" sz="2800" dirty="0" smtClean="0"/>
              <a:t>Asian</a:t>
            </a:r>
          </a:p>
          <a:p>
            <a:r>
              <a:rPr lang="en-GB" altLang="en-US" sz="2800" dirty="0" smtClean="0"/>
              <a:t>Black</a:t>
            </a:r>
          </a:p>
          <a:p>
            <a:r>
              <a:rPr lang="en-GB" altLang="en-US" sz="2800" dirty="0" smtClean="0"/>
              <a:t>White</a:t>
            </a:r>
          </a:p>
        </p:txBody>
      </p:sp>
    </p:spTree>
    <p:extLst>
      <p:ext uri="{BB962C8B-B14F-4D97-AF65-F5344CB8AC3E}">
        <p14:creationId xmlns:p14="http://schemas.microsoft.com/office/powerpoint/2010/main" val="2009191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Text Box 4"/>
          <p:cNvSpPr txBox="1">
            <a:spLocks noChangeArrowheads="1"/>
          </p:cNvSpPr>
          <p:nvPr/>
        </p:nvSpPr>
        <p:spPr bwMode="auto">
          <a:xfrm>
            <a:off x="3779838" y="3644900"/>
            <a:ext cx="2160587" cy="650875"/>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en-GB" sz="1800" b="1" smtClean="0">
                <a:solidFill>
                  <a:schemeClr val="bg2"/>
                </a:solidFill>
              </a:rPr>
              <a:t>Ethnicity and crime</a:t>
            </a:r>
            <a:endParaRPr lang="en-US" sz="1800" b="1" smtClean="0">
              <a:solidFill>
                <a:schemeClr val="bg2"/>
              </a:solidFill>
            </a:endParaRPr>
          </a:p>
        </p:txBody>
      </p:sp>
      <p:sp>
        <p:nvSpPr>
          <p:cNvPr id="210949" name="Text Box 5"/>
          <p:cNvSpPr txBox="1">
            <a:spLocks noChangeArrowheads="1"/>
          </p:cNvSpPr>
          <p:nvPr/>
        </p:nvSpPr>
        <p:spPr bwMode="auto">
          <a:xfrm>
            <a:off x="323850" y="188913"/>
            <a:ext cx="2879725" cy="646331"/>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en-GB" sz="1800" b="1" u="sng" dirty="0" smtClean="0">
                <a:solidFill>
                  <a:schemeClr val="bg2"/>
                </a:solidFill>
              </a:rPr>
              <a:t>Explaining differences in offending</a:t>
            </a:r>
            <a:endParaRPr lang="en-US" sz="1800" b="1" u="sng" dirty="0" smtClean="0">
              <a:solidFill>
                <a:schemeClr val="bg2"/>
              </a:solidFill>
            </a:endParaRPr>
          </a:p>
        </p:txBody>
      </p:sp>
      <p:sp>
        <p:nvSpPr>
          <p:cNvPr id="210950" name="Text Box 6"/>
          <p:cNvSpPr txBox="1">
            <a:spLocks noChangeArrowheads="1"/>
          </p:cNvSpPr>
          <p:nvPr/>
        </p:nvSpPr>
        <p:spPr bwMode="auto">
          <a:xfrm>
            <a:off x="323850" y="981075"/>
            <a:ext cx="3097213" cy="3402013"/>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en-GB" sz="1600" b="1" u="sng" smtClean="0">
                <a:solidFill>
                  <a:schemeClr val="bg2"/>
                </a:solidFill>
              </a:rPr>
              <a:t>Left realism</a:t>
            </a:r>
          </a:p>
          <a:p>
            <a:pPr eaLnBrk="1" hangingPunct="1">
              <a:spcBef>
                <a:spcPct val="50000"/>
              </a:spcBef>
              <a:defRPr/>
            </a:pPr>
            <a:r>
              <a:rPr lang="en-GB" sz="1600" smtClean="0">
                <a:solidFill>
                  <a:schemeClr val="bg2"/>
                </a:solidFill>
              </a:rPr>
              <a:t>Ethnic minorities commit more crime because racism in wider has caused them to be </a:t>
            </a:r>
            <a:r>
              <a:rPr lang="en-GB" sz="1600" b="1" i="1" smtClean="0">
                <a:solidFill>
                  <a:schemeClr val="bg2"/>
                </a:solidFill>
              </a:rPr>
              <a:t>marginalised</a:t>
            </a:r>
            <a:r>
              <a:rPr lang="en-GB" sz="1600" smtClean="0">
                <a:solidFill>
                  <a:schemeClr val="bg2"/>
                </a:solidFill>
              </a:rPr>
              <a:t>, coupled with </a:t>
            </a:r>
            <a:r>
              <a:rPr lang="en-GB" sz="1600" b="1" i="1" smtClean="0">
                <a:solidFill>
                  <a:schemeClr val="bg2"/>
                </a:solidFill>
              </a:rPr>
              <a:t>economic exclusion</a:t>
            </a:r>
            <a:r>
              <a:rPr lang="en-GB" sz="1600" smtClean="0">
                <a:solidFill>
                  <a:schemeClr val="bg2"/>
                </a:solidFill>
              </a:rPr>
              <a:t> such as high unemployment and poor housing.  Left realists don’t believe that racism in the police can account for higher crime because black people have a higher offending rate than Asians.      </a:t>
            </a:r>
            <a:endParaRPr lang="en-US" sz="1600" smtClean="0">
              <a:solidFill>
                <a:schemeClr val="bg2"/>
              </a:solidFill>
            </a:endParaRPr>
          </a:p>
        </p:txBody>
      </p:sp>
      <p:sp>
        <p:nvSpPr>
          <p:cNvPr id="210952" name="Text Box 8"/>
          <p:cNvSpPr txBox="1">
            <a:spLocks noChangeArrowheads="1"/>
          </p:cNvSpPr>
          <p:nvPr/>
        </p:nvSpPr>
        <p:spPr bwMode="auto">
          <a:xfrm>
            <a:off x="3563938" y="333375"/>
            <a:ext cx="2952750" cy="2800767"/>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en-GB" sz="1600" b="1" u="sng" smtClean="0">
                <a:solidFill>
                  <a:schemeClr val="bg2"/>
                </a:solidFill>
              </a:rPr>
              <a:t>Neo-Marxist - Paul Gilroy</a:t>
            </a:r>
          </a:p>
          <a:p>
            <a:pPr eaLnBrk="1" hangingPunct="1">
              <a:defRPr/>
            </a:pPr>
            <a:endParaRPr lang="en-GB" sz="1600" smtClean="0">
              <a:solidFill>
                <a:schemeClr val="bg2"/>
              </a:solidFill>
            </a:endParaRPr>
          </a:p>
          <a:p>
            <a:pPr eaLnBrk="1" hangingPunct="1">
              <a:defRPr/>
            </a:pPr>
            <a:r>
              <a:rPr lang="en-GB" sz="1600" smtClean="0">
                <a:solidFill>
                  <a:schemeClr val="bg2"/>
                </a:solidFill>
              </a:rPr>
              <a:t>Black people commit more crime because they resent the </a:t>
            </a:r>
            <a:r>
              <a:rPr lang="en-GB" sz="1600" b="1" i="1" smtClean="0">
                <a:solidFill>
                  <a:schemeClr val="bg2"/>
                </a:solidFill>
              </a:rPr>
              <a:t>cultural experience of colonialism</a:t>
            </a:r>
            <a:r>
              <a:rPr lang="en-GB" sz="1600" smtClean="0">
                <a:solidFill>
                  <a:schemeClr val="bg2"/>
                </a:solidFill>
              </a:rPr>
              <a:t> i.e. being taken over and having black slaves sent to Britain to work. This experience causes resentment in young black males which makes them commit crime.  </a:t>
            </a:r>
            <a:endParaRPr lang="en-US" sz="1600" smtClean="0">
              <a:solidFill>
                <a:schemeClr val="bg2"/>
              </a:solidFill>
            </a:endParaRPr>
          </a:p>
        </p:txBody>
      </p:sp>
      <p:sp>
        <p:nvSpPr>
          <p:cNvPr id="210954" name="Text Box 10"/>
          <p:cNvSpPr txBox="1">
            <a:spLocks noChangeArrowheads="1"/>
          </p:cNvSpPr>
          <p:nvPr/>
        </p:nvSpPr>
        <p:spPr bwMode="auto">
          <a:xfrm>
            <a:off x="6588125" y="620713"/>
            <a:ext cx="2555875" cy="5969000"/>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marL="92075" indent="-9207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en-GB" sz="1600" b="1" u="sng" smtClean="0">
                <a:solidFill>
                  <a:schemeClr val="bg2"/>
                </a:solidFill>
              </a:rPr>
              <a:t>Neo-Marxist - Stuart Hall et al (Policing the crisis)</a:t>
            </a:r>
          </a:p>
          <a:p>
            <a:pPr eaLnBrk="1" hangingPunct="1">
              <a:defRPr/>
            </a:pPr>
            <a:endParaRPr lang="en-GB" sz="1600" smtClean="0">
              <a:solidFill>
                <a:schemeClr val="bg2"/>
              </a:solidFill>
            </a:endParaRPr>
          </a:p>
          <a:p>
            <a:pPr eaLnBrk="1" hangingPunct="1">
              <a:buFont typeface="Wingdings" panose="05000000000000000000" pitchFamily="2" charset="2"/>
              <a:buChar char="Ø"/>
              <a:defRPr/>
            </a:pPr>
            <a:r>
              <a:rPr lang="en-GB" sz="1600" smtClean="0">
                <a:solidFill>
                  <a:schemeClr val="bg2"/>
                </a:solidFill>
              </a:rPr>
              <a:t>Combines Marxism and Labelling theory.</a:t>
            </a:r>
          </a:p>
          <a:p>
            <a:pPr eaLnBrk="1" hangingPunct="1">
              <a:buFont typeface="Wingdings" panose="05000000000000000000" pitchFamily="2" charset="2"/>
              <a:buNone/>
              <a:defRPr/>
            </a:pPr>
            <a:endParaRPr lang="en-GB" sz="1600" smtClean="0">
              <a:solidFill>
                <a:schemeClr val="bg2"/>
              </a:solidFill>
            </a:endParaRPr>
          </a:p>
          <a:p>
            <a:pPr eaLnBrk="1" hangingPunct="1">
              <a:buFont typeface="Wingdings" panose="05000000000000000000" pitchFamily="2" charset="2"/>
              <a:buChar char="Ø"/>
              <a:defRPr/>
            </a:pPr>
            <a:r>
              <a:rPr lang="en-GB" sz="1600" smtClean="0">
                <a:solidFill>
                  <a:schemeClr val="bg2"/>
                </a:solidFill>
              </a:rPr>
              <a:t>Economic conditions in the 1990’s were bad, government look for a scapegoat.</a:t>
            </a:r>
          </a:p>
          <a:p>
            <a:pPr eaLnBrk="1" hangingPunct="1">
              <a:buFont typeface="Wingdings" panose="05000000000000000000" pitchFamily="2" charset="2"/>
              <a:buChar char="Ø"/>
              <a:defRPr/>
            </a:pPr>
            <a:endParaRPr lang="en-GB" sz="1600" smtClean="0">
              <a:solidFill>
                <a:schemeClr val="bg2"/>
              </a:solidFill>
            </a:endParaRPr>
          </a:p>
          <a:p>
            <a:pPr eaLnBrk="1" hangingPunct="1">
              <a:buFont typeface="Wingdings" panose="05000000000000000000" pitchFamily="2" charset="2"/>
              <a:buChar char="Ø"/>
              <a:defRPr/>
            </a:pPr>
            <a:r>
              <a:rPr lang="en-GB" sz="1600" smtClean="0">
                <a:solidFill>
                  <a:schemeClr val="bg2"/>
                </a:solidFill>
              </a:rPr>
              <a:t>Young black muggers are labelled and a moral panic is created about their behaviour in the media.</a:t>
            </a:r>
          </a:p>
          <a:p>
            <a:pPr eaLnBrk="1" hangingPunct="1">
              <a:buFont typeface="Wingdings" panose="05000000000000000000" pitchFamily="2" charset="2"/>
              <a:buChar char="Ø"/>
              <a:defRPr/>
            </a:pPr>
            <a:endParaRPr lang="en-GB" sz="1600" smtClean="0">
              <a:solidFill>
                <a:schemeClr val="bg2"/>
              </a:solidFill>
            </a:endParaRPr>
          </a:p>
          <a:p>
            <a:pPr eaLnBrk="1" hangingPunct="1">
              <a:buFont typeface="Wingdings" panose="05000000000000000000" pitchFamily="2" charset="2"/>
              <a:buChar char="Ø"/>
              <a:defRPr/>
            </a:pPr>
            <a:r>
              <a:rPr lang="en-GB" sz="1600" smtClean="0">
                <a:solidFill>
                  <a:schemeClr val="bg2"/>
                </a:solidFill>
              </a:rPr>
              <a:t>Young black males commit no more crime than any other group but labelling and the economy makes it seem like they do.</a:t>
            </a:r>
            <a:endParaRPr lang="en-US" sz="1600" smtClean="0">
              <a:solidFill>
                <a:schemeClr val="bg2"/>
              </a:solidFill>
            </a:endParaRPr>
          </a:p>
        </p:txBody>
      </p:sp>
      <p:sp>
        <p:nvSpPr>
          <p:cNvPr id="210955" name="Text Box 11"/>
          <p:cNvSpPr txBox="1">
            <a:spLocks noChangeArrowheads="1"/>
          </p:cNvSpPr>
          <p:nvPr/>
        </p:nvSpPr>
        <p:spPr bwMode="auto">
          <a:xfrm>
            <a:off x="3492500" y="4508500"/>
            <a:ext cx="2881313" cy="2179638"/>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en-GB" sz="1600" b="1" u="sng" smtClean="0">
                <a:solidFill>
                  <a:schemeClr val="bg2"/>
                </a:solidFill>
              </a:rPr>
              <a:t>Victimisation</a:t>
            </a:r>
          </a:p>
          <a:p>
            <a:pPr eaLnBrk="1" hangingPunct="1">
              <a:spcBef>
                <a:spcPct val="50000"/>
              </a:spcBef>
              <a:defRPr/>
            </a:pPr>
            <a:r>
              <a:rPr lang="en-GB" sz="1600" smtClean="0">
                <a:solidFill>
                  <a:schemeClr val="bg2"/>
                </a:solidFill>
              </a:rPr>
              <a:t>Police recorded 61,000 racists incidents while the BCS reports 184,000 many go unreported. People from mixed ethnic backgrounds were more likely to be victims of crimes.   </a:t>
            </a:r>
            <a:endParaRPr lang="en-US" sz="1600" smtClean="0">
              <a:solidFill>
                <a:schemeClr val="bg2"/>
              </a:solidFill>
            </a:endParaRPr>
          </a:p>
        </p:txBody>
      </p:sp>
      <p:sp>
        <p:nvSpPr>
          <p:cNvPr id="210956" name="Text Box 12"/>
          <p:cNvSpPr txBox="1">
            <a:spLocks noChangeArrowheads="1"/>
          </p:cNvSpPr>
          <p:nvPr/>
        </p:nvSpPr>
        <p:spPr bwMode="auto">
          <a:xfrm>
            <a:off x="250825" y="4443413"/>
            <a:ext cx="3097213" cy="2185214"/>
          </a:xfrm>
          <a:prstGeom prst="rect">
            <a:avLst/>
          </a:prstGeom>
          <a:solidFill>
            <a:schemeClr val="accent1">
              <a:lumMod val="40000"/>
              <a:lumOff val="60000"/>
            </a:schemeClr>
          </a:solidFill>
          <a:ln w="9525">
            <a:solidFill>
              <a:schemeClr val="tx1"/>
            </a:solidFill>
            <a:miter lim="800000"/>
            <a:headEnd/>
            <a:tailEnd/>
          </a:ln>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en-GB" sz="1600" b="1" u="sng" smtClean="0">
                <a:solidFill>
                  <a:schemeClr val="bg2"/>
                </a:solidFill>
              </a:rPr>
              <a:t>Stephen Lawrence</a:t>
            </a:r>
          </a:p>
          <a:p>
            <a:pPr eaLnBrk="1" hangingPunct="1">
              <a:spcBef>
                <a:spcPct val="50000"/>
              </a:spcBef>
              <a:defRPr/>
            </a:pPr>
            <a:r>
              <a:rPr lang="en-GB" sz="1600" smtClean="0">
                <a:solidFill>
                  <a:schemeClr val="bg2"/>
                </a:solidFill>
              </a:rPr>
              <a:t>The death of Stephen Lawrence in 1993 by a white gang caused outcry as police botched the investigation.   The inquiry called the </a:t>
            </a:r>
            <a:r>
              <a:rPr lang="en-GB" sz="1600" b="1" i="1" smtClean="0">
                <a:solidFill>
                  <a:schemeClr val="bg2"/>
                </a:solidFill>
              </a:rPr>
              <a:t>Macpherson report</a:t>
            </a:r>
            <a:r>
              <a:rPr lang="en-GB" sz="1600" smtClean="0">
                <a:solidFill>
                  <a:schemeClr val="bg2"/>
                </a:solidFill>
              </a:rPr>
              <a:t> declared institutional racism in the police. </a:t>
            </a:r>
            <a:endParaRPr lang="en-US" sz="1600" smtClean="0">
              <a:solidFill>
                <a:schemeClr val="bg2"/>
              </a:solidFill>
            </a:endParaRPr>
          </a:p>
        </p:txBody>
      </p:sp>
      <p:cxnSp>
        <p:nvCxnSpPr>
          <p:cNvPr id="29705" name="AutoShape 13"/>
          <p:cNvCxnSpPr>
            <a:cxnSpLocks noChangeShapeType="1"/>
            <a:stCxn id="210949" idx="2"/>
            <a:endCxn id="210950" idx="0"/>
          </p:cNvCxnSpPr>
          <p:nvPr/>
        </p:nvCxnSpPr>
        <p:spPr bwMode="auto">
          <a:xfrm rot="16200000" flipH="1">
            <a:off x="1745170" y="853787"/>
            <a:ext cx="145831" cy="108744"/>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06" name="AutoShape 14"/>
          <p:cNvCxnSpPr>
            <a:cxnSpLocks noChangeShapeType="1"/>
            <a:stCxn id="210949" idx="3"/>
            <a:endCxn id="210952" idx="1"/>
          </p:cNvCxnSpPr>
          <p:nvPr/>
        </p:nvCxnSpPr>
        <p:spPr bwMode="auto">
          <a:xfrm>
            <a:off x="3203575" y="512079"/>
            <a:ext cx="360363" cy="122168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07" name="AutoShape 15"/>
          <p:cNvCxnSpPr>
            <a:cxnSpLocks noChangeShapeType="1"/>
            <a:stCxn id="210948" idx="2"/>
            <a:endCxn id="210955" idx="0"/>
          </p:cNvCxnSpPr>
          <p:nvPr/>
        </p:nvCxnSpPr>
        <p:spPr bwMode="auto">
          <a:xfrm rot="16200000" flipH="1">
            <a:off x="4791075" y="4365625"/>
            <a:ext cx="212725" cy="73025"/>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08" name="AutoShape 16"/>
          <p:cNvCxnSpPr>
            <a:cxnSpLocks noChangeShapeType="1"/>
            <a:stCxn id="210948" idx="1"/>
            <a:endCxn id="210956" idx="3"/>
          </p:cNvCxnSpPr>
          <p:nvPr/>
        </p:nvCxnSpPr>
        <p:spPr bwMode="auto">
          <a:xfrm rot="10800000" flipV="1">
            <a:off x="3348038" y="3970338"/>
            <a:ext cx="431800" cy="1565682"/>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09" name="AutoShape 17"/>
          <p:cNvCxnSpPr>
            <a:cxnSpLocks noChangeShapeType="1"/>
            <a:endCxn id="210954" idx="1"/>
          </p:cNvCxnSpPr>
          <p:nvPr/>
        </p:nvCxnSpPr>
        <p:spPr bwMode="auto">
          <a:xfrm flipV="1">
            <a:off x="6011863" y="3605213"/>
            <a:ext cx="576262" cy="328612"/>
          </a:xfrm>
          <a:prstGeom prst="curvedConnector3">
            <a:avLst>
              <a:gd name="adj1" fmla="val 4986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476250"/>
            <a:ext cx="6923112" cy="5543550"/>
          </a:xfrm>
        </p:spPr>
        <p:txBody>
          <a:bodyPr>
            <a:normAutofit lnSpcReduction="10000"/>
          </a:bodyPr>
          <a:lstStyle/>
          <a:p>
            <a:pPr eaLnBrk="1" hangingPunct="1">
              <a:lnSpc>
                <a:spcPct val="90000"/>
              </a:lnSpc>
              <a:buFontTx/>
              <a:buNone/>
              <a:defRPr/>
            </a:pPr>
            <a:r>
              <a:rPr lang="en-GB" sz="2400" dirty="0" smtClean="0"/>
              <a:t>Plan the following example  questions</a:t>
            </a:r>
          </a:p>
          <a:p>
            <a:pPr eaLnBrk="1" hangingPunct="1">
              <a:lnSpc>
                <a:spcPct val="90000"/>
              </a:lnSpc>
              <a:buFontTx/>
              <a:buNone/>
              <a:defRPr/>
            </a:pPr>
            <a:r>
              <a:rPr lang="en-GB" sz="2400" dirty="0" smtClean="0">
                <a:solidFill>
                  <a:srgbClr val="FF0000"/>
                </a:solidFill>
              </a:rPr>
              <a:t>Group 1 </a:t>
            </a:r>
          </a:p>
          <a:p>
            <a:pPr eaLnBrk="1" hangingPunct="1">
              <a:lnSpc>
                <a:spcPct val="90000"/>
              </a:lnSpc>
              <a:buFontTx/>
              <a:buNone/>
              <a:defRPr/>
            </a:pPr>
            <a:r>
              <a:rPr lang="en-GB" sz="2400" dirty="0" smtClean="0">
                <a:solidFill>
                  <a:srgbClr val="FF0000"/>
                </a:solidFill>
              </a:rPr>
              <a:t> Evaluate the suggestion that high rates of crime by ethnic minorities could be explained  by Racist Police Practises (30) </a:t>
            </a:r>
          </a:p>
          <a:p>
            <a:pPr eaLnBrk="1" hangingPunct="1">
              <a:lnSpc>
                <a:spcPct val="90000"/>
              </a:lnSpc>
              <a:buFontTx/>
              <a:buNone/>
              <a:defRPr/>
            </a:pPr>
            <a:endParaRPr lang="en-GB" sz="2400" dirty="0"/>
          </a:p>
          <a:p>
            <a:pPr eaLnBrk="1" hangingPunct="1">
              <a:lnSpc>
                <a:spcPct val="90000"/>
              </a:lnSpc>
              <a:buFontTx/>
              <a:buNone/>
              <a:defRPr/>
            </a:pPr>
            <a:r>
              <a:rPr lang="en-GB" sz="2400" dirty="0" smtClean="0">
                <a:solidFill>
                  <a:srgbClr val="FFC000"/>
                </a:solidFill>
              </a:rPr>
              <a:t>Group 2 </a:t>
            </a:r>
            <a:endParaRPr lang="en-GB" sz="2400" dirty="0">
              <a:solidFill>
                <a:srgbClr val="FFC000"/>
              </a:solidFill>
            </a:endParaRPr>
          </a:p>
          <a:p>
            <a:pPr eaLnBrk="1" hangingPunct="1">
              <a:lnSpc>
                <a:spcPct val="90000"/>
              </a:lnSpc>
              <a:buFontTx/>
              <a:buNone/>
              <a:defRPr/>
            </a:pPr>
            <a:r>
              <a:rPr lang="en-GB" sz="2400" dirty="0" smtClean="0">
                <a:solidFill>
                  <a:srgbClr val="FFC000"/>
                </a:solidFill>
              </a:rPr>
              <a:t> Evaluate the suggestion that high rates of crime committed by Ethnic minorities  indicated in official statistics is a true reflection of society (30) </a:t>
            </a:r>
          </a:p>
          <a:p>
            <a:pPr eaLnBrk="1" hangingPunct="1">
              <a:lnSpc>
                <a:spcPct val="90000"/>
              </a:lnSpc>
              <a:buFontTx/>
              <a:buNone/>
              <a:defRPr/>
            </a:pPr>
            <a:endParaRPr lang="en-GB" sz="2400" dirty="0" smtClean="0"/>
          </a:p>
          <a:p>
            <a:pPr eaLnBrk="1" hangingPunct="1">
              <a:lnSpc>
                <a:spcPct val="90000"/>
              </a:lnSpc>
              <a:buFontTx/>
              <a:buNone/>
              <a:defRPr/>
            </a:pPr>
            <a:r>
              <a:rPr lang="en-GB" sz="2400" dirty="0" smtClean="0"/>
              <a:t>Group 3 </a:t>
            </a:r>
          </a:p>
          <a:p>
            <a:pPr eaLnBrk="1" hangingPunct="1">
              <a:lnSpc>
                <a:spcPct val="90000"/>
              </a:lnSpc>
              <a:buFontTx/>
              <a:buNone/>
              <a:defRPr/>
            </a:pPr>
            <a:r>
              <a:rPr lang="en-GB" sz="2400" dirty="0" smtClean="0"/>
              <a:t> Evaluate sociological explanations of the relationship between ethnicity and crime (30) </a:t>
            </a:r>
          </a:p>
        </p:txBody>
      </p:sp>
    </p:spTree>
    <p:extLst>
      <p:ext uri="{BB962C8B-B14F-4D97-AF65-F5344CB8AC3E}">
        <p14:creationId xmlns:p14="http://schemas.microsoft.com/office/powerpoint/2010/main" val="231154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Ethnic Minority Population – Data from 2011 Census</a:t>
            </a:r>
          </a:p>
        </p:txBody>
      </p:sp>
      <p:sp>
        <p:nvSpPr>
          <p:cNvPr id="9219" name="Content Placeholder 2"/>
          <p:cNvSpPr>
            <a:spLocks noGrp="1"/>
          </p:cNvSpPr>
          <p:nvPr>
            <p:ph idx="1"/>
          </p:nvPr>
        </p:nvSpPr>
        <p:spPr/>
        <p:txBody>
          <a:bodyPr>
            <a:normAutofit fontScale="92500" lnSpcReduction="10000"/>
          </a:bodyPr>
          <a:lstStyle/>
          <a:p>
            <a:r>
              <a:rPr lang="en-GB" altLang="en-US" sz="2400" smtClean="0"/>
              <a:t>England and Wales has become more ethnically diverse with rising numbers of people identifying with minority ethnic groups in 2011.</a:t>
            </a:r>
          </a:p>
          <a:p>
            <a:r>
              <a:rPr lang="en-GB" altLang="en-US" sz="2400" smtClean="0"/>
              <a:t>White was the majority ethnic group at 48.2 million in 2011 (86.0 per cent) a decrease from 91.3 per cent in 2001 and 94.1 per cent in 1991.</a:t>
            </a:r>
          </a:p>
          <a:p>
            <a:r>
              <a:rPr lang="en-GB" altLang="en-US" sz="2400" smtClean="0"/>
              <a:t> Across the English regions and Wales, London was the most ethnically diverse area, and Wales the least.</a:t>
            </a:r>
          </a:p>
        </p:txBody>
      </p:sp>
    </p:spTree>
    <p:extLst>
      <p:ext uri="{BB962C8B-B14F-4D97-AF65-F5344CB8AC3E}">
        <p14:creationId xmlns:p14="http://schemas.microsoft.com/office/powerpoint/2010/main" val="3855944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pPr>
              <a:buFont typeface="Wingdings" panose="05000000000000000000" pitchFamily="2" charset="2"/>
              <a:buNone/>
            </a:pPr>
            <a:r>
              <a:rPr lang="en-GB" altLang="en-US" sz="2000" smtClean="0"/>
              <a:t>	</a:t>
            </a:r>
          </a:p>
          <a:p>
            <a:pPr>
              <a:buFont typeface="Wingdings" panose="05000000000000000000" pitchFamily="2" charset="2"/>
              <a:buNone/>
            </a:pPr>
            <a:r>
              <a:rPr lang="en-GB" altLang="en-US" sz="2000" smtClean="0"/>
              <a:t>	</a:t>
            </a:r>
            <a:br>
              <a:rPr lang="en-GB" altLang="en-US" sz="2000" smtClean="0"/>
            </a:br>
            <a:r>
              <a:rPr lang="en-GB" altLang="en-US" sz="2000" smtClean="0"/>
              <a:t/>
            </a:r>
            <a:br>
              <a:rPr lang="en-GB" altLang="en-US" sz="2000" smtClean="0"/>
            </a:br>
            <a:r>
              <a:rPr lang="en-GB" altLang="en-US" sz="2000" smtClean="0"/>
              <a:t/>
            </a:r>
            <a:br>
              <a:rPr lang="en-GB" altLang="en-US" sz="2000" smtClean="0"/>
            </a:br>
            <a:r>
              <a:rPr lang="en-GB" altLang="en-US" sz="2000" smtClean="0"/>
              <a:t/>
            </a:r>
            <a:br>
              <a:rPr lang="en-GB" altLang="en-US" sz="2000" smtClean="0"/>
            </a:br>
            <a:endParaRPr lang="en-GB" altLang="en-US" sz="2000" smtClean="0"/>
          </a:p>
        </p:txBody>
      </p:sp>
      <p:pic>
        <p:nvPicPr>
          <p:cNvPr id="1024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1054100"/>
            <a:ext cx="29511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025" y="1206500"/>
            <a:ext cx="29511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813" y="115888"/>
            <a:ext cx="4573587" cy="662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600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Ethnic Minority population</a:t>
            </a:r>
          </a:p>
        </p:txBody>
      </p:sp>
      <p:sp>
        <p:nvSpPr>
          <p:cNvPr id="11267" name="Content Placeholder 2"/>
          <p:cNvSpPr>
            <a:spLocks noGrp="1"/>
          </p:cNvSpPr>
          <p:nvPr>
            <p:ph idx="1"/>
          </p:nvPr>
        </p:nvSpPr>
        <p:spPr/>
        <p:txBody>
          <a:bodyPr>
            <a:normAutofit/>
          </a:bodyPr>
          <a:lstStyle/>
          <a:p>
            <a:pPr>
              <a:buFont typeface="Wingdings" panose="05000000000000000000" pitchFamily="2" charset="2"/>
              <a:buNone/>
            </a:pPr>
            <a:r>
              <a:rPr lang="en-GB" altLang="en-US" sz="2400" dirty="0" smtClean="0"/>
              <a:t>Compare your estimates to the data on the previous slide.</a:t>
            </a:r>
          </a:p>
          <a:p>
            <a:pPr>
              <a:buFont typeface="Wingdings" panose="05000000000000000000" pitchFamily="2" charset="2"/>
              <a:buNone/>
            </a:pPr>
            <a:r>
              <a:rPr lang="en-GB" altLang="en-US" sz="2400" dirty="0" smtClean="0"/>
              <a:t>If your estimates are higher than the real data, what does this tell us about our attitudes in relation to the issue of ethnicity?</a:t>
            </a:r>
          </a:p>
          <a:p>
            <a:pPr>
              <a:buFont typeface="Wingdings" panose="05000000000000000000" pitchFamily="2" charset="2"/>
              <a:buNone/>
            </a:pPr>
            <a:r>
              <a:rPr lang="en-GB" altLang="en-US" sz="2400" dirty="0" smtClean="0"/>
              <a:t>Where do these attitudes come from?</a:t>
            </a:r>
          </a:p>
        </p:txBody>
      </p:sp>
    </p:spTree>
    <p:extLst>
      <p:ext uri="{BB962C8B-B14F-4D97-AF65-F5344CB8AC3E}">
        <p14:creationId xmlns:p14="http://schemas.microsoft.com/office/powerpoint/2010/main" val="3716771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005064"/>
            <a:ext cx="7704856" cy="1646302"/>
          </a:xfrm>
        </p:spPr>
        <p:txBody>
          <a:bodyPr/>
          <a:lstStyle/>
          <a:p>
            <a:pPr algn="ctr"/>
            <a:r>
              <a:rPr lang="en-GB" dirty="0" smtClean="0"/>
              <a:t>Patterns and Trends with offending/victimisation of ethnic minority groups</a:t>
            </a:r>
            <a:endParaRPr lang="en-GB" dirty="0"/>
          </a:p>
        </p:txBody>
      </p:sp>
    </p:spTree>
    <p:extLst>
      <p:ext uri="{BB962C8B-B14F-4D97-AF65-F5344CB8AC3E}">
        <p14:creationId xmlns:p14="http://schemas.microsoft.com/office/powerpoint/2010/main" val="3650449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issue:</a:t>
            </a:r>
            <a:endParaRPr lang="en-GB" dirty="0"/>
          </a:p>
        </p:txBody>
      </p:sp>
      <p:sp>
        <p:nvSpPr>
          <p:cNvPr id="3" name="Content Placeholder 2"/>
          <p:cNvSpPr>
            <a:spLocks noGrp="1"/>
          </p:cNvSpPr>
          <p:nvPr>
            <p:ph idx="1"/>
          </p:nvPr>
        </p:nvSpPr>
        <p:spPr/>
        <p:txBody>
          <a:bodyPr>
            <a:normAutofit/>
          </a:bodyPr>
          <a:lstStyle/>
          <a:p>
            <a:r>
              <a:rPr lang="en-GB" sz="2400" dirty="0"/>
              <a:t>Coretta Philips and Ben Bowling (2002) argue that the issue of ‘race’ and crime returned to public attention in the 1970s because of the consistent pattern of Afro-Caribbean people being over-represented in the prison population in the UK. This is a pattern that has be maintained ever since.</a:t>
            </a:r>
          </a:p>
          <a:p>
            <a:endParaRPr lang="en-GB" sz="2400" dirty="0"/>
          </a:p>
        </p:txBody>
      </p:sp>
    </p:spTree>
    <p:extLst>
      <p:ext uri="{BB962C8B-B14F-4D97-AF65-F5344CB8AC3E}">
        <p14:creationId xmlns:p14="http://schemas.microsoft.com/office/powerpoint/2010/main" val="2912187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1823</TotalTime>
  <Words>3232</Words>
  <Application>Microsoft Office PowerPoint</Application>
  <PresentationFormat>On-screen Show (4:3)</PresentationFormat>
  <Paragraphs>257</Paragraphs>
  <Slides>41</Slides>
  <Notes>4</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ＭＳ Ｐゴシック</vt:lpstr>
      <vt:lpstr>Arial</vt:lpstr>
      <vt:lpstr>Calibri</vt:lpstr>
      <vt:lpstr>Comic Sans MS</vt:lpstr>
      <vt:lpstr>Gulim</vt:lpstr>
      <vt:lpstr>Kristen ITC</vt:lpstr>
      <vt:lpstr>Trebuchet MS</vt:lpstr>
      <vt:lpstr>Wingdings</vt:lpstr>
      <vt:lpstr>Wingdings 3</vt:lpstr>
      <vt:lpstr>Facet</vt:lpstr>
      <vt:lpstr>Ethnicity and Crime</vt:lpstr>
      <vt:lpstr>What do we mean by the following terms?</vt:lpstr>
      <vt:lpstr>Defining the terms: Race &amp; Ethnicity</vt:lpstr>
      <vt:lpstr>Ethnic Minority population</vt:lpstr>
      <vt:lpstr>Ethnic Minority Population – Data from 2011 Census</vt:lpstr>
      <vt:lpstr>PowerPoint Presentation</vt:lpstr>
      <vt:lpstr>Ethnic Minority population</vt:lpstr>
      <vt:lpstr>Patterns and Trends with offending/victimisation of ethnic minority groups</vt:lpstr>
      <vt:lpstr>The issue:</vt:lpstr>
      <vt:lpstr>Questions to ask:</vt:lpstr>
      <vt:lpstr>Ethnicity &amp; Crime</vt:lpstr>
      <vt:lpstr>PowerPoint Presentation</vt:lpstr>
      <vt:lpstr>Victims of Crime</vt:lpstr>
      <vt:lpstr>Hate crime</vt:lpstr>
      <vt:lpstr>Police recorded Hate Crime (Home Office, 2018)</vt:lpstr>
      <vt:lpstr>PowerPoint Presentation</vt:lpstr>
      <vt:lpstr>PowerPoint Presentation</vt:lpstr>
      <vt:lpstr>PowerPoint Presentation</vt:lpstr>
      <vt:lpstr>Self-report studies</vt:lpstr>
      <vt:lpstr>Explanations for the trends</vt:lpstr>
      <vt:lpstr>Key question </vt:lpstr>
      <vt:lpstr>Ethnicity &amp; Crime</vt:lpstr>
      <vt:lpstr>Stephen Lawrence</vt:lpstr>
      <vt:lpstr>Using the textbook, research the following issues/studies to be aware of when researching this topic (p.17-19 of booklet): </vt:lpstr>
      <vt:lpstr>BBC Report on Stephen Lawrence </vt:lpstr>
      <vt:lpstr>Theoretical approaches</vt:lpstr>
      <vt:lpstr>Reasons for Criminality</vt:lpstr>
      <vt:lpstr>Using the content from p.21-22 (further evidence in next slides)</vt:lpstr>
      <vt:lpstr>Reasons for High criminality of Afro-Caribbean (Structural)</vt:lpstr>
      <vt:lpstr>Left Realism</vt:lpstr>
      <vt:lpstr>Other reasons for higher rates of street crime amongst blacks</vt:lpstr>
      <vt:lpstr>Neo Marxism</vt:lpstr>
      <vt:lpstr>Evaluation</vt:lpstr>
      <vt:lpstr>Labelling theories</vt:lpstr>
      <vt:lpstr>More recent approaches</vt:lpstr>
      <vt:lpstr>Waddington (2004)</vt:lpstr>
      <vt:lpstr>What would other theories say?</vt:lpstr>
      <vt:lpstr>Check your understanding </vt:lpstr>
      <vt:lpstr>PowerPoint Presentation</vt:lpstr>
      <vt:lpstr>PowerPoint Presentation</vt:lpstr>
      <vt:lpstr>PowerPoint Presentation</vt:lpstr>
    </vt:vector>
  </TitlesOfParts>
  <Company>The Castle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Ethnicity and Crime</dc:title>
  <dc:creator>Administrator</dc:creator>
  <cp:lastModifiedBy>Hannah Roberts</cp:lastModifiedBy>
  <cp:revision>42</cp:revision>
  <cp:lastPrinted>2020-01-07T11:44:46Z</cp:lastPrinted>
  <dcterms:created xsi:type="dcterms:W3CDTF">2011-03-28T18:26:24Z</dcterms:created>
  <dcterms:modified xsi:type="dcterms:W3CDTF">2020-01-08T14:46:13Z</dcterms:modified>
</cp:coreProperties>
</file>