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3"/>
  </p:notesMasterIdLst>
  <p:handoutMasterIdLst>
    <p:handoutMasterId r:id="rId34"/>
  </p:handoutMasterIdLst>
  <p:sldIdLst>
    <p:sldId id="305" r:id="rId2"/>
    <p:sldId id="260" r:id="rId3"/>
    <p:sldId id="306" r:id="rId4"/>
    <p:sldId id="293" r:id="rId5"/>
    <p:sldId id="268" r:id="rId6"/>
    <p:sldId id="307" r:id="rId7"/>
    <p:sldId id="315" r:id="rId8"/>
    <p:sldId id="309" r:id="rId9"/>
    <p:sldId id="316" r:id="rId10"/>
    <p:sldId id="317" r:id="rId11"/>
    <p:sldId id="310" r:id="rId12"/>
    <p:sldId id="296" r:id="rId13"/>
    <p:sldId id="318" r:id="rId14"/>
    <p:sldId id="319" r:id="rId15"/>
    <p:sldId id="257" r:id="rId16"/>
    <p:sldId id="312" r:id="rId17"/>
    <p:sldId id="313" r:id="rId18"/>
    <p:sldId id="320" r:id="rId19"/>
    <p:sldId id="314" r:id="rId20"/>
    <p:sldId id="283" r:id="rId21"/>
    <p:sldId id="297" r:id="rId22"/>
    <p:sldId id="298" r:id="rId23"/>
    <p:sldId id="271" r:id="rId24"/>
    <p:sldId id="304" r:id="rId25"/>
    <p:sldId id="272" r:id="rId26"/>
    <p:sldId id="303" r:id="rId27"/>
    <p:sldId id="300" r:id="rId28"/>
    <p:sldId id="284" r:id="rId29"/>
    <p:sldId id="285" r:id="rId30"/>
    <p:sldId id="321" r:id="rId31"/>
    <p:sldId id="267" r:id="rId32"/>
  </p:sldIdLst>
  <p:sldSz cx="9144000" cy="6858000" type="screen4x3"/>
  <p:notesSz cx="9926638" cy="6797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FF6600"/>
    <a:srgbClr val="FFFFCC"/>
    <a:srgbClr val="CCECFF"/>
    <a:srgbClr val="CCFFFF"/>
    <a:srgbClr val="006600"/>
    <a:srgbClr val="CCFFCC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55" d="100"/>
          <a:sy n="55" d="100"/>
        </p:scale>
        <p:origin x="11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5C8AD-9675-4DD2-8F4B-DB94DD8AD960}" type="datetimeFigureOut">
              <a:rPr lang="en-GB" smtClean="0"/>
              <a:t>13/12/2019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07A23-B79C-4451-ABC5-7BF30841D4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43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552" y="3228896"/>
            <a:ext cx="7279535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3806300A-B136-440C-B49A-2FCE3946F6D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</p:grpSp>
      </p:grpSp>
      <p:sp>
        <p:nvSpPr>
          <p:cNvPr id="4609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610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0391A-330C-414A-BAF2-B9577346F8BD}" type="datetime1">
              <a:rPr lang="en-GB"/>
              <a:pPr>
                <a:defRPr/>
              </a:pPr>
              <a:t>13/12/2019</a:t>
            </a:fld>
            <a:endParaRPr lang="en-GB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Crime and Deviance Chapter 2: Measuring Crime</a:t>
            </a: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A1EA8-91D0-409A-8513-10043BCDC15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5548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Crime and Deviance Chapter 2: Measuring Crime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22AE17-987B-4DC6-B184-154EB7918ED7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CF0F8-74BE-4B9D-AC0B-881C506226B4}" type="datetime1">
              <a:rPr lang="en-GB"/>
              <a:pPr>
                <a:defRPr/>
              </a:pPr>
              <a:t>13/12/2019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837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Crime and Deviance Chapter 2: Measuring Crime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11C0FA-3734-479E-B0EF-0BE73F98326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02E9D-98E9-4BEC-89A2-E74116130293}" type="datetime1">
              <a:rPr lang="en-GB"/>
              <a:pPr>
                <a:defRPr/>
              </a:pPr>
              <a:t>13/12/2019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594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Crime and Deviance Chapter 2: Measuring Crime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F365E1-3A9B-47E8-A81C-48DC2033A17D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60B9A-EEB3-463D-8675-1EE166B56D7B}" type="datetime1">
              <a:rPr lang="en-GB"/>
              <a:pPr>
                <a:defRPr/>
              </a:pPr>
              <a:t>13/12/2019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010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Crime and Deviance Chapter 2: Measuring Crime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EBBE2B-8EAE-4B2F-822E-5687293075A9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97A74-E6DD-4726-A87D-A98C03F9DF11}" type="datetime1">
              <a:rPr lang="en-GB"/>
              <a:pPr>
                <a:defRPr/>
              </a:pPr>
              <a:t>13/12/2019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091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Crime and Deviance Chapter 2: Measuring Crime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74E044-42CF-4648-86AB-126A93A050CA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C4AB8-E62A-4A9F-9A31-6DE7A2963F03}" type="datetime1">
              <a:rPr lang="en-GB"/>
              <a:pPr>
                <a:defRPr/>
              </a:pPr>
              <a:t>13/12/2019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326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Crime and Deviance Chapter 2: Measuring Crime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3C30D-4151-4FE2-93D0-96FFE181089D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C9935-E6BD-4446-ABC7-591D8E9685CE}" type="datetime1">
              <a:rPr lang="en-GB"/>
              <a:pPr>
                <a:defRPr/>
              </a:pPr>
              <a:t>13/12/2019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667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Crime and Deviance Chapter 2: Measuring Crime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7382E3-7C35-46DE-B8A8-7C0731F54524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C0A86-C25B-46A5-AFBF-8935DF7D3667}" type="datetime1">
              <a:rPr lang="en-GB"/>
              <a:pPr>
                <a:defRPr/>
              </a:pPr>
              <a:t>13/12/2019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317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Crime and Deviance Chapter 2: Measuring Crime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D51DFE-8D21-4EEE-9F10-C1AC281874E6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6E91A-E499-4539-88AC-2A8C95589212}" type="datetime1">
              <a:rPr lang="en-GB"/>
              <a:pPr>
                <a:defRPr/>
              </a:pPr>
              <a:t>13/12/2019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94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Crime and Deviance Chapter 2: Measuring Crime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199029-4534-499C-8CCA-7978860CA706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47618-A13F-4CA9-8D6F-ECB6962FD55F}" type="datetime1">
              <a:rPr lang="en-GB"/>
              <a:pPr>
                <a:defRPr/>
              </a:pPr>
              <a:t>13/12/2019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807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Crime and Deviance Chapter 2: Measuring Crime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F199F2-BCFC-492F-9A77-9499B306173D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1C1B5-EE76-4EA8-AC70-633C58B88161}" type="datetime1">
              <a:rPr lang="en-GB"/>
              <a:pPr>
                <a:defRPr/>
              </a:pPr>
              <a:t>13/12/2019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Crime and Deviance Chapter 2: Measuring Crime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7BA45E-C54D-4B32-AFEA-95FB239A837D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B6DDB-CA36-4FDE-A5BF-8D669431FCDB}" type="datetime1">
              <a:rPr lang="en-GB"/>
              <a:pPr>
                <a:defRPr/>
              </a:pPr>
              <a:t>13/12/2019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969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Crime and Deviance Chapter 2: Measuring Crime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C4292-BB41-48CD-8646-BAA622108FE4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BE307-FBAD-427C-820F-E3EF8DBE1C25}" type="datetime1">
              <a:rPr lang="en-GB"/>
              <a:pPr>
                <a:defRPr/>
              </a:pPr>
              <a:t>13/12/2019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328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GB"/>
              <a:t>Crime and Deviance Chapter 2: Measuring Crime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 Black" panose="020B0A04020102020204" pitchFamily="34" charset="0"/>
              </a:defRPr>
            </a:lvl1pPr>
          </a:lstStyle>
          <a:p>
            <a:fld id="{042EF067-AEA6-46F0-853C-1C215D8C74AD}" type="slidenum">
              <a:rPr lang="en-GB" altLang="en-US"/>
              <a:pPr/>
              <a:t>‹#›</a:t>
            </a:fld>
            <a:endParaRPr lang="en-GB" alt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506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506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506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4506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4506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4506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4506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506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4506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507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7BE5498C-CC18-4C6F-8E3D-F310EBDC4927}" type="datetime1">
              <a:rPr lang="en-GB"/>
              <a:pPr>
                <a:defRPr/>
              </a:pPr>
              <a:t>13/12/2019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CRIME STATISTICS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977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C58531-17CF-48DF-B46D-FD7308574F77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23556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EB7D57-15DB-48FA-A513-577E1C303B0C}" type="datetime1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13/12/2019</a:t>
            </a:fld>
            <a:endParaRPr kumimoji="0" lang="en-GB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55675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Police as Filters (continued)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95288" y="1700213"/>
            <a:ext cx="8424862" cy="9683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Discretion:</a:t>
            </a: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each police officer has the discretion to press charges or let the individual off – even if they are known to be ‘guilty’. 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468313" y="2997200"/>
            <a:ext cx="8351837" cy="156966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(Those whose demeanour is deferential, co-operative and polite are more likely to be let off for minor offences. Consider here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Aaron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Ciçourel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’s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‘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negotiation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’,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Howard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Becker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’s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labelling theory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and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Reiner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’s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‘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canteen culture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’).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539750" y="4868863"/>
            <a:ext cx="8280400" cy="12604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Promotion and relations at work:</a:t>
            </a: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Police officers have to tread a tightrope between trying to impress senior officers and not appearing too keen (as this makes more work for their colleagues).</a:t>
            </a:r>
          </a:p>
        </p:txBody>
      </p:sp>
    </p:spTree>
    <p:extLst>
      <p:ext uri="{BB962C8B-B14F-4D97-AF65-F5344CB8AC3E}">
        <p14:creationId xmlns:p14="http://schemas.microsoft.com/office/powerpoint/2010/main" val="3829049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nimBg="1"/>
      <p:bldP spid="48133" grpId="0" animBg="1"/>
      <p:bldP spid="481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DE6658-FC73-483A-A328-CB8C453BC414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13316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299DCDA-C3B6-4885-A9AC-B800BB9F7A5C}" type="datetime1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13/12/2019</a:t>
            </a:fld>
            <a:endParaRPr kumimoji="0" lang="en-GB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393112" cy="947737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Dark Figure of Crime Statistics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708400" y="1700213"/>
            <a:ext cx="5040313" cy="1421928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75000"/>
              <a:buFont typeface="Wingdings" pitchFamily="2" charset="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Sociologists argue that the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Official Crime Rate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(recorded level) of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crime seriously underestimates the real or true rate of crime.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708400" y="3573463"/>
            <a:ext cx="5040313" cy="978729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Pct val="75000"/>
              <a:buFont typeface="Wingdings" pitchFamily="2" charset="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Crime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Survey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suggests that the true level of crime is at least twice the Official Crime Rate.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23850" y="5157788"/>
            <a:ext cx="8497888" cy="830997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 difference between the official crime rate and the real crime rate is referred to as the ‘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dark-figure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’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of crime statistics</a:t>
            </a:r>
          </a:p>
        </p:txBody>
      </p:sp>
      <p:pic>
        <p:nvPicPr>
          <p:cNvPr id="13321" name="Picture 8" descr="statist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484313"/>
            <a:ext cx="3175000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7649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 animBg="1"/>
      <p:bldP spid="1434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2F8E7F1-5A29-430E-BEFB-2888EB5E9328}" type="slidenum">
              <a:rPr lang="en-GB" altLang="en-US" sz="1200">
                <a:solidFill>
                  <a:schemeClr val="tx1"/>
                </a:solidFill>
                <a:latin typeface="Arial Black" panose="020B0A04020102020204" pitchFamily="34" charset="0"/>
              </a:rPr>
              <a:pPr eaLnBrk="1" hangingPunct="1"/>
              <a:t>12</a:t>
            </a:fld>
            <a:endParaRPr lang="en-GB" altLang="en-US" sz="120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7172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84E899C-D80D-495C-9616-7541A7B85F95}" type="datetime1">
              <a:rPr lang="en-GB" altLang="en-US" sz="1200" smtClean="0">
                <a:solidFill>
                  <a:schemeClr val="tx1"/>
                </a:solidFill>
              </a:rPr>
              <a:pPr eaLnBrk="1" hangingPunct="1"/>
              <a:t>13/12/2019</a:t>
            </a:fld>
            <a:endParaRPr lang="en-GB" altLang="en-US" sz="1200" smtClean="0">
              <a:solidFill>
                <a:schemeClr val="tx1"/>
              </a:solidFill>
            </a:endParaRP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84238"/>
          </a:xfrm>
        </p:spPr>
        <p:txBody>
          <a:bodyPr/>
          <a:lstStyle/>
          <a:p>
            <a:pPr eaLnBrk="1" hangingPunct="1">
              <a:defRPr/>
            </a:pPr>
            <a:r>
              <a:rPr lang="en-GB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Crime Survey of England and Wales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2916238" y="1393171"/>
            <a:ext cx="5903912" cy="1938992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dirty="0" smtClean="0">
                <a:latin typeface="Arial" charset="0"/>
              </a:rPr>
              <a:t>Previously known as the British Crime Survey. The CS </a:t>
            </a:r>
            <a:r>
              <a:rPr lang="en-GB" dirty="0">
                <a:latin typeface="Arial" charset="0"/>
              </a:rPr>
              <a:t>measures the amount of crime in England and Wales by asking people about crimes they have experienced in the last year. 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250825" y="3500438"/>
            <a:ext cx="8569325" cy="830997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dirty="0">
                <a:latin typeface="Arial" charset="0"/>
              </a:rPr>
              <a:t>The </a:t>
            </a:r>
            <a:r>
              <a:rPr lang="en-GB" dirty="0" smtClean="0">
                <a:latin typeface="Arial" charset="0"/>
              </a:rPr>
              <a:t>CS </a:t>
            </a:r>
            <a:r>
              <a:rPr lang="en-GB" dirty="0">
                <a:latin typeface="Arial" charset="0"/>
              </a:rPr>
              <a:t>includes crimes which are not reported to the police, so it is an important alternative to the </a:t>
            </a:r>
            <a:r>
              <a:rPr lang="en-GB" dirty="0">
                <a:solidFill>
                  <a:srgbClr val="FF6600"/>
                </a:solidFill>
                <a:latin typeface="Arial" charset="0"/>
              </a:rPr>
              <a:t>Official Crime Rate</a:t>
            </a:r>
            <a:r>
              <a:rPr lang="en-GB" dirty="0">
                <a:latin typeface="Arial" charset="0"/>
              </a:rPr>
              <a:t>.</a:t>
            </a: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250825" y="4724400"/>
            <a:ext cx="8642350" cy="1200329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dirty="0">
                <a:latin typeface="Arial" charset="0"/>
              </a:rPr>
              <a:t>Victims do not report crime for various reasons. Without the </a:t>
            </a:r>
            <a:r>
              <a:rPr lang="en-GB" dirty="0" smtClean="0">
                <a:latin typeface="Arial" charset="0"/>
              </a:rPr>
              <a:t>CS </a:t>
            </a:r>
            <a:r>
              <a:rPr lang="en-GB" dirty="0">
                <a:latin typeface="Arial" charset="0"/>
              </a:rPr>
              <a:t>the government would have no information on these unreported crimes. </a:t>
            </a:r>
          </a:p>
        </p:txBody>
      </p:sp>
      <p:pic>
        <p:nvPicPr>
          <p:cNvPr id="7177" name="Picture 8" descr="homeoff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84313"/>
            <a:ext cx="2449513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C7EA55-2337-4DB1-BF09-C4A19AB25450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25604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767655C-6D0D-4DA3-AF9D-EC32E96C0D4D}" type="datetime1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13/12/2019</a:t>
            </a:fld>
            <a:endParaRPr kumimoji="0" lang="en-GB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84238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Victim Studies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4067175" y="1341438"/>
            <a:ext cx="4681538" cy="15525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These are surveys of people who are asked to report all cases where they have been a </a:t>
            </a: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victim</a:t>
            </a: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of crime recently.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4140200" y="3141663"/>
            <a:ext cx="4608513" cy="1274195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Pct val="75000"/>
              <a:buFont typeface="Wingdings" pitchFamily="2" charset="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Examples can be local like the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Islington Crime Survey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(1986 and 1995) or national like the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Crime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Survey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(annually).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323850" y="4652963"/>
            <a:ext cx="8497888" cy="82232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Victim surveys</a:t>
            </a: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give a clearer idea of the extent of crime, who is likely to be a victim and people’s fears about crime.</a:t>
            </a:r>
          </a:p>
        </p:txBody>
      </p:sp>
      <p:pic>
        <p:nvPicPr>
          <p:cNvPr id="25609" name="Picture 8" descr="surv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773238"/>
            <a:ext cx="360045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250825" y="5734050"/>
            <a:ext cx="8569325" cy="4572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They also highlight the risk of </a:t>
            </a: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repeat victimisation </a:t>
            </a: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of victims.</a:t>
            </a:r>
          </a:p>
        </p:txBody>
      </p:sp>
    </p:spTree>
    <p:extLst>
      <p:ext uri="{BB962C8B-B14F-4D97-AF65-F5344CB8AC3E}">
        <p14:creationId xmlns:p14="http://schemas.microsoft.com/office/powerpoint/2010/main" val="362932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nimBg="1"/>
      <p:bldP spid="33797" grpId="0" animBg="1"/>
      <p:bldP spid="33799" grpId="0" animBg="1"/>
      <p:bldP spid="3380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60DAC6-068D-4792-919C-77DA42CFD87E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26628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47D905D-2AD6-4835-8426-098CA667BFE5}" type="datetime1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13/12/2019</a:t>
            </a:fld>
            <a:endParaRPr kumimoji="0" lang="en-GB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84238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Crime Survey</a:t>
            </a:r>
          </a:p>
        </p:txBody>
      </p:sp>
      <p:pic>
        <p:nvPicPr>
          <p:cNvPr id="26630" name="Picture 4" descr="womanwithlapt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700213"/>
            <a:ext cx="2119312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2843213" y="1700213"/>
            <a:ext cx="5976937" cy="11874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An annual survey conducted by the Home Office of 40,000 households with data fed into laptops.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468313" y="4437063"/>
            <a:ext cx="8351837" cy="6762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Pct val="75000"/>
              <a:buFont typeface="Wingdings" pitchFamily="2" charset="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Does not include corporate or workplace crime, victimless crime or crimes against people under age of 16.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2916238" y="3213100"/>
            <a:ext cx="5832475" cy="96837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Pct val="75000"/>
              <a:buFont typeface="Wingdings" pitchFamily="2" charset="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Now includes a section on </a:t>
            </a: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domestic violence</a:t>
            </a: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, but interviews are usually with male head of household.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539750" y="5445125"/>
            <a:ext cx="8280400" cy="4572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5000"/>
              <a:buFont typeface="Wingdings" pitchFamily="2" charset="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So it still underestimates the real rate of crime.</a:t>
            </a:r>
          </a:p>
        </p:txBody>
      </p:sp>
    </p:spTree>
    <p:extLst>
      <p:ext uri="{BB962C8B-B14F-4D97-AF65-F5344CB8AC3E}">
        <p14:creationId xmlns:p14="http://schemas.microsoft.com/office/powerpoint/2010/main" val="3789672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/>
      <p:bldP spid="34822" grpId="0" animBg="1"/>
      <p:bldP spid="34823" grpId="0" animBg="1"/>
      <p:bldP spid="348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 dirty="0" smtClean="0">
                <a:solidFill>
                  <a:schemeClr val="tx1"/>
                </a:solidFill>
              </a:rPr>
              <a:t>Taken as 1000s https</a:t>
            </a:r>
            <a:r>
              <a:rPr lang="en-GB" altLang="en-US" sz="1200" dirty="0">
                <a:solidFill>
                  <a:schemeClr val="tx1"/>
                </a:solidFill>
              </a:rPr>
              <a:t>://ukcrimestats.com/</a:t>
            </a:r>
            <a:endParaRPr lang="en-GB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7438DB2-3C14-472D-B49C-65E937F3669F}" type="slidenum">
              <a:rPr lang="en-GB" altLang="en-US" sz="1200">
                <a:solidFill>
                  <a:schemeClr val="tx1"/>
                </a:solidFill>
                <a:latin typeface="Arial Black" panose="020B0A04020102020204" pitchFamily="34" charset="0"/>
              </a:rPr>
              <a:pPr eaLnBrk="1" hangingPunct="1"/>
              <a:t>15</a:t>
            </a:fld>
            <a:endParaRPr lang="en-GB" altLang="en-US" sz="120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0244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E5AA912-6011-4A12-A748-B90D849ADF10}" type="datetime1">
              <a:rPr lang="en-GB" altLang="en-US" sz="1200" smtClean="0">
                <a:solidFill>
                  <a:schemeClr val="tx1"/>
                </a:solidFill>
              </a:rPr>
              <a:pPr eaLnBrk="1" hangingPunct="1"/>
              <a:t>13/12/2019</a:t>
            </a:fld>
            <a:endParaRPr lang="en-GB" altLang="en-US" sz="1200" smtClean="0">
              <a:solidFill>
                <a:schemeClr val="tx1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36650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Recent Crime Rates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530" y="1476851"/>
            <a:ext cx="8240270" cy="4752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Crime Survey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Answer the questions on p.7 of the booklet about the Crime Survey. Use a separate piece of paper.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74E044-42CF-4648-86AB-126A93A050CA}" type="slidenum">
              <a:rPr lang="en-GB" altLang="en-US" smtClean="0"/>
              <a:pPr/>
              <a:t>16</a:t>
            </a:fld>
            <a:endParaRPr lang="en-GB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BA9C4AB8-E62A-4A9F-9A31-6DE7A2963F03}" type="datetime1">
              <a:rPr lang="en-GB" smtClean="0"/>
              <a:pPr>
                <a:defRPr/>
              </a:pPr>
              <a:t>13/12/2019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15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Victim Surveys 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2456903"/>
              </p:ext>
            </p:extLst>
          </p:nvPr>
        </p:nvGraphicFramePr>
        <p:xfrm>
          <a:off x="457200" y="1628800"/>
          <a:ext cx="822960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32768768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1146791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Strengths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Weaknesses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545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6661803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74E044-42CF-4648-86AB-126A93A050CA}" type="slidenum">
              <a:rPr lang="en-GB" altLang="en-US" smtClean="0"/>
              <a:pPr/>
              <a:t>17</a:t>
            </a:fld>
            <a:endParaRPr lang="en-GB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BA9C4AB8-E62A-4A9F-9A31-6DE7A2963F03}" type="datetime1">
              <a:rPr lang="en-GB" smtClean="0"/>
              <a:pPr>
                <a:defRPr/>
              </a:pPr>
              <a:t>13/12/2019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79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Crime and Deviance Chapter 2: Measuring Crime</a:t>
            </a:r>
          </a:p>
        </p:txBody>
      </p:sp>
      <p:sp>
        <p:nvSpPr>
          <p:cNvPr id="286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0CB1A67-4A3A-4910-A220-05EDEFB28914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28676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EA1926D-7B19-4142-A82C-D8025717B9A0}" type="datetime1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13/12/2019</a:t>
            </a:fld>
            <a:endParaRPr kumimoji="0" lang="en-GB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84238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Self-Report Studies</a:t>
            </a:r>
          </a:p>
        </p:txBody>
      </p:sp>
      <p:pic>
        <p:nvPicPr>
          <p:cNvPr id="28678" name="Picture 4" descr="selfrepo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628775"/>
            <a:ext cx="3673475" cy="239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4140200" y="1484313"/>
            <a:ext cx="4679950" cy="118745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These ask people to honestly confess to crimes they have committed over a period of time.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4211638" y="2924175"/>
            <a:ext cx="4537075" cy="118745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They can be an important way of getting a better picture of some crimes like drug-use.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250825" y="4365625"/>
            <a:ext cx="8497888" cy="9683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Anne Campbell</a:t>
            </a: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gave a self-report study to young females and found they had almost as high a crime rate as young males.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323850" y="5589588"/>
            <a:ext cx="8516938" cy="676275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Pct val="75000"/>
              <a:buFont typeface="Wingdings" pitchFamily="2" charset="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However,</a:t>
            </a: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Steven Box</a:t>
            </a: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argued that if petty crime was removed then the male-female ratio was closer to the official one: 5:1.</a:t>
            </a:r>
          </a:p>
        </p:txBody>
      </p:sp>
    </p:spTree>
    <p:extLst>
      <p:ext uri="{BB962C8B-B14F-4D97-AF65-F5344CB8AC3E}">
        <p14:creationId xmlns:p14="http://schemas.microsoft.com/office/powerpoint/2010/main" val="338520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animBg="1"/>
      <p:bldP spid="35846" grpId="0" animBg="1"/>
      <p:bldP spid="35847" grpId="0" animBg="1"/>
      <p:bldP spid="3584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Self-Report Surveys 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28800"/>
          <a:ext cx="822960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32768768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1146791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Strengths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Weaknesses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545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6661803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B74E044-42CF-4648-86AB-126A93A050CA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A9C4AB8-E62A-4A9F-9A31-6DE7A2963F03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13/12/2019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224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A1102F2-F2F7-40DE-94CA-B29A153D23B4}" type="slidenum">
              <a:rPr lang="en-GB" altLang="en-US" sz="1200">
                <a:solidFill>
                  <a:schemeClr val="tx1"/>
                </a:solidFill>
                <a:latin typeface="Arial Black" panose="020B0A04020102020204" pitchFamily="34" charset="0"/>
              </a:rPr>
              <a:pPr eaLnBrk="1" hangingPunct="1"/>
              <a:t>2</a:t>
            </a:fld>
            <a:endParaRPr lang="en-GB" altLang="en-US" sz="120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076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6DB996B-4781-4297-8945-A0E96F6AE6F0}" type="datetime1">
              <a:rPr lang="en-GB" altLang="en-US" sz="1200" smtClean="0">
                <a:solidFill>
                  <a:schemeClr val="tx1"/>
                </a:solidFill>
              </a:rPr>
              <a:pPr eaLnBrk="1" hangingPunct="1"/>
              <a:t>13/12/2019</a:t>
            </a:fld>
            <a:endParaRPr lang="en-GB" altLang="en-US" sz="1200" smtClean="0">
              <a:solidFill>
                <a:schemeClr val="tx1"/>
              </a:solidFill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Objectives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84313"/>
            <a:ext cx="8458200" cy="46085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Tx/>
              <a:buFont typeface="Wingdings" panose="05000000000000000000" pitchFamily="2" charset="2"/>
              <a:buNone/>
            </a:pPr>
            <a:r>
              <a:rPr lang="en-GB" altLang="en-US" sz="2400" dirty="0" smtClean="0">
                <a:solidFill>
                  <a:schemeClr val="bg2"/>
                </a:solidFill>
              </a:rPr>
              <a:t>Following this slide show you should be aware:</a:t>
            </a:r>
          </a:p>
          <a:p>
            <a:pPr eaLnBrk="1" hangingPunct="1">
              <a:lnSpc>
                <a:spcPct val="80000"/>
              </a:lnSpc>
              <a:buClrTx/>
              <a:buFont typeface="Wingdings" panose="05000000000000000000" pitchFamily="2" charset="2"/>
              <a:buNone/>
            </a:pPr>
            <a:endParaRPr lang="en-GB" altLang="en-US" sz="2400" dirty="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80000"/>
              </a:lnSpc>
              <a:buClrTx/>
            </a:pPr>
            <a:r>
              <a:rPr lang="en-GB" altLang="en-US" sz="2400" dirty="0" smtClean="0">
                <a:solidFill>
                  <a:schemeClr val="bg2"/>
                </a:solidFill>
              </a:rPr>
              <a:t>That crime statistics are a social construction.</a:t>
            </a:r>
          </a:p>
          <a:p>
            <a:pPr eaLnBrk="1" hangingPunct="1">
              <a:lnSpc>
                <a:spcPct val="80000"/>
              </a:lnSpc>
              <a:buClrTx/>
              <a:buFont typeface="Wingdings" panose="05000000000000000000" pitchFamily="2" charset="2"/>
              <a:buNone/>
            </a:pPr>
            <a:endParaRPr lang="en-GB" altLang="en-US" sz="1200" dirty="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80000"/>
              </a:lnSpc>
              <a:buClrTx/>
            </a:pPr>
            <a:r>
              <a:rPr lang="en-GB" altLang="en-US" sz="2400" dirty="0" smtClean="0">
                <a:solidFill>
                  <a:schemeClr val="bg2"/>
                </a:solidFill>
              </a:rPr>
              <a:t>That the official crime rate rose steadily for the past 100 years and peaked in mid-1990s. </a:t>
            </a:r>
          </a:p>
          <a:p>
            <a:pPr eaLnBrk="1" hangingPunct="1">
              <a:lnSpc>
                <a:spcPct val="80000"/>
              </a:lnSpc>
              <a:buClrTx/>
              <a:buFont typeface="Wingdings" panose="05000000000000000000" pitchFamily="2" charset="2"/>
              <a:buNone/>
            </a:pPr>
            <a:endParaRPr lang="en-GB" altLang="en-US" sz="1200" dirty="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80000"/>
              </a:lnSpc>
              <a:buClrTx/>
            </a:pPr>
            <a:r>
              <a:rPr lang="en-GB" altLang="en-US" sz="2400" dirty="0" smtClean="0">
                <a:solidFill>
                  <a:schemeClr val="bg2"/>
                </a:solidFill>
              </a:rPr>
              <a:t>That the official rate significantly underestimates the real rate of crime.</a:t>
            </a:r>
          </a:p>
          <a:p>
            <a:pPr eaLnBrk="1" hangingPunct="1">
              <a:lnSpc>
                <a:spcPct val="80000"/>
              </a:lnSpc>
              <a:buClrTx/>
              <a:buFont typeface="Wingdings" panose="05000000000000000000" pitchFamily="2" charset="2"/>
              <a:buNone/>
            </a:pPr>
            <a:endParaRPr lang="en-GB" altLang="en-US" sz="1200" dirty="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80000"/>
              </a:lnSpc>
              <a:buClrTx/>
            </a:pPr>
            <a:r>
              <a:rPr lang="en-GB" altLang="en-US" sz="2400" dirty="0" smtClean="0">
                <a:solidFill>
                  <a:schemeClr val="bg2"/>
                </a:solidFill>
              </a:rPr>
              <a:t>That victim and self-report studies show that there is  significant under-reporting and under-recording of crime.</a:t>
            </a:r>
          </a:p>
          <a:p>
            <a:pPr eaLnBrk="1" hangingPunct="1">
              <a:lnSpc>
                <a:spcPct val="80000"/>
              </a:lnSpc>
              <a:buClrTx/>
              <a:buFont typeface="Wingdings" panose="05000000000000000000" pitchFamily="2" charset="2"/>
              <a:buNone/>
            </a:pPr>
            <a:endParaRPr lang="en-GB" altLang="en-US" sz="12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056C71C-2312-4245-A26E-55BD123AE873}" type="slidenum">
              <a:rPr lang="en-GB" altLang="en-US" sz="1200">
                <a:solidFill>
                  <a:schemeClr val="tx1"/>
                </a:solidFill>
                <a:latin typeface="Arial Black" panose="020B0A04020102020204" pitchFamily="34" charset="0"/>
              </a:rPr>
              <a:pPr eaLnBrk="1" hangingPunct="1"/>
              <a:t>20</a:t>
            </a:fld>
            <a:endParaRPr lang="en-GB" altLang="en-US" sz="120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2292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76455D7-7AF3-4C58-82BC-EFA21D4E1901}" type="datetime1">
              <a:rPr lang="en-GB" altLang="en-US" sz="1200" smtClean="0">
                <a:solidFill>
                  <a:schemeClr val="tx1"/>
                </a:solidFill>
              </a:rPr>
              <a:pPr eaLnBrk="1" hangingPunct="1"/>
              <a:t>13/12/2019</a:t>
            </a:fld>
            <a:endParaRPr lang="en-GB" altLang="en-US" sz="1200" smtClean="0">
              <a:solidFill>
                <a:schemeClr val="tx1"/>
              </a:solidFill>
            </a:endParaRP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00138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Criminal Characteristics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3419475" y="1916113"/>
            <a:ext cx="5329238" cy="118745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>
                <a:latin typeface="Arial" charset="0"/>
              </a:rPr>
              <a:t>The </a:t>
            </a:r>
            <a:r>
              <a:rPr lang="en-GB">
                <a:solidFill>
                  <a:srgbClr val="FF6600"/>
                </a:solidFill>
                <a:latin typeface="Arial" charset="0"/>
              </a:rPr>
              <a:t>Official Crime Rate</a:t>
            </a:r>
            <a:r>
              <a:rPr lang="en-GB">
                <a:latin typeface="Arial" charset="0"/>
              </a:rPr>
              <a:t> (OCR) is compiled annually by the police for the Home Office.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3492500" y="3357563"/>
            <a:ext cx="5327650" cy="19177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Arial" charset="0"/>
              </a:rPr>
              <a:t>They show criminals are typically:</a:t>
            </a:r>
          </a:p>
          <a:p>
            <a:pPr>
              <a:buFontTx/>
              <a:buChar char="•"/>
              <a:defRPr/>
            </a:pPr>
            <a:r>
              <a:rPr lang="en-GB">
                <a:latin typeface="Arial" charset="0"/>
              </a:rPr>
              <a:t> Male;</a:t>
            </a:r>
          </a:p>
          <a:p>
            <a:pPr>
              <a:buFontTx/>
              <a:buChar char="•"/>
              <a:defRPr/>
            </a:pPr>
            <a:r>
              <a:rPr lang="en-GB">
                <a:latin typeface="Arial" charset="0"/>
              </a:rPr>
              <a:t> Working-class;</a:t>
            </a:r>
          </a:p>
          <a:p>
            <a:pPr>
              <a:buFontTx/>
              <a:buChar char="•"/>
              <a:defRPr/>
            </a:pPr>
            <a:r>
              <a:rPr lang="en-GB">
                <a:latin typeface="Arial" charset="0"/>
              </a:rPr>
              <a:t> Youthful;</a:t>
            </a:r>
          </a:p>
          <a:p>
            <a:pPr>
              <a:buFontTx/>
              <a:buChar char="•"/>
              <a:defRPr/>
            </a:pPr>
            <a:r>
              <a:rPr lang="en-GB">
                <a:latin typeface="Arial" charset="0"/>
              </a:rPr>
              <a:t> Disproportionately black. 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250825" y="5516563"/>
            <a:ext cx="8569325" cy="67627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SzPct val="75000"/>
              <a:buFont typeface="Wingdings" pitchFamily="2" charset="2"/>
              <a:buNone/>
              <a:defRPr/>
            </a:pPr>
            <a:r>
              <a:rPr lang="en-GB">
                <a:latin typeface="Arial" charset="0"/>
              </a:rPr>
              <a:t>In addition they are likely to have a </a:t>
            </a:r>
            <a:r>
              <a:rPr lang="en-GB">
                <a:solidFill>
                  <a:srgbClr val="FF6600"/>
                </a:solidFill>
                <a:latin typeface="Arial" charset="0"/>
              </a:rPr>
              <a:t>poor educational record</a:t>
            </a:r>
            <a:r>
              <a:rPr lang="en-GB">
                <a:latin typeface="Arial" charset="0"/>
              </a:rPr>
              <a:t>, and come from a </a:t>
            </a:r>
            <a:r>
              <a:rPr lang="en-GB">
                <a:solidFill>
                  <a:srgbClr val="FF6600"/>
                </a:solidFill>
                <a:latin typeface="Arial" charset="0"/>
              </a:rPr>
              <a:t>broken home</a:t>
            </a:r>
            <a:r>
              <a:rPr lang="en-GB">
                <a:latin typeface="Arial" charset="0"/>
              </a:rPr>
              <a:t>.</a:t>
            </a:r>
          </a:p>
        </p:txBody>
      </p:sp>
      <p:pic>
        <p:nvPicPr>
          <p:cNvPr id="12297" name="Picture 8" descr="MPj0185047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700213"/>
            <a:ext cx="24574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animBg="1"/>
      <p:bldP spid="38918" grpId="0" animBg="1"/>
      <p:bldP spid="389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CAB66A4-DB99-468B-9EAD-9CEB55C766AE}" type="slidenum">
              <a:rPr lang="en-GB" altLang="en-US" sz="1200">
                <a:solidFill>
                  <a:schemeClr val="tx1"/>
                </a:solidFill>
                <a:latin typeface="Arial Black" panose="020B0A04020102020204" pitchFamily="34" charset="0"/>
              </a:rPr>
              <a:pPr eaLnBrk="1" hangingPunct="1"/>
              <a:t>21</a:t>
            </a:fld>
            <a:endParaRPr lang="en-GB" altLang="en-US" sz="120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4340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B81AF2A-6280-4B5C-848E-3C7FA6DE527C}" type="datetime1">
              <a:rPr lang="en-GB" altLang="en-US" sz="1200" smtClean="0">
                <a:solidFill>
                  <a:schemeClr val="tx1"/>
                </a:solidFill>
              </a:rPr>
              <a:pPr eaLnBrk="1" hangingPunct="1"/>
              <a:t>13/12/2019</a:t>
            </a:fld>
            <a:endParaRPr lang="en-GB" altLang="en-US" sz="1200" smtClean="0">
              <a:solidFill>
                <a:schemeClr val="tx1"/>
              </a:solidFill>
            </a:endParaRPr>
          </a:p>
        </p:txBody>
      </p:sp>
      <p:pic>
        <p:nvPicPr>
          <p:cNvPr id="14341" name="Picture 4" descr="crime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588" y="260350"/>
            <a:ext cx="3556000" cy="590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Rectangle 5"/>
          <p:cNvSpPr>
            <a:spLocks noGrp="1" noChangeArrowheads="1"/>
          </p:cNvSpPr>
          <p:nvPr>
            <p:ph type="title"/>
          </p:nvPr>
        </p:nvSpPr>
        <p:spPr>
          <a:xfrm>
            <a:off x="395288" y="457200"/>
            <a:ext cx="4824412" cy="1747838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Social Construction of Official Crime Statistics</a:t>
            </a: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250825" y="2276475"/>
            <a:ext cx="4897438" cy="118745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GB">
                <a:latin typeface="Arial" charset="0"/>
              </a:rPr>
              <a:t>Criminal statistics are a </a:t>
            </a:r>
            <a:r>
              <a:rPr lang="en-GB">
                <a:solidFill>
                  <a:srgbClr val="FF6600"/>
                </a:solidFill>
                <a:latin typeface="Arial" charset="0"/>
              </a:rPr>
              <a:t>social construction</a:t>
            </a:r>
            <a:r>
              <a:rPr lang="en-GB">
                <a:latin typeface="Arial" charset="0"/>
              </a:rPr>
              <a:t> because they are the product of social processes.</a:t>
            </a:r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250825" y="3644900"/>
            <a:ext cx="4897438" cy="118745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GB">
                <a:latin typeface="Arial" charset="0"/>
              </a:rPr>
              <a:t>They involve not only offenders but reporting and the behaviour of the police.</a:t>
            </a: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323850" y="5013325"/>
            <a:ext cx="4824413" cy="1200329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dirty="0">
                <a:latin typeface="Arial" charset="0"/>
              </a:rPr>
              <a:t>It is estimated by the </a:t>
            </a:r>
            <a:r>
              <a:rPr lang="en-GB" dirty="0" smtClean="0">
                <a:solidFill>
                  <a:srgbClr val="FF6600"/>
                </a:solidFill>
                <a:latin typeface="Arial" charset="0"/>
              </a:rPr>
              <a:t>CS</a:t>
            </a:r>
            <a:r>
              <a:rPr lang="en-GB" dirty="0" smtClean="0">
                <a:latin typeface="Arial" charset="0"/>
              </a:rPr>
              <a:t> </a:t>
            </a:r>
            <a:r>
              <a:rPr lang="en-GB" dirty="0">
                <a:latin typeface="Arial" charset="0"/>
              </a:rPr>
              <a:t>that only 31% of crimes are reported and recorded.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1" grpId="0" animBg="1"/>
      <p:bldP spid="62472" grpId="0" animBg="1"/>
      <p:bldP spid="6247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E291E90-1BF1-425E-9517-BF5E68EDE22E}" type="slidenum">
              <a:rPr lang="en-GB" altLang="en-US" sz="1200">
                <a:solidFill>
                  <a:schemeClr val="tx1"/>
                </a:solidFill>
                <a:latin typeface="Arial Black" panose="020B0A04020102020204" pitchFamily="34" charset="0"/>
              </a:rPr>
              <a:pPr eaLnBrk="1" hangingPunct="1"/>
              <a:t>22</a:t>
            </a:fld>
            <a:endParaRPr lang="en-GB" altLang="en-US" sz="120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5364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317D4E6-4389-4F8C-AF17-23027B361F70}" type="datetime1">
              <a:rPr lang="en-GB" altLang="en-US" sz="1200" smtClean="0">
                <a:solidFill>
                  <a:schemeClr val="tx1"/>
                </a:solidFill>
              </a:rPr>
              <a:pPr eaLnBrk="1" hangingPunct="1"/>
              <a:t>13/12/2019</a:t>
            </a:fld>
            <a:endParaRPr lang="en-GB" altLang="en-US" sz="1200" smtClean="0">
              <a:solidFill>
                <a:schemeClr val="tx1"/>
              </a:solidFill>
            </a:endParaRP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35975" cy="1027113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Functionalist View on Statistics</a:t>
            </a: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3995738" y="2276475"/>
            <a:ext cx="4608512" cy="11874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>
                <a:solidFill>
                  <a:srgbClr val="FF6600"/>
                </a:solidFill>
                <a:latin typeface="Arial" charset="0"/>
              </a:rPr>
              <a:t>Functionalists</a:t>
            </a:r>
            <a:r>
              <a:rPr lang="en-GB">
                <a:latin typeface="Arial" charset="0"/>
              </a:rPr>
              <a:t> share the view of </a:t>
            </a:r>
            <a:r>
              <a:rPr lang="en-GB">
                <a:solidFill>
                  <a:srgbClr val="FF6600"/>
                </a:solidFill>
                <a:latin typeface="Arial" charset="0"/>
              </a:rPr>
              <a:t>positivists</a:t>
            </a:r>
            <a:r>
              <a:rPr lang="en-GB">
                <a:latin typeface="Arial" charset="0"/>
              </a:rPr>
              <a:t> and tend to accept crime statistics uncritically.</a:t>
            </a:r>
          </a:p>
        </p:txBody>
      </p:sp>
      <p:pic>
        <p:nvPicPr>
          <p:cNvPr id="15367" name="Picture 6" descr="peopl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844675"/>
            <a:ext cx="2905125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3995738" y="3933825"/>
            <a:ext cx="4537075" cy="19177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>
                <a:latin typeface="Arial" charset="0"/>
              </a:rPr>
              <a:t>The functionalist-inspired </a:t>
            </a:r>
            <a:r>
              <a:rPr lang="en-GB">
                <a:solidFill>
                  <a:srgbClr val="FF6600"/>
                </a:solidFill>
                <a:latin typeface="Arial" charset="0"/>
              </a:rPr>
              <a:t>subcultural theory</a:t>
            </a:r>
            <a:r>
              <a:rPr lang="en-GB">
                <a:latin typeface="Arial" charset="0"/>
              </a:rPr>
              <a:t> for example started with the view that crime is a young, working-class, male phenomenon.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animBg="1"/>
      <p:bldP spid="6451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81A5CC2-4CE3-445A-8C40-7A9DB2C9AB36}" type="slidenum">
              <a:rPr lang="en-GB" altLang="en-US" sz="1200">
                <a:solidFill>
                  <a:schemeClr val="tx1"/>
                </a:solidFill>
                <a:latin typeface="Arial Black" panose="020B0A04020102020204" pitchFamily="34" charset="0"/>
              </a:rPr>
              <a:pPr eaLnBrk="1" hangingPunct="1"/>
              <a:t>23</a:t>
            </a:fld>
            <a:endParaRPr lang="en-GB" altLang="en-US" sz="120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6388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7ED5D5D-A07D-45E1-A8E0-F60C2E8ACC03}" type="datetime1">
              <a:rPr lang="en-GB" altLang="en-US" sz="1200" smtClean="0">
                <a:solidFill>
                  <a:schemeClr val="tx1"/>
                </a:solidFill>
              </a:rPr>
              <a:pPr eaLnBrk="1" hangingPunct="1"/>
              <a:t>13/12/2019</a:t>
            </a:fld>
            <a:endParaRPr lang="en-GB" altLang="en-US" sz="1200" smtClean="0">
              <a:solidFill>
                <a:schemeClr val="tx1"/>
              </a:solidFill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27113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Marxist View on Statistics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563938" y="1916113"/>
            <a:ext cx="5329237" cy="9683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SzPct val="75000"/>
              <a:buFont typeface="Wingdings" pitchFamily="2" charset="2"/>
              <a:buNone/>
              <a:defRPr/>
            </a:pPr>
            <a:r>
              <a:rPr lang="en-GB">
                <a:latin typeface="Arial" charset="0"/>
              </a:rPr>
              <a:t>Marxists recognise the systematic bias in favour of the powerful in the application of the law. 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563938" y="3213100"/>
            <a:ext cx="5329237" cy="1552575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Arial" charset="0"/>
              </a:rPr>
              <a:t>As a general rule, the higher people are in the social system the less likely they are to be arrested, charged, prosecuted and found guilty.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250825" y="5084763"/>
            <a:ext cx="8642350" cy="9683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SzPct val="75000"/>
              <a:buFont typeface="Wingdings" pitchFamily="2" charset="2"/>
              <a:buNone/>
              <a:defRPr/>
            </a:pPr>
            <a:r>
              <a:rPr lang="en-GB">
                <a:latin typeface="Arial" charset="0"/>
              </a:rPr>
              <a:t>Marxists stress the significant ‘</a:t>
            </a:r>
            <a:r>
              <a:rPr lang="en-GB">
                <a:solidFill>
                  <a:srgbClr val="FF6600"/>
                </a:solidFill>
                <a:latin typeface="Arial" charset="0"/>
              </a:rPr>
              <a:t>dark-side</a:t>
            </a:r>
            <a:r>
              <a:rPr lang="en-GB">
                <a:latin typeface="Arial" charset="0"/>
              </a:rPr>
              <a:t>’ of </a:t>
            </a:r>
            <a:r>
              <a:rPr lang="en-GB">
                <a:solidFill>
                  <a:srgbClr val="FF6600"/>
                </a:solidFill>
                <a:latin typeface="Arial" charset="0"/>
              </a:rPr>
              <a:t>white-collar</a:t>
            </a:r>
            <a:r>
              <a:rPr lang="en-GB">
                <a:latin typeface="Arial" charset="0"/>
              </a:rPr>
              <a:t> and </a:t>
            </a:r>
            <a:r>
              <a:rPr lang="en-GB">
                <a:solidFill>
                  <a:srgbClr val="FF6600"/>
                </a:solidFill>
                <a:latin typeface="Arial" charset="0"/>
              </a:rPr>
              <a:t>corporate crime</a:t>
            </a:r>
            <a:r>
              <a:rPr lang="en-GB">
                <a:latin typeface="Arial" charset="0"/>
              </a:rPr>
              <a:t> that is largely invisible and absent from crime statistics.</a:t>
            </a:r>
          </a:p>
        </p:txBody>
      </p:sp>
      <p:pic>
        <p:nvPicPr>
          <p:cNvPr id="16393" name="Picture 7" descr="Snider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773238"/>
            <a:ext cx="1855788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  <p:bldP spid="26629" grpId="0" animBg="1"/>
      <p:bldP spid="2663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510B486-AE39-4B3B-A7E3-075DCEFAAEF0}" type="slidenum">
              <a:rPr lang="en-GB" altLang="en-US" sz="1200">
                <a:solidFill>
                  <a:schemeClr val="tx1"/>
                </a:solidFill>
                <a:latin typeface="Arial Black" panose="020B0A04020102020204" pitchFamily="34" charset="0"/>
              </a:rPr>
              <a:pPr eaLnBrk="1" hangingPunct="1"/>
              <a:t>24</a:t>
            </a:fld>
            <a:endParaRPr lang="en-GB" altLang="en-US" sz="120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7412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48470DC-E29D-41AD-BC12-3E57B0794FB1}" type="datetime1">
              <a:rPr lang="en-GB" altLang="en-US" sz="1200" smtClean="0">
                <a:solidFill>
                  <a:schemeClr val="tx1"/>
                </a:solidFill>
              </a:rPr>
              <a:pPr eaLnBrk="1" hangingPunct="1"/>
              <a:t>13/12/2019</a:t>
            </a:fld>
            <a:endParaRPr lang="en-GB" altLang="en-US" sz="1200" smtClean="0">
              <a:solidFill>
                <a:schemeClr val="tx1"/>
              </a:solidFill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smtClean="0"/>
              <a:t>Interactionist/Labelling Theory View of Statistics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3708400" y="1628775"/>
            <a:ext cx="5040313" cy="1200329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dirty="0">
                <a:latin typeface="Arial" charset="0"/>
              </a:rPr>
              <a:t>This </a:t>
            </a:r>
            <a:r>
              <a:rPr lang="en-GB" dirty="0" err="1" smtClean="0">
                <a:solidFill>
                  <a:srgbClr val="FF6600"/>
                </a:solidFill>
                <a:latin typeface="Arial" charset="0"/>
              </a:rPr>
              <a:t>interpretivist</a:t>
            </a:r>
            <a:r>
              <a:rPr lang="en-GB" dirty="0" smtClean="0">
                <a:solidFill>
                  <a:srgbClr val="FF6600"/>
                </a:solidFill>
                <a:latin typeface="Arial" charset="0"/>
              </a:rPr>
              <a:t> </a:t>
            </a:r>
            <a:r>
              <a:rPr lang="en-GB" dirty="0">
                <a:solidFill>
                  <a:srgbClr val="FF6600"/>
                </a:solidFill>
                <a:latin typeface="Arial" charset="0"/>
              </a:rPr>
              <a:t>approach</a:t>
            </a:r>
            <a:r>
              <a:rPr lang="en-GB" dirty="0">
                <a:latin typeface="Arial" charset="0"/>
              </a:rPr>
              <a:t> sees crime statistics as largely useless and a distortion of reality.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3779838" y="3068638"/>
            <a:ext cx="4968875" cy="1552575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>
                <a:latin typeface="Arial" charset="0"/>
              </a:rPr>
              <a:t>They argue statistics are a </a:t>
            </a:r>
            <a:r>
              <a:rPr lang="en-GB">
                <a:solidFill>
                  <a:srgbClr val="FF6600"/>
                </a:solidFill>
                <a:latin typeface="Arial" charset="0"/>
              </a:rPr>
              <a:t>social construction</a:t>
            </a:r>
            <a:r>
              <a:rPr lang="en-GB">
                <a:latin typeface="Arial" charset="0"/>
              </a:rPr>
              <a:t> and tell us nothing about the </a:t>
            </a:r>
            <a:r>
              <a:rPr lang="en-GB">
                <a:solidFill>
                  <a:srgbClr val="FF6600"/>
                </a:solidFill>
                <a:latin typeface="Arial" charset="0"/>
              </a:rPr>
              <a:t>real level</a:t>
            </a:r>
            <a:r>
              <a:rPr lang="en-GB">
                <a:latin typeface="Arial" charset="0"/>
              </a:rPr>
              <a:t> of crime, only who compiled them and how.</a:t>
            </a: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250825" y="4868863"/>
            <a:ext cx="8496300" cy="118745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>
                <a:solidFill>
                  <a:srgbClr val="FF6600"/>
                </a:solidFill>
                <a:latin typeface="Arial" charset="0"/>
              </a:rPr>
              <a:t>Labelling theory</a:t>
            </a:r>
            <a:r>
              <a:rPr lang="en-GB">
                <a:latin typeface="Arial" charset="0"/>
              </a:rPr>
              <a:t> is more interested in questions such as why some acts are viewed as more deviant than others and why some groups become labelled as deviant. </a:t>
            </a:r>
          </a:p>
        </p:txBody>
      </p:sp>
      <p:pic>
        <p:nvPicPr>
          <p:cNvPr id="17417" name="Picture 9" descr="cohen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844675"/>
            <a:ext cx="1870075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 animBg="1"/>
      <p:bldP spid="71685" grpId="0" animBg="1"/>
      <p:bldP spid="7168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A81A8FA-7ABA-4844-969E-CE56378A65C1}" type="slidenum">
              <a:rPr lang="en-GB" altLang="en-US" sz="1200">
                <a:solidFill>
                  <a:schemeClr val="tx1"/>
                </a:solidFill>
                <a:latin typeface="Arial Black" panose="020B0A04020102020204" pitchFamily="34" charset="0"/>
              </a:rPr>
              <a:pPr eaLnBrk="1" hangingPunct="1"/>
              <a:t>25</a:t>
            </a:fld>
            <a:endParaRPr lang="en-GB" altLang="en-US" sz="120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8436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A512EF7-8DC6-4986-84CE-DE987E896896}" type="datetime1">
              <a:rPr lang="en-GB" altLang="en-US" sz="1200" smtClean="0">
                <a:solidFill>
                  <a:schemeClr val="tx1"/>
                </a:solidFill>
              </a:rPr>
              <a:pPr eaLnBrk="1" hangingPunct="1"/>
              <a:t>13/12/2019</a:t>
            </a:fld>
            <a:endParaRPr lang="en-GB" altLang="en-US" sz="1200" smtClean="0">
              <a:solidFill>
                <a:schemeClr val="tx1"/>
              </a:solidFill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55675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Left Realist View on Statistics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492500" y="1700213"/>
            <a:ext cx="5327650" cy="126047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SzPct val="75000"/>
              <a:buFont typeface="Wingdings" pitchFamily="2" charset="2"/>
              <a:buNone/>
              <a:defRPr/>
            </a:pPr>
            <a:r>
              <a:rPr lang="en-GB">
                <a:latin typeface="Arial" charset="0"/>
              </a:rPr>
              <a:t>Left Realists are almost unique (apart from Functionalists) in accepting that official statistics have some value and should not be rejected out of hand.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563938" y="3213100"/>
            <a:ext cx="5184775" cy="12604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SzPct val="75000"/>
              <a:buFont typeface="Wingdings" pitchFamily="2" charset="2"/>
              <a:buNone/>
              <a:defRPr/>
            </a:pPr>
            <a:r>
              <a:rPr lang="en-GB">
                <a:latin typeface="Arial" charset="0"/>
              </a:rPr>
              <a:t>They accept the statistical view that typical offenders are young, male, working-class and disproportionately black.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3635375" y="4797425"/>
            <a:ext cx="5184775" cy="118745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>
                <a:latin typeface="Arial" charset="0"/>
              </a:rPr>
              <a:t>Using </a:t>
            </a:r>
            <a:r>
              <a:rPr lang="en-GB">
                <a:solidFill>
                  <a:srgbClr val="FF6600"/>
                </a:solidFill>
                <a:latin typeface="Arial" charset="0"/>
              </a:rPr>
              <a:t>victim studies</a:t>
            </a:r>
            <a:r>
              <a:rPr lang="en-GB">
                <a:latin typeface="Arial" charset="0"/>
              </a:rPr>
              <a:t>, they highlight how people (especially the poor and vulnerable) have real fears of crime.</a:t>
            </a:r>
          </a:p>
        </p:txBody>
      </p:sp>
      <p:pic>
        <p:nvPicPr>
          <p:cNvPr id="27657" name="Picture 9" descr="blackcrimin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773238"/>
            <a:ext cx="2700337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nimBg="1"/>
      <p:bldP spid="27653" grpId="0" animBg="1"/>
      <p:bldP spid="2765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75363E5-18C1-4885-8214-127B337E0D7A}" type="slidenum">
              <a:rPr lang="en-GB" altLang="en-US" sz="1200">
                <a:solidFill>
                  <a:schemeClr val="tx1"/>
                </a:solidFill>
                <a:latin typeface="Arial Black" panose="020B0A04020102020204" pitchFamily="34" charset="0"/>
              </a:rPr>
              <a:pPr eaLnBrk="1" hangingPunct="1"/>
              <a:t>26</a:t>
            </a:fld>
            <a:endParaRPr lang="en-GB" altLang="en-US" sz="120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9460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AD7DC00-71AF-4BDF-BEE2-488EC9417790}" type="datetime1">
              <a:rPr lang="en-GB" altLang="en-US" sz="1200" smtClean="0">
                <a:solidFill>
                  <a:schemeClr val="tx1"/>
                </a:solidFill>
              </a:rPr>
              <a:pPr eaLnBrk="1" hangingPunct="1"/>
              <a:t>13/12/2019</a:t>
            </a:fld>
            <a:endParaRPr lang="en-GB" altLang="en-US" sz="1200" smtClean="0">
              <a:solidFill>
                <a:schemeClr val="tx1"/>
              </a:solidFill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27113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Feminist View on Statistics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3132138" y="1700213"/>
            <a:ext cx="5616575" cy="15525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>
                <a:latin typeface="Arial" charset="0"/>
              </a:rPr>
              <a:t>Feminists argue that crime statistic underplay the extent of females as victims: personal attack; domestic violence, etc.</a:t>
            </a: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3203575" y="3644900"/>
            <a:ext cx="5545138" cy="118745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>
                <a:latin typeface="Arial" charset="0"/>
              </a:rPr>
              <a:t>Until recently the police viewed attacks in the home as “domestics” and were reluctant to get involved.</a:t>
            </a: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395288" y="5157788"/>
            <a:ext cx="8353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468313" y="5229225"/>
            <a:ext cx="8280400" cy="830997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dirty="0">
                <a:latin typeface="Arial" charset="0"/>
              </a:rPr>
              <a:t>Many female victims of physical and sexual attack are reluctant to report offences. </a:t>
            </a:r>
          </a:p>
        </p:txBody>
      </p:sp>
      <p:pic>
        <p:nvPicPr>
          <p:cNvPr id="19466" name="Picture 9" descr="domesticfigh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773238"/>
            <a:ext cx="2170112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 animBg="1"/>
      <p:bldP spid="70662" grpId="0" animBg="1"/>
      <p:bldP spid="7066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0CECD13-19B2-4524-8B35-AE200DD1F2A1}" type="slidenum">
              <a:rPr lang="en-GB" altLang="en-US" sz="1200">
                <a:solidFill>
                  <a:schemeClr val="tx1"/>
                </a:solidFill>
                <a:latin typeface="Arial Black" panose="020B0A04020102020204" pitchFamily="34" charset="0"/>
              </a:rPr>
              <a:pPr eaLnBrk="1" hangingPunct="1"/>
              <a:t>27</a:t>
            </a:fld>
            <a:endParaRPr lang="en-GB" altLang="en-US" sz="120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0724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5B93C8D-8CE4-469C-A0C5-AFDAC441F1CC}" type="datetime1">
              <a:rPr lang="en-GB" altLang="en-US" sz="1200" smtClean="0">
                <a:solidFill>
                  <a:schemeClr val="tx1"/>
                </a:solidFill>
              </a:rPr>
              <a:pPr eaLnBrk="1" hangingPunct="1"/>
              <a:t>13/12/2019</a:t>
            </a:fld>
            <a:endParaRPr lang="en-GB" altLang="en-US" sz="1200" smtClean="0">
              <a:solidFill>
                <a:schemeClr val="tx1"/>
              </a:solidFill>
            </a:endParaRPr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642350" cy="1027113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Statistical Explosion in a Risk Society</a:t>
            </a:r>
          </a:p>
        </p:txBody>
      </p:sp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3563938" y="1989138"/>
            <a:ext cx="4895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2051050" y="1916113"/>
            <a:ext cx="6769100" cy="11874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>
                <a:solidFill>
                  <a:srgbClr val="006600"/>
                </a:solidFill>
                <a:latin typeface="Arial" charset="0"/>
              </a:rPr>
              <a:t>Ulrich Beck</a:t>
            </a:r>
            <a:r>
              <a:rPr lang="en-GB">
                <a:latin typeface="Arial" charset="0"/>
              </a:rPr>
              <a:t> (1995, pictured left) coined the term ‘</a:t>
            </a:r>
            <a:r>
              <a:rPr lang="en-GB">
                <a:solidFill>
                  <a:srgbClr val="FF6600"/>
                </a:solidFill>
                <a:latin typeface="Arial" charset="0"/>
              </a:rPr>
              <a:t>risk society</a:t>
            </a:r>
            <a:r>
              <a:rPr lang="en-GB">
                <a:latin typeface="Arial" charset="0"/>
              </a:rPr>
              <a:t>’ to refer to the shared knowledge of contemporary risks, including rising crime. </a:t>
            </a:r>
          </a:p>
        </p:txBody>
      </p:sp>
      <p:pic>
        <p:nvPicPr>
          <p:cNvPr id="30728" name="Picture 6" descr="be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44675"/>
            <a:ext cx="148272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395288" y="3573463"/>
            <a:ext cx="8496300" cy="118745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>
                <a:solidFill>
                  <a:srgbClr val="006600"/>
                </a:solidFill>
                <a:latin typeface="Arial" charset="0"/>
              </a:rPr>
              <a:t>Mike Maguire</a:t>
            </a:r>
            <a:r>
              <a:rPr lang="en-GB">
                <a:latin typeface="Arial" charset="0"/>
              </a:rPr>
              <a:t> (2002) notes how we are bombarded with data not just from the Home Office but researchers, agencies and even victims. This adds to our knowledge and </a:t>
            </a:r>
            <a:r>
              <a:rPr lang="en-GB">
                <a:solidFill>
                  <a:srgbClr val="FF6600"/>
                </a:solidFill>
                <a:latin typeface="Arial" charset="0"/>
              </a:rPr>
              <a:t>fear of crime</a:t>
            </a:r>
            <a:r>
              <a:rPr lang="en-GB">
                <a:latin typeface="Arial" charset="0"/>
              </a:rPr>
              <a:t>.</a:t>
            </a: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395288" y="4941888"/>
            <a:ext cx="8496300" cy="11874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>
                <a:solidFill>
                  <a:srgbClr val="006600"/>
                </a:solidFill>
                <a:latin typeface="Arial" charset="0"/>
              </a:rPr>
              <a:t>Garland</a:t>
            </a:r>
            <a:r>
              <a:rPr lang="en-GB">
                <a:latin typeface="Arial" charset="0"/>
              </a:rPr>
              <a:t> (2001) argues in </a:t>
            </a:r>
            <a:r>
              <a:rPr lang="en-GB">
                <a:solidFill>
                  <a:srgbClr val="FF6600"/>
                </a:solidFill>
                <a:latin typeface="Arial" charset="0"/>
              </a:rPr>
              <a:t>late modernity</a:t>
            </a:r>
            <a:r>
              <a:rPr lang="en-GB">
                <a:latin typeface="Arial" charset="0"/>
              </a:rPr>
              <a:t> we have lost confidence in governments. This explains why when officially the crime rate is falling, many people believe it is still rising.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5" grpId="0" animBg="1"/>
      <p:bldP spid="66567" grpId="0" animBg="1"/>
      <p:bldP spid="6656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C5F667B-1836-4CEC-B08E-9B96C99D157C}" type="slidenum">
              <a:rPr lang="en-GB" altLang="en-US" sz="1200">
                <a:solidFill>
                  <a:schemeClr val="tx1"/>
                </a:solidFill>
                <a:latin typeface="Arial Black" panose="020B0A04020102020204" pitchFamily="34" charset="0"/>
              </a:rPr>
              <a:pPr eaLnBrk="1" hangingPunct="1"/>
              <a:t>28</a:t>
            </a:fld>
            <a:endParaRPr lang="en-GB" altLang="en-US" sz="120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7652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8BEDE7A-97C1-49FE-A03D-65DBC969C402}" type="datetime1">
              <a:rPr lang="en-GB" altLang="en-US" sz="1200" smtClean="0">
                <a:solidFill>
                  <a:schemeClr val="tx1"/>
                </a:solidFill>
              </a:rPr>
              <a:pPr eaLnBrk="1" hangingPunct="1"/>
              <a:t>13/12/2019</a:t>
            </a:fld>
            <a:endParaRPr lang="en-GB" altLang="en-US" sz="1200" smtClean="0">
              <a:solidFill>
                <a:schemeClr val="tx1"/>
              </a:solidFill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49338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Weaknesses of Victim Studies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95288" y="1557338"/>
            <a:ext cx="8353425" cy="7493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SzPct val="75000"/>
              <a:buFont typeface="Wingdings" pitchFamily="2" charset="2"/>
              <a:buNone/>
              <a:defRPr/>
            </a:pPr>
            <a:r>
              <a:rPr lang="en-GB">
                <a:latin typeface="Arial" charset="0"/>
              </a:rPr>
              <a:t>Relying on people's memory is a problem as recollections may be incorrect or biased. 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395288" y="2565400"/>
            <a:ext cx="8353425" cy="3841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SzPct val="75000"/>
              <a:buFont typeface="Wingdings" pitchFamily="2" charset="2"/>
              <a:buNone/>
              <a:defRPr/>
            </a:pPr>
            <a:r>
              <a:rPr lang="en-GB">
                <a:latin typeface="Arial" charset="0"/>
              </a:rPr>
              <a:t>Sometimes people put crimes into the wrong categories. 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395288" y="3213100"/>
            <a:ext cx="8353425" cy="67627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SzPct val="75000"/>
              <a:buFont typeface="Wingdings" pitchFamily="2" charset="2"/>
              <a:buNone/>
              <a:defRPr/>
            </a:pPr>
            <a:r>
              <a:rPr lang="en-GB">
                <a:latin typeface="Arial" charset="0"/>
              </a:rPr>
              <a:t>Surveys exclude white-collar crimes such as fraud and corporate crime: these become effectively '</a:t>
            </a:r>
            <a:r>
              <a:rPr lang="en-GB">
                <a:solidFill>
                  <a:srgbClr val="FF6600"/>
                </a:solidFill>
                <a:latin typeface="Arial" charset="0"/>
              </a:rPr>
              <a:t>invisible crimes</a:t>
            </a:r>
            <a:r>
              <a:rPr lang="en-GB">
                <a:latin typeface="Arial" charset="0"/>
              </a:rPr>
              <a:t>'.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395288" y="4149725"/>
            <a:ext cx="8353425" cy="6762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SzPct val="75000"/>
              <a:buFont typeface="Wingdings" pitchFamily="2" charset="2"/>
              <a:buNone/>
              <a:defRPr/>
            </a:pPr>
            <a:r>
              <a:rPr lang="en-GB">
                <a:latin typeface="Arial" charset="0"/>
              </a:rPr>
              <a:t>People will not report '</a:t>
            </a:r>
            <a:r>
              <a:rPr lang="en-GB">
                <a:solidFill>
                  <a:srgbClr val="FF6600"/>
                </a:solidFill>
                <a:latin typeface="Arial" charset="0"/>
              </a:rPr>
              <a:t>victimless crimes</a:t>
            </a:r>
            <a:r>
              <a:rPr lang="en-GB">
                <a:latin typeface="Arial" charset="0"/>
              </a:rPr>
              <a:t>' such as drug taking, or prostitution. 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468313" y="5157788"/>
            <a:ext cx="8280400" cy="96837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SzPct val="75000"/>
              <a:buFont typeface="Wingdings" pitchFamily="2" charset="2"/>
              <a:buNone/>
              <a:defRPr/>
            </a:pPr>
            <a:r>
              <a:rPr lang="en-GB">
                <a:latin typeface="Arial" charset="0"/>
              </a:rPr>
              <a:t>There is an under-reporting of personal attack, domestic violence and sexual crimes, despite anonymity. (Note: the media </a:t>
            </a:r>
            <a:r>
              <a:rPr lang="en-GB">
                <a:solidFill>
                  <a:srgbClr val="FF6600"/>
                </a:solidFill>
                <a:latin typeface="Arial" charset="0"/>
              </a:rPr>
              <a:t>sensitising</a:t>
            </a:r>
            <a:r>
              <a:rPr lang="en-GB">
                <a:latin typeface="Arial" charset="0"/>
              </a:rPr>
              <a:t> issues can encourage people to report).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nimBg="1"/>
      <p:bldP spid="39941" grpId="0" animBg="1"/>
      <p:bldP spid="39942" grpId="0" animBg="1"/>
      <p:bldP spid="39943" grpId="0" animBg="1"/>
      <p:bldP spid="3994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1203DEB-02D3-4475-B438-971B16B423AB}" type="slidenum">
              <a:rPr lang="en-GB" altLang="en-US" sz="1200">
                <a:solidFill>
                  <a:schemeClr val="tx1"/>
                </a:solidFill>
                <a:latin typeface="Arial Black" panose="020B0A04020102020204" pitchFamily="34" charset="0"/>
              </a:rPr>
              <a:pPr eaLnBrk="1" hangingPunct="1"/>
              <a:t>29</a:t>
            </a:fld>
            <a:endParaRPr lang="en-GB" altLang="en-US" sz="120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9700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B3526F5-4367-410E-9050-55ECE8F0CE3B}" type="datetime1">
              <a:rPr lang="en-GB" altLang="en-US" sz="1200" smtClean="0">
                <a:solidFill>
                  <a:schemeClr val="tx1"/>
                </a:solidFill>
              </a:rPr>
              <a:pPr eaLnBrk="1" hangingPunct="1"/>
              <a:t>13/12/2019</a:t>
            </a:fld>
            <a:endParaRPr lang="en-GB" altLang="en-US" sz="1200" smtClean="0">
              <a:solidFill>
                <a:schemeClr val="tx1"/>
              </a:solidFill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609600"/>
            <a:ext cx="8569325" cy="731838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Weaknesses of Self-Report Studies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395288" y="1989138"/>
            <a:ext cx="8353425" cy="676275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SzPct val="75000"/>
              <a:buFont typeface="Wingdings" pitchFamily="2" charset="2"/>
              <a:buNone/>
              <a:defRPr/>
            </a:pPr>
            <a:r>
              <a:rPr lang="en-GB">
                <a:solidFill>
                  <a:srgbClr val="006600"/>
                </a:solidFill>
                <a:latin typeface="Arial" charset="0"/>
              </a:rPr>
              <a:t>Steven Box</a:t>
            </a:r>
            <a:r>
              <a:rPr lang="en-GB">
                <a:latin typeface="Arial" charset="0"/>
              </a:rPr>
              <a:t> (1971) argues self-report studies suffer from issues of </a:t>
            </a:r>
            <a:r>
              <a:rPr lang="en-GB">
                <a:solidFill>
                  <a:srgbClr val="FF6600"/>
                </a:solidFill>
                <a:latin typeface="Arial" charset="0"/>
              </a:rPr>
              <a:t>validity</a:t>
            </a:r>
            <a:r>
              <a:rPr lang="en-GB">
                <a:latin typeface="Arial" charset="0"/>
              </a:rPr>
              <a:t>, </a:t>
            </a:r>
            <a:r>
              <a:rPr lang="en-GB">
                <a:solidFill>
                  <a:srgbClr val="FF6600"/>
                </a:solidFill>
                <a:latin typeface="Arial" charset="0"/>
              </a:rPr>
              <a:t>representativeness</a:t>
            </a:r>
            <a:r>
              <a:rPr lang="en-GB">
                <a:latin typeface="Arial" charset="0"/>
              </a:rPr>
              <a:t> and </a:t>
            </a:r>
            <a:r>
              <a:rPr lang="en-GB">
                <a:solidFill>
                  <a:srgbClr val="FF6600"/>
                </a:solidFill>
                <a:latin typeface="Arial" charset="0"/>
              </a:rPr>
              <a:t>relevance</a:t>
            </a:r>
            <a:r>
              <a:rPr lang="en-GB">
                <a:latin typeface="Arial" charset="0"/>
              </a:rPr>
              <a:t>: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395288" y="2924175"/>
            <a:ext cx="8353425" cy="96837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SzPct val="75000"/>
              <a:buFont typeface="Wingdings" pitchFamily="2" charset="2"/>
              <a:buNone/>
              <a:defRPr/>
            </a:pPr>
            <a:r>
              <a:rPr lang="en-GB">
                <a:latin typeface="Arial" charset="0"/>
              </a:rPr>
              <a:t>‘</a:t>
            </a:r>
            <a:r>
              <a:rPr lang="en-GB">
                <a:solidFill>
                  <a:srgbClr val="FF6600"/>
                </a:solidFill>
                <a:latin typeface="Arial" charset="0"/>
              </a:rPr>
              <a:t>Validity</a:t>
            </a:r>
            <a:r>
              <a:rPr lang="en-GB">
                <a:latin typeface="Arial" charset="0"/>
              </a:rPr>
              <a:t>’: are they true to life? Respondents can forget, play-down or exaggerate the extent of criminal activity they have been involved in.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395288" y="4149725"/>
            <a:ext cx="8353425" cy="968375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SzPct val="75000"/>
              <a:buFont typeface="Wingdings" pitchFamily="2" charset="2"/>
              <a:buNone/>
              <a:defRPr/>
            </a:pPr>
            <a:r>
              <a:rPr lang="en-GB">
                <a:latin typeface="Arial" charset="0"/>
              </a:rPr>
              <a:t>‘</a:t>
            </a:r>
            <a:r>
              <a:rPr lang="en-GB">
                <a:solidFill>
                  <a:srgbClr val="FF6600"/>
                </a:solidFill>
                <a:latin typeface="Arial" charset="0"/>
              </a:rPr>
              <a:t>Representativeness</a:t>
            </a:r>
            <a:r>
              <a:rPr lang="en-GB">
                <a:latin typeface="Arial" charset="0"/>
              </a:rPr>
              <a:t>’. Since most self-report studies are on young people, they rarely include professional or managerial adults.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468313" y="5373688"/>
            <a:ext cx="8280400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>
                <a:latin typeface="Arial" charset="0"/>
              </a:rPr>
              <a:t>‘</a:t>
            </a:r>
            <a:r>
              <a:rPr lang="en-GB">
                <a:solidFill>
                  <a:srgbClr val="FF6600"/>
                </a:solidFill>
                <a:latin typeface="Arial" charset="0"/>
              </a:rPr>
              <a:t>Relevance</a:t>
            </a:r>
            <a:r>
              <a:rPr lang="en-GB">
                <a:latin typeface="Arial" charset="0"/>
              </a:rPr>
              <a:t>': the majority of crimes reported are trivial.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nimBg="1"/>
      <p:bldP spid="40965" grpId="0" animBg="1"/>
      <p:bldP spid="40966" grpId="0" animBg="1"/>
      <p:bldP spid="409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crime statistics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Police recorded statistics – records kept by the police and other official agencies. Have been recorded since 1857</a:t>
            </a:r>
          </a:p>
          <a:p>
            <a:r>
              <a:rPr lang="en-GB" dirty="0" smtClean="0"/>
              <a:t>Victim studies – are based on surveys asking people if they have been a victim of crime. Good to look at unrecorded crime.</a:t>
            </a:r>
          </a:p>
          <a:p>
            <a:r>
              <a:rPr lang="en-GB" dirty="0" smtClean="0"/>
              <a:t>Self- report studies – ask people if they have committed crimes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74E044-42CF-4648-86AB-126A93A050CA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BA9C4AB8-E62A-4A9F-9A31-6DE7A2963F03}" type="datetime1">
              <a:rPr lang="en-GB" smtClean="0"/>
              <a:pPr>
                <a:defRPr/>
              </a:pPr>
              <a:t>13/12/2019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9387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7F7A30-BE96-4C54-A1AF-854436D42C32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36868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31ED78-CDB9-4DC7-9C00-7C24A83DFDEE}" type="datetime1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13/12/2019</a:t>
            </a:fld>
            <a:endParaRPr kumimoji="0" lang="en-GB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64904"/>
            <a:ext cx="8229600" cy="1728788"/>
          </a:xfrm>
        </p:spPr>
        <p:txBody>
          <a:bodyPr/>
          <a:lstStyle/>
          <a:p>
            <a:pPr eaLnBrk="1" hangingPunct="1">
              <a:defRPr/>
            </a:pPr>
            <a:r>
              <a:rPr lang="en-GB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To do:</a:t>
            </a:r>
            <a:br>
              <a:rPr lang="en-GB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GB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&gt; Complete p.14-16 of the trends booklet. Pick one of the 10 mark questions on p.15 and p.16 and complete it.</a:t>
            </a:r>
            <a:br>
              <a:rPr lang="en-GB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GB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Then</a:t>
            </a:r>
            <a:br>
              <a:rPr lang="en-GB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GB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Complete p.17-20</a:t>
            </a:r>
            <a:br>
              <a:rPr lang="en-GB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n-GB" sz="36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857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7F7A30-BE96-4C54-A1AF-854436D42C32}" type="slidenum">
              <a:rPr lang="en-GB" altLang="en-US" sz="1200">
                <a:solidFill>
                  <a:schemeClr val="tx1"/>
                </a:solidFill>
                <a:latin typeface="Arial Black" panose="020B0A04020102020204" pitchFamily="34" charset="0"/>
              </a:rPr>
              <a:pPr eaLnBrk="1" hangingPunct="1"/>
              <a:t>31</a:t>
            </a:fld>
            <a:endParaRPr lang="en-GB" altLang="en-US" sz="120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6868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31ED78-CDB9-4DC7-9C00-7C24A83DFDEE}" type="datetime1">
              <a:rPr lang="en-GB" altLang="en-US" sz="1200" smtClean="0">
                <a:solidFill>
                  <a:schemeClr val="tx1"/>
                </a:solidFill>
              </a:rPr>
              <a:pPr eaLnBrk="1" hangingPunct="1"/>
              <a:t>13/12/2019</a:t>
            </a:fld>
            <a:endParaRPr lang="en-GB" altLang="en-US" sz="1200" smtClean="0">
              <a:solidFill>
                <a:schemeClr val="tx1"/>
              </a:solidFill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20888"/>
            <a:ext cx="8229600" cy="1728788"/>
          </a:xfrm>
        </p:spPr>
        <p:txBody>
          <a:bodyPr/>
          <a:lstStyle/>
          <a:p>
            <a:pPr eaLnBrk="1" hangingPunct="1">
              <a:defRPr/>
            </a:pPr>
            <a:r>
              <a:rPr lang="en-GB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To do:</a:t>
            </a:r>
            <a:br>
              <a:rPr lang="en-GB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GB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&gt; Complete p.14-16 of the trends booklet. Pick one of the 10 mark questions on p.15 and p.16 and complete it.</a:t>
            </a:r>
            <a:br>
              <a:rPr lang="en-GB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GB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Then</a:t>
            </a:r>
            <a:br>
              <a:rPr lang="en-GB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GB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Complete </a:t>
            </a:r>
            <a:r>
              <a:rPr lang="en-GB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p.17-20</a:t>
            </a:r>
            <a:br>
              <a:rPr lang="en-GB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GB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p.21-25 </a:t>
            </a:r>
            <a:r>
              <a:rPr lang="en-GB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(we need this for the second week after </a:t>
            </a:r>
            <a:r>
              <a:rPr lang="en-GB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Christmas hols)</a:t>
            </a:r>
            <a:r>
              <a:rPr lang="en-GB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GB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GB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GB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GB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Homework</a:t>
            </a:r>
            <a:r>
              <a:rPr lang="en-GB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: Revise for mocks</a:t>
            </a:r>
            <a:endParaRPr lang="en-GB" sz="32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E470CCE-0C23-4688-875F-2BE94A5F3897}" type="slidenum">
              <a:rPr lang="en-GB" altLang="en-US" sz="1200">
                <a:solidFill>
                  <a:schemeClr val="tx1"/>
                </a:solidFill>
                <a:latin typeface="Arial Black" panose="020B0A04020102020204" pitchFamily="34" charset="0"/>
              </a:rPr>
              <a:pPr eaLnBrk="1" hangingPunct="1"/>
              <a:t>4</a:t>
            </a:fld>
            <a:endParaRPr lang="en-GB" altLang="en-US" sz="120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9220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ADE960D-9416-457C-97B2-2E70F6FC01B7}" type="datetime1">
              <a:rPr lang="en-GB" altLang="en-US" sz="1200" smtClean="0">
                <a:solidFill>
                  <a:schemeClr val="tx1"/>
                </a:solidFill>
              </a:rPr>
              <a:pPr eaLnBrk="1" hangingPunct="1"/>
              <a:t>13/12/2019</a:t>
            </a:fld>
            <a:endParaRPr lang="en-GB" altLang="en-US" sz="1200" smtClean="0">
              <a:solidFill>
                <a:schemeClr val="tx1"/>
              </a:solidFill>
            </a:endParaRP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Trends of Recorded Crime and the Crime Survey of England and Wales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9699" y="1763875"/>
            <a:ext cx="6384032" cy="49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00264D5-052F-4AD5-B983-3F602D4BB69B}" type="slidenum">
              <a:rPr lang="en-GB" altLang="en-US" sz="1200">
                <a:solidFill>
                  <a:schemeClr val="tx1"/>
                </a:solidFill>
                <a:latin typeface="Arial Black" panose="020B0A04020102020204" pitchFamily="34" charset="0"/>
              </a:rPr>
              <a:pPr eaLnBrk="1" hangingPunct="1"/>
              <a:t>5</a:t>
            </a:fld>
            <a:endParaRPr lang="en-GB" altLang="en-US" sz="120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5124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FCA595E-D2D7-49BA-8AF5-1D9B24FAC6E9}" type="datetime1">
              <a:rPr lang="en-GB" altLang="en-US" sz="1200" smtClean="0">
                <a:solidFill>
                  <a:schemeClr val="tx1"/>
                </a:solidFill>
              </a:rPr>
              <a:pPr eaLnBrk="1" hangingPunct="1"/>
              <a:t>13/12/2019</a:t>
            </a:fld>
            <a:endParaRPr lang="en-GB" altLang="en-US" sz="1200" smtClean="0">
              <a:solidFill>
                <a:schemeClr val="tx1"/>
              </a:solidFill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Reasons For The Rise in Crime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5004047" y="1389063"/>
            <a:ext cx="3889921" cy="830997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SzPct val="75000"/>
              <a:buFont typeface="Wingdings" pitchFamily="2" charset="2"/>
              <a:buNone/>
              <a:defRPr/>
            </a:pPr>
            <a:r>
              <a:rPr lang="en-GB" sz="2000" dirty="0">
                <a:solidFill>
                  <a:srgbClr val="FF6600"/>
                </a:solidFill>
                <a:latin typeface="Arial" charset="0"/>
              </a:rPr>
              <a:t>More state action:</a:t>
            </a:r>
            <a:r>
              <a:rPr lang="en-GB" sz="2000" dirty="0">
                <a:latin typeface="Arial" charset="0"/>
              </a:rPr>
              <a:t> as policing gets better more crimes are detected.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5148064" y="2383512"/>
            <a:ext cx="3602813" cy="1754326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SzPct val="75000"/>
              <a:buFont typeface="Wingdings" pitchFamily="2" charset="2"/>
              <a:buNone/>
              <a:defRPr/>
            </a:pPr>
            <a:r>
              <a:rPr lang="en-GB" sz="2000" dirty="0">
                <a:solidFill>
                  <a:srgbClr val="FF6600"/>
                </a:solidFill>
                <a:latin typeface="Arial" charset="0"/>
              </a:rPr>
              <a:t>More laws:</a:t>
            </a:r>
            <a:r>
              <a:rPr lang="en-GB" sz="2000" dirty="0">
                <a:latin typeface="Arial" charset="0"/>
              </a:rPr>
              <a:t> Because of more legislation on the statute book, there are more possible crimes (traffic offences, financial fraud, computer related crimes, etc.)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323850" y="5032397"/>
            <a:ext cx="4032250" cy="1200329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SzPct val="75000"/>
              <a:buFont typeface="Wingdings" pitchFamily="2" charset="2"/>
              <a:buNone/>
              <a:defRPr/>
            </a:pPr>
            <a:r>
              <a:rPr lang="en-GB" sz="2000" dirty="0">
                <a:solidFill>
                  <a:srgbClr val="FF6600"/>
                </a:solidFill>
                <a:latin typeface="Arial" charset="0"/>
              </a:rPr>
              <a:t>More sensitivity:</a:t>
            </a:r>
            <a:r>
              <a:rPr lang="en-GB" sz="2000" dirty="0">
                <a:latin typeface="Arial" charset="0"/>
              </a:rPr>
              <a:t> People are more sensitive to reporting crimes physical and sexual violence to the police.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5004046" y="4508500"/>
            <a:ext cx="3816103" cy="1323439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SzPct val="75000"/>
              <a:buFont typeface="Wingdings" pitchFamily="2" charset="2"/>
              <a:buNone/>
              <a:defRPr/>
            </a:pPr>
            <a:r>
              <a:rPr lang="en-GB" sz="2000" dirty="0">
                <a:solidFill>
                  <a:srgbClr val="FF6600"/>
                </a:solidFill>
                <a:latin typeface="Arial" charset="0"/>
              </a:rPr>
              <a:t>More victims:</a:t>
            </a:r>
            <a:r>
              <a:rPr lang="en-GB" sz="2000" dirty="0">
                <a:latin typeface="Arial" charset="0"/>
              </a:rPr>
              <a:t> Because of increased affluence there are more things to steal. As opportunities have risen, so have crimes.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0" y="1196752"/>
            <a:ext cx="4438650" cy="3781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animBg="1"/>
      <p:bldP spid="21511" grpId="0" animBg="1"/>
      <p:bldP spid="21512" grpId="0" animBg="1"/>
      <p:bldP spid="215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Police-recorded statistics as social constructions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94374"/>
            <a:ext cx="8229600" cy="3886200"/>
          </a:xfrm>
        </p:spPr>
        <p:txBody>
          <a:bodyPr/>
          <a:lstStyle/>
          <a:p>
            <a:r>
              <a:rPr lang="en-GB" dirty="0" smtClean="0"/>
              <a:t>Police-recorded statistics are based on info the criminal justice agencies collect.</a:t>
            </a:r>
          </a:p>
          <a:p>
            <a:r>
              <a:rPr lang="en-GB" dirty="0" smtClean="0"/>
              <a:t>But crimes cannot be recorded by them unless they are reported in the first place.</a:t>
            </a:r>
          </a:p>
          <a:p>
            <a:r>
              <a:rPr lang="en-GB" dirty="0" smtClean="0"/>
              <a:t>A lot crimes are not reported. Why is this?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74E044-42CF-4648-86AB-126A93A050CA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BA9C4AB8-E62A-4A9F-9A31-6DE7A2963F03}" type="datetime1">
              <a:rPr lang="en-GB" smtClean="0"/>
              <a:pPr>
                <a:defRPr/>
              </a:pPr>
              <a:t>13/12/2019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162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A30EE86-93DD-48F1-9BCA-8A6F2344AF38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21508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FE4276-F909-42FC-B0FD-581EC1E77329}" type="datetime1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13/12/2019</a:t>
            </a:fld>
            <a:endParaRPr kumimoji="0" lang="en-GB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00138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Underreporting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203575" y="1773238"/>
            <a:ext cx="5545138" cy="1077912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75000"/>
              <a:buFont typeface="Wingdings" pitchFamily="2" charset="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Some crimes are not reported because they are </a:t>
            </a: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victimless</a:t>
            </a: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, e.g. drug-taking, smuggling, prostitution, etc.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276600" y="3141663"/>
            <a:ext cx="5472113" cy="118745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Some crimes are not reported because of the </a:t>
            </a: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humiliation</a:t>
            </a: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felt by the victim such as rape, domestic violence, etc.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3348038" y="4652963"/>
            <a:ext cx="5400675" cy="1077912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75000"/>
              <a:buFont typeface="Wingdings" pitchFamily="2" charset="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Corporate</a:t>
            </a: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and </a:t>
            </a: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white-collar crime</a:t>
            </a: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is extremely difficult to detect and thus report.</a:t>
            </a:r>
          </a:p>
        </p:txBody>
      </p:sp>
      <p:pic>
        <p:nvPicPr>
          <p:cNvPr id="29703" name="Picture 7" descr="prostitu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773238"/>
            <a:ext cx="2808288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5" name="Picture 9" descr="heroininjec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716338"/>
            <a:ext cx="2808288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6" name="Picture 10" descr="custom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781300"/>
            <a:ext cx="1171575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7757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  <p:bldP spid="29701" grpId="0" animBg="1"/>
      <p:bldP spid="2970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Recording crime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Most reported crimes do not go on to be recorded crimes. HMIC in 2014 found 1/5 crimes are not included in the statistics for recorded crime.</a:t>
            </a:r>
          </a:p>
          <a:p>
            <a:r>
              <a:rPr lang="en-GB" dirty="0" smtClean="0"/>
              <a:t>This may be because there was not enough evidence to pursue a case or the victim withdrew their claim.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74E044-42CF-4648-86AB-126A93A050CA}" type="slidenum">
              <a:rPr lang="en-GB" altLang="en-US" smtClean="0"/>
              <a:pPr/>
              <a:t>8</a:t>
            </a:fld>
            <a:endParaRPr lang="en-GB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BA9C4AB8-E62A-4A9F-9A31-6DE7A2963F03}" type="datetime1">
              <a:rPr lang="en-GB" smtClean="0"/>
              <a:pPr>
                <a:defRPr/>
              </a:pPr>
              <a:t>13/12/2019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648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B5F0752-12D3-4F97-923E-A43E7DCFEB83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22532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87AB50-04BF-4CD3-8C1D-17C8020FAB07}" type="datetime1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13/12/2019</a:t>
            </a:fld>
            <a:endParaRPr kumimoji="0" lang="en-GB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790575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Under-recording: Police as ‘Filters’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5472113" cy="9683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Pct val="75000"/>
              <a:buFont typeface="Wingdings" pitchFamily="2" charset="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Moore, Aiken and Chapman</a:t>
            </a: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(2000) see the police as filters, only recording some of crimes reported to them.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3276600" y="2781300"/>
            <a:ext cx="5472113" cy="67627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Seriousness</a:t>
            </a: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: </a:t>
            </a: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 offence may be regarded as too trivial.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3348038" y="3716338"/>
            <a:ext cx="5400675" cy="12604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Pct val="75000"/>
              <a:buFont typeface="Wingdings" pitchFamily="2" charset="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‘Social status’ of the victim:</a:t>
            </a: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important people tend to get a more favoured response than the poor, down and outs and homeless.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250825" y="5229225"/>
            <a:ext cx="8497888" cy="7493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75000"/>
              <a:buFont typeface="Wingdings" pitchFamily="2" charset="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Classifying the crime:</a:t>
            </a: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(minor ‘assaults’ may not be investigated but ‘aggravated assaults’ usually are).</a:t>
            </a:r>
          </a:p>
        </p:txBody>
      </p:sp>
      <p:pic>
        <p:nvPicPr>
          <p:cNvPr id="22538" name="Picture 9" descr="gwentpol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844675"/>
            <a:ext cx="2598737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985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nimBg="1"/>
      <p:bldP spid="37893" grpId="0" animBg="1"/>
      <p:bldP spid="37894" grpId="0" animBg="1"/>
      <p:bldP spid="37896" grpId="0" animBg="1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3429</TotalTime>
  <Words>1770</Words>
  <Application>Microsoft Office PowerPoint</Application>
  <PresentationFormat>On-screen Show (4:3)</PresentationFormat>
  <Paragraphs>209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Arial Black</vt:lpstr>
      <vt:lpstr>Times New Roman</vt:lpstr>
      <vt:lpstr>Wingdings</vt:lpstr>
      <vt:lpstr>Pixel</vt:lpstr>
      <vt:lpstr>CRIME STATISTICS</vt:lpstr>
      <vt:lpstr>Objectives</vt:lpstr>
      <vt:lpstr>Types of crime statistics</vt:lpstr>
      <vt:lpstr>Trends of Recorded Crime and the Crime Survey of England and Wales</vt:lpstr>
      <vt:lpstr>Reasons For The Rise in Crime</vt:lpstr>
      <vt:lpstr>Police-recorded statistics as social constructions</vt:lpstr>
      <vt:lpstr>Underreporting</vt:lpstr>
      <vt:lpstr>Recording crime</vt:lpstr>
      <vt:lpstr>Under-recording: Police as ‘Filters’</vt:lpstr>
      <vt:lpstr>Police as Filters (continued)</vt:lpstr>
      <vt:lpstr>Dark Figure of Crime Statistics</vt:lpstr>
      <vt:lpstr>Crime Survey of England and Wales</vt:lpstr>
      <vt:lpstr>Victim Studies</vt:lpstr>
      <vt:lpstr>Crime Survey</vt:lpstr>
      <vt:lpstr>Recent Crime Rates</vt:lpstr>
      <vt:lpstr>Crime Survey</vt:lpstr>
      <vt:lpstr>Victim Surveys </vt:lpstr>
      <vt:lpstr>Self-Report Studies</vt:lpstr>
      <vt:lpstr>Self-Report Surveys </vt:lpstr>
      <vt:lpstr>Criminal Characteristics</vt:lpstr>
      <vt:lpstr>Social Construction of Official Crime Statistics</vt:lpstr>
      <vt:lpstr>Functionalist View on Statistics</vt:lpstr>
      <vt:lpstr>Marxist View on Statistics</vt:lpstr>
      <vt:lpstr>Interactionist/Labelling Theory View of Statistics</vt:lpstr>
      <vt:lpstr>Left Realist View on Statistics</vt:lpstr>
      <vt:lpstr>Feminist View on Statistics</vt:lpstr>
      <vt:lpstr>Statistical Explosion in a Risk Society</vt:lpstr>
      <vt:lpstr>Weaknesses of Victim Studies</vt:lpstr>
      <vt:lpstr>Weaknesses of Self-Report Studies</vt:lpstr>
      <vt:lpstr>To do: &gt; Complete p.14-16 of the trends booklet. Pick one of the 10 mark questions on p.15 and p.16 and complete it. Then Complete p.17-20 </vt:lpstr>
      <vt:lpstr>To do: &gt; Complete p.14-16 of the trends booklet. Pick one of the 10 mark questions on p.15 and p.16 and complete it. Then Complete p.17-20 p.21-25 (we need this for the second week after Christmas hols)  Homework: Revise for mocks</vt:lpstr>
    </vt:vector>
  </TitlesOfParts>
  <Company>Student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on Deviance Chapter 1: Introduction</dc:title>
  <dc:creator>Mr &amp; Mrs Bown</dc:creator>
  <cp:lastModifiedBy>Hannah Roberts</cp:lastModifiedBy>
  <cp:revision>172</cp:revision>
  <cp:lastPrinted>2018-11-09T09:18:34Z</cp:lastPrinted>
  <dcterms:created xsi:type="dcterms:W3CDTF">2001-08-22T09:16:45Z</dcterms:created>
  <dcterms:modified xsi:type="dcterms:W3CDTF">2019-12-13T12:13:49Z</dcterms:modified>
</cp:coreProperties>
</file>