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305" r:id="rId2"/>
    <p:sldId id="260" r:id="rId3"/>
    <p:sldId id="306" r:id="rId4"/>
    <p:sldId id="293" r:id="rId5"/>
    <p:sldId id="268" r:id="rId6"/>
    <p:sldId id="307" r:id="rId7"/>
    <p:sldId id="315" r:id="rId8"/>
    <p:sldId id="309" r:id="rId9"/>
    <p:sldId id="316" r:id="rId10"/>
    <p:sldId id="317" r:id="rId11"/>
    <p:sldId id="310" r:id="rId12"/>
    <p:sldId id="296" r:id="rId13"/>
    <p:sldId id="318" r:id="rId14"/>
    <p:sldId id="319" r:id="rId15"/>
    <p:sldId id="257" r:id="rId16"/>
    <p:sldId id="312" r:id="rId17"/>
    <p:sldId id="313" r:id="rId18"/>
    <p:sldId id="320" r:id="rId19"/>
    <p:sldId id="314" r:id="rId20"/>
    <p:sldId id="283" r:id="rId21"/>
    <p:sldId id="297" r:id="rId22"/>
    <p:sldId id="298" r:id="rId23"/>
    <p:sldId id="271" r:id="rId24"/>
    <p:sldId id="304" r:id="rId25"/>
    <p:sldId id="272" r:id="rId26"/>
    <p:sldId id="303" r:id="rId27"/>
    <p:sldId id="300" r:id="rId28"/>
    <p:sldId id="284" r:id="rId29"/>
    <p:sldId id="285" r:id="rId30"/>
    <p:sldId id="321" r:id="rId31"/>
    <p:sldId id="267" r:id="rId32"/>
  </p:sldIdLst>
  <p:sldSz cx="9144000" cy="6858000" type="screen4x3"/>
  <p:notesSz cx="9926638" cy="67976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F6600"/>
    <a:srgbClr val="FFFFCC"/>
    <a:srgbClr val="CCECFF"/>
    <a:srgbClr val="CCFFFF"/>
    <a:srgbClr val="006600"/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55" d="100"/>
          <a:sy n="55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C8AD-9675-4DD2-8F4B-DB94DD8AD960}" type="datetimeFigureOut">
              <a:rPr lang="en-GB" smtClean="0"/>
              <a:t>13/12/2019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7A23-B79C-4451-ABC5-7BF30841D4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43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552" y="3228896"/>
            <a:ext cx="7279535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806300A-B136-440C-B49A-2FCE3946F6D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</p:grpSp>
      <p:sp>
        <p:nvSpPr>
          <p:cNvPr id="460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61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0391A-330C-414A-BAF2-B9577346F8BD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A1EA8-91D0-409A-8513-10043BCDC1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554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22AE17-987B-4DC6-B184-154EB7918ED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CF0F8-74BE-4B9D-AC0B-881C506226B4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3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1C0FA-3734-479E-B0EF-0BE73F98326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02E9D-98E9-4BEC-89A2-E74116130293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94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365E1-3A9B-47E8-A81C-48DC2033A17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60B9A-EEB3-463D-8675-1EE166B56D7B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10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EBBE2B-8EAE-4B2F-822E-5687293075A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7A74-E6DD-4726-A87D-A98C03F9DF11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9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4E044-42CF-4648-86AB-126A93A050C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C4AB8-E62A-4A9F-9A31-6DE7A2963F03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32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3C30D-4151-4FE2-93D0-96FFE181089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C9935-E6BD-4446-ABC7-591D8E9685CE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67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382E3-7C35-46DE-B8A8-7C0731F5452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C0A86-C25B-46A5-AFBF-8935DF7D3667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1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51DFE-8D21-4EEE-9F10-C1AC281874E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6E91A-E499-4539-88AC-2A8C95589212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94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199029-4534-499C-8CCA-7978860CA706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7618-A13F-4CA9-8D6F-ECB6962FD55F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0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199F2-BCFC-492F-9A77-9499B306173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C1B5-EE76-4EA8-AC70-633C58B88161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BA45E-C54D-4B32-AFEA-95FB239A837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B6DDB-CA36-4FDE-A5BF-8D669431FCDB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6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C4292-BB41-48CD-8646-BAA622108FE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BE307-FBAD-427C-820F-E3EF8DBE1C25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2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Crime and Deviance Chapter 2: Measuring Crime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fld id="{042EF067-AEA6-46F0-853C-1C215D8C74AD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506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507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BE5498C-CC18-4C6F-8E3D-F310EBDC4927}" type="datetime1">
              <a:rPr lang="en-GB"/>
              <a:pPr>
                <a:defRPr/>
              </a:pPr>
              <a:t>13/12/2019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STATISTICS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97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C58531-17CF-48DF-B46D-FD7308574F77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3556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EB7D57-15DB-48FA-A513-577E1C303B0C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Police as Filters (continued)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95288" y="1700213"/>
            <a:ext cx="8424862" cy="968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Discretion: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each police officer has the discretion to press charges or let the individual off – even if they are known to be ‘guilty’. 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68313" y="2997200"/>
            <a:ext cx="8351837" cy="156966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(Those whose demeanour is deferential, co-operative and polite are more likely to be let off for minor offences. Consider here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Aaron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Ciçourel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‘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negotiation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’,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Howard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Becker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labelling theory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Reiner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‘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canteen culture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’).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39750" y="4868863"/>
            <a:ext cx="8280400" cy="12604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Promotion and relations at work: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Police officers have to tread a tightrope between trying to impress senior officers and not appearing too keen (as this makes more work for their colleagues).</a:t>
            </a:r>
          </a:p>
        </p:txBody>
      </p:sp>
    </p:spTree>
    <p:extLst>
      <p:ext uri="{BB962C8B-B14F-4D97-AF65-F5344CB8AC3E}">
        <p14:creationId xmlns:p14="http://schemas.microsoft.com/office/powerpoint/2010/main" val="382904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3" grpId="0" animBg="1"/>
      <p:bldP spid="481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DE6658-FC73-483A-A328-CB8C453BC41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3316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99DCDA-C3B6-4885-A9AC-B800BB9F7A5C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93112" cy="947737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Dark Figure of Crime Statistics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08400" y="1700213"/>
            <a:ext cx="5040313" cy="142192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Sociologists argue that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Official Crime Rate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(recorded level) of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crime seriously underestimates the real or true rate of crime.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708400" y="3573463"/>
            <a:ext cx="5040313" cy="97872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Crime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Survey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suggests that the true level of crime is at least twice the Official Crime Rate.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23850" y="5157788"/>
            <a:ext cx="8497888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difference between the official crime rate and the real crime rate is referred to as the ‘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dark-figure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crime statistics</a:t>
            </a:r>
          </a:p>
        </p:txBody>
      </p:sp>
      <p:pic>
        <p:nvPicPr>
          <p:cNvPr id="13321" name="Picture 8" descr="statis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31750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64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F8E7F1-5A29-430E-BEFB-2888EB5E9328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12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172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4E899C-D80D-495C-9616-7541A7B85F95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Crime Survey of England and Wales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916238" y="1393171"/>
            <a:ext cx="5903912" cy="193899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 smtClean="0">
                <a:latin typeface="Arial" charset="0"/>
              </a:rPr>
              <a:t>Previously known as the British Crime Survey. The CS </a:t>
            </a:r>
            <a:r>
              <a:rPr lang="en-GB" dirty="0">
                <a:latin typeface="Arial" charset="0"/>
              </a:rPr>
              <a:t>measures the amount of crime in England and Wales by asking people about crimes they have experienced in the last year. 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50825" y="3500438"/>
            <a:ext cx="8569325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</a:rPr>
              <a:t>The </a:t>
            </a:r>
            <a:r>
              <a:rPr lang="en-GB" dirty="0" smtClean="0">
                <a:latin typeface="Arial" charset="0"/>
              </a:rPr>
              <a:t>CS </a:t>
            </a:r>
            <a:r>
              <a:rPr lang="en-GB" dirty="0">
                <a:latin typeface="Arial" charset="0"/>
              </a:rPr>
              <a:t>includes crimes which are not reported to the police, so it is an important alternative to the </a:t>
            </a:r>
            <a:r>
              <a:rPr lang="en-GB" dirty="0">
                <a:solidFill>
                  <a:srgbClr val="FF6600"/>
                </a:solidFill>
                <a:latin typeface="Arial" charset="0"/>
              </a:rPr>
              <a:t>Official Crime Rate</a:t>
            </a:r>
            <a:r>
              <a:rPr lang="en-GB" dirty="0">
                <a:latin typeface="Arial" charset="0"/>
              </a:rPr>
              <a:t>.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50825" y="4724400"/>
            <a:ext cx="8642350" cy="120032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</a:rPr>
              <a:t>Victims do not report crime for various reasons. Without the </a:t>
            </a:r>
            <a:r>
              <a:rPr lang="en-GB" dirty="0" smtClean="0">
                <a:latin typeface="Arial" charset="0"/>
              </a:rPr>
              <a:t>CS </a:t>
            </a:r>
            <a:r>
              <a:rPr lang="en-GB" dirty="0">
                <a:latin typeface="Arial" charset="0"/>
              </a:rPr>
              <a:t>the government would have no information on these unreported crimes. </a:t>
            </a:r>
          </a:p>
        </p:txBody>
      </p:sp>
      <p:pic>
        <p:nvPicPr>
          <p:cNvPr id="7177" name="Picture 8" descr="homeoff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24495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C7EA55-2337-4DB1-BF09-C4A19AB2545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5604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67655C-6D0D-4DA3-AF9D-EC32E96C0D4D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Victim Studies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067175" y="1341438"/>
            <a:ext cx="4681538" cy="1552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These are surveys of people who are asked to report all cases where they have been a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victim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of crime recently.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140200" y="3141663"/>
            <a:ext cx="4608513" cy="127419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Examples can be local like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Islington Crime Survey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(1986 and 1995) or national like the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Crime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Survey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(annually).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3850" y="4652963"/>
            <a:ext cx="8497888" cy="8223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Victim surveys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give a clearer idea of the extent of crime, who is likely to be a victim and people’s fears about crime.</a:t>
            </a:r>
          </a:p>
        </p:txBody>
      </p:sp>
      <p:pic>
        <p:nvPicPr>
          <p:cNvPr id="25609" name="Picture 8" descr="surv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3238"/>
            <a:ext cx="36004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50825" y="5734050"/>
            <a:ext cx="8569325" cy="4572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They also highlight the risk of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repeat victimisation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of victims.</a:t>
            </a:r>
          </a:p>
        </p:txBody>
      </p:sp>
    </p:spTree>
    <p:extLst>
      <p:ext uri="{BB962C8B-B14F-4D97-AF65-F5344CB8AC3E}">
        <p14:creationId xmlns:p14="http://schemas.microsoft.com/office/powerpoint/2010/main" val="362932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799" grpId="0" animBg="1"/>
      <p:bldP spid="338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60DAC6-068D-4792-919C-77DA42CFD87E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662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7D905D-2AD6-4835-8426-098CA667BFE5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Crime Survey</a:t>
            </a:r>
          </a:p>
        </p:txBody>
      </p:sp>
      <p:pic>
        <p:nvPicPr>
          <p:cNvPr id="26630" name="Picture 4" descr="womanwithlap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2119312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843213" y="1700213"/>
            <a:ext cx="5976937" cy="11874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 annual survey conducted by the Home Office of 40,000 households with data fed into laptops.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68313" y="4437063"/>
            <a:ext cx="8351837" cy="676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Does not include corporate or workplace crime, victimless crime or crimes against people under age of 16.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916238" y="3213100"/>
            <a:ext cx="5832475" cy="968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Now includes a section on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domestic violence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but interviews are usually with male head of household.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539750" y="5445125"/>
            <a:ext cx="8280400" cy="457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 it still underestimates the real rate of crime.</a:t>
            </a:r>
          </a:p>
        </p:txBody>
      </p:sp>
    </p:spTree>
    <p:extLst>
      <p:ext uri="{BB962C8B-B14F-4D97-AF65-F5344CB8AC3E}">
        <p14:creationId xmlns:p14="http://schemas.microsoft.com/office/powerpoint/2010/main" val="378967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nimBg="1"/>
      <p:bldP spid="34822" grpId="0" animBg="1"/>
      <p:bldP spid="34823" grpId="0" animBg="1"/>
      <p:bldP spid="348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200" dirty="0" smtClean="0">
                <a:solidFill>
                  <a:schemeClr val="tx1"/>
                </a:solidFill>
              </a:rPr>
              <a:t>Taken as 1000s https</a:t>
            </a:r>
            <a:r>
              <a:rPr lang="en-GB" altLang="en-US" sz="1200" dirty="0">
                <a:solidFill>
                  <a:schemeClr val="tx1"/>
                </a:solidFill>
              </a:rPr>
              <a:t>://ukcrimestats.com/</a:t>
            </a:r>
            <a:endParaRPr lang="en-GB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438DB2-3C14-472D-B49C-65E937F3669F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15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244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5AA912-6011-4A12-A748-B90D849ADF10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36650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Recent Crime Rates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30" y="1476851"/>
            <a:ext cx="8240270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Crime 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 the questions on p.7 of the booklet about the Crime Survey. Use a separate piece of paper.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4E044-42CF-4648-86AB-126A93A050CA}" type="slidenum">
              <a:rPr lang="en-GB" altLang="en-US" smtClean="0"/>
              <a:pPr/>
              <a:t>16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A9C4AB8-E62A-4A9F-9A31-6DE7A2963F03}" type="datetime1">
              <a:rPr lang="en-GB" smtClean="0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Victim Surveys 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456903"/>
              </p:ext>
            </p:extLst>
          </p:nvPr>
        </p:nvGraphicFramePr>
        <p:xfrm>
          <a:off x="457200" y="162880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3276876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14679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Weaknesses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54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618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4E044-42CF-4648-86AB-126A93A050CA}" type="slidenum">
              <a:rPr lang="en-GB" altLang="en-US" smtClean="0"/>
              <a:pPr/>
              <a:t>17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A9C4AB8-E62A-4A9F-9A31-6DE7A2963F03}" type="datetime1">
              <a:rPr lang="en-GB" smtClean="0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79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Crime and Deviance Chapter 2: Measuring Crime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CB1A67-4A3A-4910-A220-05EDEFB2891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8676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A1926D-7B19-4142-A82C-D8025717B9A0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Self-Report Studies</a:t>
            </a:r>
          </a:p>
        </p:txBody>
      </p:sp>
      <p:pic>
        <p:nvPicPr>
          <p:cNvPr id="28678" name="Picture 4" descr="selfrep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3673475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140200" y="1484313"/>
            <a:ext cx="4679950" cy="11874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These ask people to honestly confess to crimes they have committed over a period of time.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211638" y="2924175"/>
            <a:ext cx="4537075" cy="11874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They can be an important way of getting a better picture of some crimes like drug-use.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250825" y="4365625"/>
            <a:ext cx="8497888" cy="968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Anne Campbell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gave a self-report study to young females and found they had almost as high a crime rate as young males.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23850" y="5589588"/>
            <a:ext cx="8516938" cy="6762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However,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Steven Box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argued that if petty crime was removed then the male-female ratio was closer to the official one: 5:1.</a:t>
            </a:r>
          </a:p>
        </p:txBody>
      </p:sp>
    </p:spTree>
    <p:extLst>
      <p:ext uri="{BB962C8B-B14F-4D97-AF65-F5344CB8AC3E}">
        <p14:creationId xmlns:p14="http://schemas.microsoft.com/office/powerpoint/2010/main" val="338520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/>
      <p:bldP spid="35846" grpId="0" animBg="1"/>
      <p:bldP spid="35847" grpId="0" animBg="1"/>
      <p:bldP spid="358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Self-Report Surveys 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32768768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14679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Weaknesses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54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6618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4E044-42CF-4648-86AB-126A93A050CA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9C4AB8-E62A-4A9F-9A31-6DE7A2963F03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24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1102F2-F2F7-40DE-94CA-B29A153D23B4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076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DB996B-4781-4297-8945-A0E96F6AE6F0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84313"/>
            <a:ext cx="845820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r>
              <a:rPr lang="en-GB" altLang="en-US" sz="2400" dirty="0" smtClean="0">
                <a:solidFill>
                  <a:schemeClr val="bg2"/>
                </a:solidFill>
              </a:rPr>
              <a:t>Following this slide show you should be aware: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endParaRPr lang="en-GB" altLang="en-US" sz="24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ClrTx/>
            </a:pPr>
            <a:r>
              <a:rPr lang="en-GB" altLang="en-US" sz="2400" dirty="0" smtClean="0">
                <a:solidFill>
                  <a:schemeClr val="bg2"/>
                </a:solidFill>
              </a:rPr>
              <a:t>That crime statistics are a social construction.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ClrTx/>
            </a:pPr>
            <a:r>
              <a:rPr lang="en-GB" altLang="en-US" sz="2400" dirty="0" smtClean="0">
                <a:solidFill>
                  <a:schemeClr val="bg2"/>
                </a:solidFill>
              </a:rPr>
              <a:t>That the official crime rate rose steadily for the past 100 years and peaked in mid-1990s. 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ClrTx/>
            </a:pPr>
            <a:r>
              <a:rPr lang="en-GB" altLang="en-US" sz="2400" dirty="0" smtClean="0">
                <a:solidFill>
                  <a:schemeClr val="bg2"/>
                </a:solidFill>
              </a:rPr>
              <a:t>That the official rate significantly underestimates the real rate of crime.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ClrTx/>
            </a:pPr>
            <a:r>
              <a:rPr lang="en-GB" altLang="en-US" sz="2400" dirty="0" smtClean="0">
                <a:solidFill>
                  <a:schemeClr val="bg2"/>
                </a:solidFill>
              </a:rPr>
              <a:t>That victim and self-report studies show that there is  significant under-reporting and under-recording of crime.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56C71C-2312-4245-A26E-55BD123AE873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20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292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6455D7-7AF3-4C58-82BC-EFA21D4E1901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Criminal Characteristics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419475" y="1916113"/>
            <a:ext cx="5329238" cy="11874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The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Official Crime Rate</a:t>
            </a:r>
            <a:r>
              <a:rPr lang="en-GB">
                <a:latin typeface="Arial" charset="0"/>
              </a:rPr>
              <a:t> (OCR) is compiled annually by the police for the Home Office.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492500" y="3357563"/>
            <a:ext cx="5327650" cy="191770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Arial" charset="0"/>
              </a:rPr>
              <a:t>They show criminals are typically:</a:t>
            </a:r>
          </a:p>
          <a:p>
            <a:pPr>
              <a:buFontTx/>
              <a:buChar char="•"/>
              <a:defRPr/>
            </a:pPr>
            <a:r>
              <a:rPr lang="en-GB">
                <a:latin typeface="Arial" charset="0"/>
              </a:rPr>
              <a:t> Male;</a:t>
            </a:r>
          </a:p>
          <a:p>
            <a:pPr>
              <a:buFontTx/>
              <a:buChar char="•"/>
              <a:defRPr/>
            </a:pPr>
            <a:r>
              <a:rPr lang="en-GB">
                <a:latin typeface="Arial" charset="0"/>
              </a:rPr>
              <a:t> Working-class;</a:t>
            </a:r>
          </a:p>
          <a:p>
            <a:pPr>
              <a:buFontTx/>
              <a:buChar char="•"/>
              <a:defRPr/>
            </a:pPr>
            <a:r>
              <a:rPr lang="en-GB">
                <a:latin typeface="Arial" charset="0"/>
              </a:rPr>
              <a:t> Youthful;</a:t>
            </a:r>
          </a:p>
          <a:p>
            <a:pPr>
              <a:buFontTx/>
              <a:buChar char="•"/>
              <a:defRPr/>
            </a:pPr>
            <a:r>
              <a:rPr lang="en-GB">
                <a:latin typeface="Arial" charset="0"/>
              </a:rPr>
              <a:t> Disproportionately black. 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250825" y="5516563"/>
            <a:ext cx="8569325" cy="676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In addition they are likely to have a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poor educational record</a:t>
            </a:r>
            <a:r>
              <a:rPr lang="en-GB">
                <a:latin typeface="Arial" charset="0"/>
              </a:rPr>
              <a:t>, and come from a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broken home</a:t>
            </a:r>
            <a:r>
              <a:rPr lang="en-GB">
                <a:latin typeface="Arial" charset="0"/>
              </a:rPr>
              <a:t>.</a:t>
            </a:r>
          </a:p>
        </p:txBody>
      </p:sp>
      <p:pic>
        <p:nvPicPr>
          <p:cNvPr id="12297" name="Picture 8" descr="MPj018504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700213"/>
            <a:ext cx="24574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18" grpId="0" animBg="1"/>
      <p:bldP spid="389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AB66A4-DB99-468B-9EAD-9CEB55C766AE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21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81AF2A-6280-4B5C-848E-3C7FA6DE527C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pic>
        <p:nvPicPr>
          <p:cNvPr id="14341" name="Picture 4" descr="crime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88" y="260350"/>
            <a:ext cx="35560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4824412" cy="1747838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Social Construction of Official Crime Statistics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250825" y="2276475"/>
            <a:ext cx="4897438" cy="11874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Criminal statistics are a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social construction</a:t>
            </a:r>
            <a:r>
              <a:rPr lang="en-GB">
                <a:latin typeface="Arial" charset="0"/>
              </a:rPr>
              <a:t> because they are the product of social processes.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250825" y="3644900"/>
            <a:ext cx="4897438" cy="11874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They involve not only offenders but reporting and the behaviour of the police.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23850" y="5013325"/>
            <a:ext cx="4824413" cy="120032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</a:rPr>
              <a:t>It is estimated by the </a:t>
            </a:r>
            <a:r>
              <a:rPr lang="en-GB" dirty="0" smtClean="0">
                <a:solidFill>
                  <a:srgbClr val="FF6600"/>
                </a:solidFill>
                <a:latin typeface="Arial" charset="0"/>
              </a:rPr>
              <a:t>CS</a:t>
            </a:r>
            <a:r>
              <a:rPr lang="en-GB" dirty="0" smtClean="0">
                <a:latin typeface="Arial" charset="0"/>
              </a:rPr>
              <a:t> </a:t>
            </a:r>
            <a:r>
              <a:rPr lang="en-GB" dirty="0">
                <a:latin typeface="Arial" charset="0"/>
              </a:rPr>
              <a:t>that only 31% of crimes are reported and recorded.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nimBg="1"/>
      <p:bldP spid="62472" grpId="0" animBg="1"/>
      <p:bldP spid="6247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291E90-1BF1-425E-9517-BF5E68EDE22E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22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364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17D4E6-4389-4F8C-AF17-23027B361F70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10271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Functionalist View on Statistics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995738" y="2276475"/>
            <a:ext cx="4608512" cy="11874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solidFill>
                  <a:srgbClr val="FF6600"/>
                </a:solidFill>
                <a:latin typeface="Arial" charset="0"/>
              </a:rPr>
              <a:t>Functionalists</a:t>
            </a:r>
            <a:r>
              <a:rPr lang="en-GB">
                <a:latin typeface="Arial" charset="0"/>
              </a:rPr>
              <a:t> share the view of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positivists</a:t>
            </a:r>
            <a:r>
              <a:rPr lang="en-GB">
                <a:latin typeface="Arial" charset="0"/>
              </a:rPr>
              <a:t> and tend to accept crime statistics uncritically.</a:t>
            </a:r>
          </a:p>
        </p:txBody>
      </p:sp>
      <p:pic>
        <p:nvPicPr>
          <p:cNvPr id="15367" name="Picture 6" descr="peopl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44675"/>
            <a:ext cx="290512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3995738" y="3933825"/>
            <a:ext cx="4537075" cy="19177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The functionalist-inspired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subcultural theory</a:t>
            </a:r>
            <a:r>
              <a:rPr lang="en-GB">
                <a:latin typeface="Arial" charset="0"/>
              </a:rPr>
              <a:t> for example started with the view that crime is a young, working-class, male phenomenon.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1A5CC2-4CE3-445A-8C40-7A9DB2C9AB36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23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638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7ED5D5D-A07D-45E1-A8E0-F60C2E8ACC03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Marxist View on Statistics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563938" y="1916113"/>
            <a:ext cx="5329237" cy="968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Marxists recognise the systematic bias in favour of the powerful in the application of the law.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563938" y="3213100"/>
            <a:ext cx="5329237" cy="15525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Arial" charset="0"/>
              </a:rPr>
              <a:t>As a general rule, the higher people are in the social system the less likely they are to be arrested, charged, prosecuted and found guilty.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50825" y="5084763"/>
            <a:ext cx="8642350" cy="968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Marxists stress the significant ‘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dark-side</a:t>
            </a:r>
            <a:r>
              <a:rPr lang="en-GB">
                <a:latin typeface="Arial" charset="0"/>
              </a:rPr>
              <a:t>’ of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white-collar</a:t>
            </a:r>
            <a:r>
              <a:rPr lang="en-GB">
                <a:latin typeface="Arial" charset="0"/>
              </a:rPr>
              <a:t> and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corporate crime</a:t>
            </a:r>
            <a:r>
              <a:rPr lang="en-GB">
                <a:latin typeface="Arial" charset="0"/>
              </a:rPr>
              <a:t> that is largely invisible and absent from crime statistics.</a:t>
            </a:r>
          </a:p>
        </p:txBody>
      </p:sp>
      <p:pic>
        <p:nvPicPr>
          <p:cNvPr id="16393" name="Picture 7" descr="Snider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73238"/>
            <a:ext cx="1855788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10B486-AE39-4B3B-A7E3-075DCEFAAEF0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24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412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8470DC-E29D-41AD-BC12-3E57B0794FB1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Interactionist/Labelling Theory View of Statistics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708400" y="1628775"/>
            <a:ext cx="5040313" cy="1200329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</a:rPr>
              <a:t>This </a:t>
            </a:r>
            <a:r>
              <a:rPr lang="en-GB" dirty="0" err="1" smtClean="0">
                <a:solidFill>
                  <a:srgbClr val="FF6600"/>
                </a:solidFill>
                <a:latin typeface="Arial" charset="0"/>
              </a:rPr>
              <a:t>interpretivist</a:t>
            </a:r>
            <a:r>
              <a:rPr lang="en-GB" dirty="0" smtClean="0">
                <a:solidFill>
                  <a:srgbClr val="FF6600"/>
                </a:solidFill>
                <a:latin typeface="Arial" charset="0"/>
              </a:rPr>
              <a:t> </a:t>
            </a:r>
            <a:r>
              <a:rPr lang="en-GB" dirty="0">
                <a:solidFill>
                  <a:srgbClr val="FF6600"/>
                </a:solidFill>
                <a:latin typeface="Arial" charset="0"/>
              </a:rPr>
              <a:t>approach</a:t>
            </a:r>
            <a:r>
              <a:rPr lang="en-GB" dirty="0">
                <a:latin typeface="Arial" charset="0"/>
              </a:rPr>
              <a:t> sees crime statistics as largely useless and a distortion of reality.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779838" y="3068638"/>
            <a:ext cx="4968875" cy="15525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They argue statistics are a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social construction</a:t>
            </a:r>
            <a:r>
              <a:rPr lang="en-GB">
                <a:latin typeface="Arial" charset="0"/>
              </a:rPr>
              <a:t> and tell us nothing about the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real level</a:t>
            </a:r>
            <a:r>
              <a:rPr lang="en-GB">
                <a:latin typeface="Arial" charset="0"/>
              </a:rPr>
              <a:t> of crime, only who compiled them and how.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250825" y="4868863"/>
            <a:ext cx="8496300" cy="11874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solidFill>
                  <a:srgbClr val="FF6600"/>
                </a:solidFill>
                <a:latin typeface="Arial" charset="0"/>
              </a:rPr>
              <a:t>Labelling theory</a:t>
            </a:r>
            <a:r>
              <a:rPr lang="en-GB">
                <a:latin typeface="Arial" charset="0"/>
              </a:rPr>
              <a:t> is more interested in questions such as why some acts are viewed as more deviant than others and why some groups become labelled as deviant. </a:t>
            </a:r>
          </a:p>
        </p:txBody>
      </p:sp>
      <p:pic>
        <p:nvPicPr>
          <p:cNvPr id="17417" name="Picture 9" descr="cohen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44675"/>
            <a:ext cx="18700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81A8FA-7ABA-4844-969E-CE56378A65C1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25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436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512EF7-8DC6-4986-84CE-DE987E896896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Left Realist View on Statistics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492500" y="1700213"/>
            <a:ext cx="5327650" cy="12604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Left Realists are almost unique (apart from Functionalists) in accepting that official statistics have some value and should not be rejected out of hand.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563938" y="3213100"/>
            <a:ext cx="5184775" cy="12604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They accept the statistical view that typical offenders are young, male, working-class and disproportionately black.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635375" y="4797425"/>
            <a:ext cx="5184775" cy="11874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Using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victim studies</a:t>
            </a:r>
            <a:r>
              <a:rPr lang="en-GB">
                <a:latin typeface="Arial" charset="0"/>
              </a:rPr>
              <a:t>, they highlight how people (especially the poor and vulnerable) have real fears of crime.</a:t>
            </a:r>
          </a:p>
        </p:txBody>
      </p:sp>
      <p:pic>
        <p:nvPicPr>
          <p:cNvPr id="27657" name="Picture 9" descr="blackcrim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2700337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5363E5-18C1-4885-8214-127B337E0D7A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26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460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D7DC00-71AF-4BDF-BEE2-488EC9417790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Feminist View on Statistics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132138" y="1700213"/>
            <a:ext cx="5616575" cy="1552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Feminists argue that crime statistic underplay the extent of females as victims: personal attack; domestic violence, etc.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3203575" y="3644900"/>
            <a:ext cx="5545138" cy="11874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Until recently the police viewed attacks in the home as “domestics” and were reluctant to get involved.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395288" y="515778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468313" y="5229225"/>
            <a:ext cx="8280400" cy="83099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dirty="0">
                <a:latin typeface="Arial" charset="0"/>
              </a:rPr>
              <a:t>Many female victims of physical and sexual attack are reluctant to report offences. </a:t>
            </a:r>
          </a:p>
        </p:txBody>
      </p:sp>
      <p:pic>
        <p:nvPicPr>
          <p:cNvPr id="19466" name="Picture 9" descr="domesticf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73238"/>
            <a:ext cx="2170112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/>
      <p:bldP spid="70662" grpId="0" animBg="1"/>
      <p:bldP spid="706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CECD13-19B2-4524-8B35-AE200DD1F2A1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27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0724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B93C8D-8CE4-469C-A0C5-AFDAC441F1CC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42350" cy="1027113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Statistical Explosion in a Risk Society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563938" y="1989138"/>
            <a:ext cx="489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051050" y="1916113"/>
            <a:ext cx="6769100" cy="11874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solidFill>
                  <a:srgbClr val="006600"/>
                </a:solidFill>
                <a:latin typeface="Arial" charset="0"/>
              </a:rPr>
              <a:t>Ulrich Beck</a:t>
            </a:r>
            <a:r>
              <a:rPr lang="en-GB">
                <a:latin typeface="Arial" charset="0"/>
              </a:rPr>
              <a:t> (1995, pictured left) coined the term ‘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risk society</a:t>
            </a:r>
            <a:r>
              <a:rPr lang="en-GB">
                <a:latin typeface="Arial" charset="0"/>
              </a:rPr>
              <a:t>’ to refer to the shared knowledge of contemporary risks, including rising crime. </a:t>
            </a:r>
          </a:p>
        </p:txBody>
      </p:sp>
      <p:pic>
        <p:nvPicPr>
          <p:cNvPr id="30728" name="Picture 6" descr="be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44675"/>
            <a:ext cx="14827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8496300" cy="11874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solidFill>
                  <a:srgbClr val="006600"/>
                </a:solidFill>
                <a:latin typeface="Arial" charset="0"/>
              </a:rPr>
              <a:t>Mike Maguire</a:t>
            </a:r>
            <a:r>
              <a:rPr lang="en-GB">
                <a:latin typeface="Arial" charset="0"/>
              </a:rPr>
              <a:t> (2002) notes how we are bombarded with data not just from the Home Office but researchers, agencies and even victims. This adds to our knowledge and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fear of crime</a:t>
            </a:r>
            <a:r>
              <a:rPr lang="en-GB">
                <a:latin typeface="Arial" charset="0"/>
              </a:rPr>
              <a:t>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95288" y="4941888"/>
            <a:ext cx="8496300" cy="11874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solidFill>
                  <a:srgbClr val="006600"/>
                </a:solidFill>
                <a:latin typeface="Arial" charset="0"/>
              </a:rPr>
              <a:t>Garland</a:t>
            </a:r>
            <a:r>
              <a:rPr lang="en-GB">
                <a:latin typeface="Arial" charset="0"/>
              </a:rPr>
              <a:t> (2001) argues in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late modernity</a:t>
            </a:r>
            <a:r>
              <a:rPr lang="en-GB">
                <a:latin typeface="Arial" charset="0"/>
              </a:rPr>
              <a:t> we have lost confidence in governments. This explains why when officially the crime rate is falling, many people believe it is still rising.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nimBg="1"/>
      <p:bldP spid="66567" grpId="0" animBg="1"/>
      <p:bldP spid="6656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5F667B-1836-4CEC-B08E-9B96C99D157C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28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7652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BEDE7A-97C1-49FE-A03D-65DBC969C402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4933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Weaknesses of Victim Studies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8353425" cy="7493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Relying on people's memory is a problem as recollections may be incorrect or biased. 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95288" y="2565400"/>
            <a:ext cx="8353425" cy="3841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Sometimes people put crimes into the wrong categories. 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95288" y="3213100"/>
            <a:ext cx="8353425" cy="676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Surveys exclude white-collar crimes such as fraud and corporate crime: these become effectively '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invisible crimes</a:t>
            </a:r>
            <a:r>
              <a:rPr lang="en-GB">
                <a:latin typeface="Arial" charset="0"/>
              </a:rPr>
              <a:t>'.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95288" y="4149725"/>
            <a:ext cx="8353425" cy="6762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People will not report '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victimless crimes</a:t>
            </a:r>
            <a:r>
              <a:rPr lang="en-GB">
                <a:latin typeface="Arial" charset="0"/>
              </a:rPr>
              <a:t>' such as drug taking, or prostitution. 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68313" y="5157788"/>
            <a:ext cx="8280400" cy="968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There is an under-reporting of personal attack, domestic violence and sexual crimes, despite anonymity. (Note: the media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sensitising</a:t>
            </a:r>
            <a:r>
              <a:rPr lang="en-GB">
                <a:latin typeface="Arial" charset="0"/>
              </a:rPr>
              <a:t> issues can encourage people to report).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203DEB-02D3-4475-B438-971B16B423AB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29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700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3526F5-4367-410E-9050-55ECE8F0CE3B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09600"/>
            <a:ext cx="8569325" cy="731838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Weaknesses of Self-Report Studies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353425" cy="6762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solidFill>
                  <a:srgbClr val="006600"/>
                </a:solidFill>
                <a:latin typeface="Arial" charset="0"/>
              </a:rPr>
              <a:t>Steven Box</a:t>
            </a:r>
            <a:r>
              <a:rPr lang="en-GB">
                <a:latin typeface="Arial" charset="0"/>
              </a:rPr>
              <a:t> (1971) argues self-report studies suffer from issues of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validity</a:t>
            </a:r>
            <a:r>
              <a:rPr lang="en-GB">
                <a:latin typeface="Arial" charset="0"/>
              </a:rPr>
              <a:t>,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representativeness</a:t>
            </a:r>
            <a:r>
              <a:rPr lang="en-GB">
                <a:latin typeface="Arial" charset="0"/>
              </a:rPr>
              <a:t> and 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relevance</a:t>
            </a:r>
            <a:r>
              <a:rPr lang="en-GB">
                <a:latin typeface="Arial" charset="0"/>
              </a:rPr>
              <a:t>: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95288" y="2924175"/>
            <a:ext cx="8353425" cy="9683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‘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Validity</a:t>
            </a:r>
            <a:r>
              <a:rPr lang="en-GB">
                <a:latin typeface="Arial" charset="0"/>
              </a:rPr>
              <a:t>’: are they true to life? Respondents can forget, play-down or exaggerate the extent of criminal activity they have been involved in.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95288" y="4149725"/>
            <a:ext cx="8353425" cy="9683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>
                <a:latin typeface="Arial" charset="0"/>
              </a:rPr>
              <a:t>‘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Representativeness</a:t>
            </a:r>
            <a:r>
              <a:rPr lang="en-GB">
                <a:latin typeface="Arial" charset="0"/>
              </a:rPr>
              <a:t>’. Since most self-report studies are on young people, they rarely include professional or managerial adults.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68313" y="5373688"/>
            <a:ext cx="82804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‘</a:t>
            </a:r>
            <a:r>
              <a:rPr lang="en-GB">
                <a:solidFill>
                  <a:srgbClr val="FF6600"/>
                </a:solidFill>
                <a:latin typeface="Arial" charset="0"/>
              </a:rPr>
              <a:t>Relevance</a:t>
            </a:r>
            <a:r>
              <a:rPr lang="en-GB">
                <a:latin typeface="Arial" charset="0"/>
              </a:rPr>
              <a:t>': the majority of crimes reported are trivial.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crime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Police recorded statistics – records kept by the police and other official agencies. Have been recorded since 1857</a:t>
            </a:r>
          </a:p>
          <a:p>
            <a:r>
              <a:rPr lang="en-GB" dirty="0" smtClean="0"/>
              <a:t>Victim studies – are based on surveys asking people if they have been a victim of crime. Good to look at unrecorded crime.</a:t>
            </a:r>
          </a:p>
          <a:p>
            <a:r>
              <a:rPr lang="en-GB" dirty="0" smtClean="0"/>
              <a:t>Self- report studies – ask people if they have committed crimes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4E044-42CF-4648-86AB-126A93A050CA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A9C4AB8-E62A-4A9F-9A31-6DE7A2963F03}" type="datetime1">
              <a:rPr lang="en-GB" smtClean="0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938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F7A30-BE96-4C54-A1AF-854436D42C32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686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31ED78-CDB9-4DC7-9C00-7C24A83DFDEE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64904"/>
            <a:ext cx="8229600" cy="1728788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To do:</a:t>
            </a:r>
            <a:b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&gt; Complete p.14-16 of the trends booklet. Pick one of the 10 mark questions on p.15 and p.16 and complete it.</a:t>
            </a:r>
            <a:b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Then</a:t>
            </a:r>
            <a:b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Complete p.17-20</a:t>
            </a:r>
            <a:b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GB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857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F7A30-BE96-4C54-A1AF-854436D42C32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31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686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31ED78-CDB9-4DC7-9C00-7C24A83DFDEE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888"/>
            <a:ext cx="8229600" cy="1728788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To do:</a:t>
            </a:r>
            <a:b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&gt; Complete p.14-16 of the trends booklet. Pick one of the 10 mark questions on p.15 and p.16 and complete it.</a:t>
            </a:r>
            <a:b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Then</a:t>
            </a:r>
            <a:b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Complete </a:t>
            </a: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p.17-20</a:t>
            </a:r>
            <a:b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p.21-25 </a:t>
            </a:r>
            <a:r>
              <a:rPr lang="en-GB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(we need this for the second week after </a:t>
            </a: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Christmas hols)</a:t>
            </a:r>
            <a:r>
              <a:rPr lang="en-GB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GB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GB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Homework</a:t>
            </a:r>
            <a:r>
              <a:rPr lang="en-GB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 Revise for mocks</a:t>
            </a:r>
            <a:endParaRPr lang="en-GB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470CCE-0C23-4688-875F-2BE94A5F3897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4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220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DE960D-9416-457C-97B2-2E70F6FC01B7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Trends of Recorded Crime and the Crime Survey of England and Wales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699" y="1763875"/>
            <a:ext cx="6384032" cy="49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0264D5-052F-4AD5-B983-3F602D4BB69B}" type="slidenum">
              <a:rPr lang="en-GB" altLang="en-US" sz="12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5</a:t>
            </a:fld>
            <a:endParaRPr lang="en-GB" altLang="en-US" sz="120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CA595E-D2D7-49BA-8AF5-1D9B24FAC6E9}" type="datetime1">
              <a:rPr lang="en-GB" altLang="en-US" sz="1200" smtClean="0">
                <a:solidFill>
                  <a:schemeClr val="tx1"/>
                </a:solidFill>
              </a:rPr>
              <a:pPr eaLnBrk="1" hangingPunct="1"/>
              <a:t>13/12/2019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Reasons For The Rise in Crime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004047" y="1389063"/>
            <a:ext cx="3889921" cy="83099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6600"/>
                </a:solidFill>
                <a:latin typeface="Arial" charset="0"/>
              </a:rPr>
              <a:t>More state action:</a:t>
            </a:r>
            <a:r>
              <a:rPr lang="en-GB" sz="2000" dirty="0">
                <a:latin typeface="Arial" charset="0"/>
              </a:rPr>
              <a:t> as policing gets better more crimes are detected.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148064" y="2383512"/>
            <a:ext cx="3602813" cy="175432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6600"/>
                </a:solidFill>
                <a:latin typeface="Arial" charset="0"/>
              </a:rPr>
              <a:t>More laws:</a:t>
            </a:r>
            <a:r>
              <a:rPr lang="en-GB" sz="2000" dirty="0">
                <a:latin typeface="Arial" charset="0"/>
              </a:rPr>
              <a:t> Because of more legislation on the statute book, there are more possible crimes (traffic offences, financial fraud, computer related crimes, etc.)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23850" y="5032397"/>
            <a:ext cx="4032250" cy="1200329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6600"/>
                </a:solidFill>
                <a:latin typeface="Arial" charset="0"/>
              </a:rPr>
              <a:t>More sensitivity:</a:t>
            </a:r>
            <a:r>
              <a:rPr lang="en-GB" sz="2000" dirty="0">
                <a:latin typeface="Arial" charset="0"/>
              </a:rPr>
              <a:t> People are more sensitive to reporting crimes physical and sexual violence to the police.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004046" y="4508500"/>
            <a:ext cx="3816103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None/>
              <a:defRPr/>
            </a:pPr>
            <a:r>
              <a:rPr lang="en-GB" sz="2000" dirty="0">
                <a:solidFill>
                  <a:srgbClr val="FF6600"/>
                </a:solidFill>
                <a:latin typeface="Arial" charset="0"/>
              </a:rPr>
              <a:t>More victims:</a:t>
            </a:r>
            <a:r>
              <a:rPr lang="en-GB" sz="2000" dirty="0">
                <a:latin typeface="Arial" charset="0"/>
              </a:rPr>
              <a:t> Because of increased affluence there are more things to steal. As opportunities have risen, so have crimes.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196752"/>
            <a:ext cx="4438650" cy="3781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1" grpId="0" animBg="1"/>
      <p:bldP spid="21512" grpId="0" animBg="1"/>
      <p:bldP spid="215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Police-recorded statistics as social constructions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4374"/>
            <a:ext cx="8229600" cy="3886200"/>
          </a:xfrm>
        </p:spPr>
        <p:txBody>
          <a:bodyPr/>
          <a:lstStyle/>
          <a:p>
            <a:r>
              <a:rPr lang="en-GB" dirty="0" smtClean="0"/>
              <a:t>Police-recorded statistics are based on info the criminal justice agencies collect.</a:t>
            </a:r>
          </a:p>
          <a:p>
            <a:r>
              <a:rPr lang="en-GB" dirty="0" smtClean="0"/>
              <a:t>But crimes cannot be recorded by them unless they are reported in the first place.</a:t>
            </a:r>
          </a:p>
          <a:p>
            <a:r>
              <a:rPr lang="en-GB" dirty="0" smtClean="0"/>
              <a:t>A lot crimes are not reported. Why is this?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4E044-42CF-4648-86AB-126A93A050CA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A9C4AB8-E62A-4A9F-9A31-6DE7A2963F03}" type="datetime1">
              <a:rPr lang="en-GB" smtClean="0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6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30EE86-93DD-48F1-9BCA-8A6F2344AF3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1508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FE4276-F909-42FC-B0FD-581EC1E77329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Underreporting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203575" y="1773238"/>
            <a:ext cx="5545138" cy="107791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Some crimes are not reported because they are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victimless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e.g. drug-taking, smuggling, prostitution, etc.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276600" y="3141663"/>
            <a:ext cx="5472113" cy="1187450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Some crimes are not reported because of the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humiliation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felt by the victim such as rape, domestic violence, etc.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348038" y="4652963"/>
            <a:ext cx="5400675" cy="107791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Corporate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and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white-collar crime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is extremely difficult to detect and thus report.</a:t>
            </a:r>
          </a:p>
        </p:txBody>
      </p:sp>
      <p:pic>
        <p:nvPicPr>
          <p:cNvPr id="29703" name="Picture 7" descr="pro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2808288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9" descr="heroininje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16338"/>
            <a:ext cx="2808288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0" descr="custom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81300"/>
            <a:ext cx="1171575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75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crime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reported crimes do not go on to be recorded crimes. HMIC in 2014 found 1/5 crimes are not included in the statistics for recorded crime.</a:t>
            </a:r>
          </a:p>
          <a:p>
            <a:r>
              <a:rPr lang="en-GB" dirty="0" smtClean="0"/>
              <a:t>This may be because there was not enough evidence to pursue a case or the victim withdrew their claim.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74E044-42CF-4648-86AB-126A93A050CA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A9C4AB8-E62A-4A9F-9A31-6DE7A2963F03}" type="datetime1">
              <a:rPr lang="en-GB" smtClean="0"/>
              <a:pPr>
                <a:defRPr/>
              </a:pPr>
              <a:t>13/12/2019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64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5F0752-12D3-4F97-923E-A43E7DCFEB83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22532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87AB50-04BF-4CD3-8C1D-17C8020FAB07}" type="datetime1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13/12/2019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Under-recording: Police as ‘Filters’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5472113" cy="9683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Moore, Aiken and Chapman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(2000) see the police as filters, only recording some of crimes reported to them.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276600" y="2781300"/>
            <a:ext cx="5472113" cy="6762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Seriousness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offence may be regarded as too trivial.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348038" y="3716338"/>
            <a:ext cx="5400675" cy="12604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‘Social status’ of the victim: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important people tend to get a more favoured response than the poor, down and outs and homeless.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50825" y="5229225"/>
            <a:ext cx="8497888" cy="7493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Classifying the crime: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007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(minor ‘assaults’ may not be investigated but ‘aggravated assaults’ usually are).</a:t>
            </a:r>
          </a:p>
        </p:txBody>
      </p:sp>
      <p:pic>
        <p:nvPicPr>
          <p:cNvPr id="22538" name="Picture 9" descr="gwentpo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2598737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85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3" grpId="0" animBg="1"/>
      <p:bldP spid="37894" grpId="0" animBg="1"/>
      <p:bldP spid="37896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3429</TotalTime>
  <Words>1770</Words>
  <Application>Microsoft Office PowerPoint</Application>
  <PresentationFormat>On-screen Show (4:3)</PresentationFormat>
  <Paragraphs>209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Arial Black</vt:lpstr>
      <vt:lpstr>Times New Roman</vt:lpstr>
      <vt:lpstr>Wingdings</vt:lpstr>
      <vt:lpstr>Pixel</vt:lpstr>
      <vt:lpstr>CRIME STATISTICS</vt:lpstr>
      <vt:lpstr>Objectives</vt:lpstr>
      <vt:lpstr>Types of crime statistics</vt:lpstr>
      <vt:lpstr>Trends of Recorded Crime and the Crime Survey of England and Wales</vt:lpstr>
      <vt:lpstr>Reasons For The Rise in Crime</vt:lpstr>
      <vt:lpstr>Police-recorded statistics as social constructions</vt:lpstr>
      <vt:lpstr>Underreporting</vt:lpstr>
      <vt:lpstr>Recording crime</vt:lpstr>
      <vt:lpstr>Under-recording: Police as ‘Filters’</vt:lpstr>
      <vt:lpstr>Police as Filters (continued)</vt:lpstr>
      <vt:lpstr>Dark Figure of Crime Statistics</vt:lpstr>
      <vt:lpstr>Crime Survey of England and Wales</vt:lpstr>
      <vt:lpstr>Victim Studies</vt:lpstr>
      <vt:lpstr>Crime Survey</vt:lpstr>
      <vt:lpstr>Recent Crime Rates</vt:lpstr>
      <vt:lpstr>Crime Survey</vt:lpstr>
      <vt:lpstr>Victim Surveys </vt:lpstr>
      <vt:lpstr>Self-Report Studies</vt:lpstr>
      <vt:lpstr>Self-Report Surveys </vt:lpstr>
      <vt:lpstr>Criminal Characteristics</vt:lpstr>
      <vt:lpstr>Social Construction of Official Crime Statistics</vt:lpstr>
      <vt:lpstr>Functionalist View on Statistics</vt:lpstr>
      <vt:lpstr>Marxist View on Statistics</vt:lpstr>
      <vt:lpstr>Interactionist/Labelling Theory View of Statistics</vt:lpstr>
      <vt:lpstr>Left Realist View on Statistics</vt:lpstr>
      <vt:lpstr>Feminist View on Statistics</vt:lpstr>
      <vt:lpstr>Statistical Explosion in a Risk Society</vt:lpstr>
      <vt:lpstr>Weaknesses of Victim Studies</vt:lpstr>
      <vt:lpstr>Weaknesses of Self-Report Studies</vt:lpstr>
      <vt:lpstr>To do: &gt; Complete p.14-16 of the trends booklet. Pick one of the 10 mark questions on p.15 and p.16 and complete it. Then Complete p.17-20 </vt:lpstr>
      <vt:lpstr>To do: &gt; Complete p.14-16 of the trends booklet. Pick one of the 10 mark questions on p.15 and p.16 and complete it. Then Complete p.17-20 p.21-25 (we need this for the second week after Christmas hols)  Homework: Revise for mocks</vt:lpstr>
    </vt:vector>
  </TitlesOfParts>
  <Company>Student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on Deviance Chapter 1: Introduction</dc:title>
  <dc:creator>Mr &amp; Mrs Bown</dc:creator>
  <cp:lastModifiedBy>Hannah Roberts</cp:lastModifiedBy>
  <cp:revision>172</cp:revision>
  <cp:lastPrinted>2018-11-09T09:18:34Z</cp:lastPrinted>
  <dcterms:created xsi:type="dcterms:W3CDTF">2001-08-22T09:16:45Z</dcterms:created>
  <dcterms:modified xsi:type="dcterms:W3CDTF">2019-12-13T12:13:49Z</dcterms:modified>
</cp:coreProperties>
</file>