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60" r:id="rId6"/>
  </p:sldMasterIdLst>
  <p:notesMasterIdLst>
    <p:notesMasterId r:id="rId36"/>
  </p:notesMasterIdLst>
  <p:sldIdLst>
    <p:sldId id="256" r:id="rId7"/>
    <p:sldId id="289" r:id="rId8"/>
    <p:sldId id="290" r:id="rId9"/>
    <p:sldId id="291" r:id="rId10"/>
    <p:sldId id="262" r:id="rId11"/>
    <p:sldId id="264" r:id="rId12"/>
    <p:sldId id="265" r:id="rId13"/>
    <p:sldId id="266" r:id="rId14"/>
    <p:sldId id="274" r:id="rId15"/>
    <p:sldId id="286" r:id="rId16"/>
    <p:sldId id="287" r:id="rId17"/>
    <p:sldId id="267" r:id="rId18"/>
    <p:sldId id="268" r:id="rId19"/>
    <p:sldId id="257" r:id="rId20"/>
    <p:sldId id="288" r:id="rId21"/>
    <p:sldId id="263" r:id="rId22"/>
    <p:sldId id="269" r:id="rId23"/>
    <p:sldId id="281" r:id="rId24"/>
    <p:sldId id="279" r:id="rId25"/>
    <p:sldId id="280" r:id="rId26"/>
    <p:sldId id="284" r:id="rId27"/>
    <p:sldId id="282" r:id="rId28"/>
    <p:sldId id="283" r:id="rId29"/>
    <p:sldId id="285" r:id="rId30"/>
    <p:sldId id="271" r:id="rId31"/>
    <p:sldId id="275" r:id="rId32"/>
    <p:sldId id="272" r:id="rId33"/>
    <p:sldId id="273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FF"/>
    <a:srgbClr val="66FFCC"/>
    <a:srgbClr val="3BB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727" autoAdjust="0"/>
  </p:normalViewPr>
  <p:slideViewPr>
    <p:cSldViewPr snapToGrid="0">
      <p:cViewPr varScale="1">
        <p:scale>
          <a:sx n="84" d="100"/>
          <a:sy n="84" d="100"/>
        </p:scale>
        <p:origin x="15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8648-0AD9-495C-A3FA-F1DBB74A3100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63D9D-2236-44B3-A270-FA3D953A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climate/adaptation/wind_power.s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utor2u.net/blog/index.php/economics/tagged/tag/renewable/" TargetMode="External"/><Relationship Id="rId4" Type="http://schemas.openxmlformats.org/officeDocument/2006/relationships/hyperlink" Target="http://www.bbc.co.uk/climate/adaptation/solar_power.s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63D9D-2236-44B3-A270-FA3D953A06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1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63D9D-2236-44B3-A270-FA3D953A06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63D9D-2236-44B3-A270-FA3D953A06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7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Land:</a:t>
            </a:r>
            <a:endParaRPr lang="en-GB" dirty="0" smtClean="0"/>
          </a:p>
          <a:p>
            <a:r>
              <a:rPr lang="en-GB" dirty="0" smtClean="0"/>
              <a:t>Land includes all </a:t>
            </a:r>
            <a:r>
              <a:rPr lang="en-GB" b="1" dirty="0" smtClean="0"/>
              <a:t>natural physical resources</a:t>
            </a:r>
            <a:r>
              <a:rPr lang="en-GB" dirty="0" smtClean="0"/>
              <a:t> – e.g. fertile farm land, the benefits from a temperate climate or the harnessing of </a:t>
            </a:r>
            <a:r>
              <a:rPr lang="en-GB" dirty="0" smtClean="0">
                <a:hlinkClick r:id="rId3"/>
              </a:rPr>
              <a:t>wind power</a:t>
            </a:r>
            <a:r>
              <a:rPr lang="en-GB" dirty="0" smtClean="0"/>
              <a:t> and </a:t>
            </a:r>
            <a:r>
              <a:rPr lang="en-GB" dirty="0" smtClean="0">
                <a:hlinkClick r:id="rId4"/>
              </a:rPr>
              <a:t>solar power</a:t>
            </a:r>
            <a:r>
              <a:rPr lang="en-GB" dirty="0" smtClean="0"/>
              <a:t> and other forms of </a:t>
            </a:r>
            <a:r>
              <a:rPr lang="en-GB" b="0" dirty="0" smtClean="0">
                <a:hlinkClick r:id="rId5"/>
              </a:rPr>
              <a:t>renewable</a:t>
            </a:r>
            <a:r>
              <a:rPr lang="en-GB" b="0" dirty="0" smtClean="0"/>
              <a:t> energy.</a:t>
            </a:r>
          </a:p>
          <a:p>
            <a:r>
              <a:rPr lang="en-GB" b="1" dirty="0" smtClean="0"/>
              <a:t>Labour:</a:t>
            </a:r>
            <a:endParaRPr lang="en-GB" dirty="0" smtClean="0"/>
          </a:p>
          <a:p>
            <a:r>
              <a:rPr lang="en-GB" dirty="0" smtClean="0"/>
              <a:t>Labour is the </a:t>
            </a:r>
            <a:r>
              <a:rPr lang="en-GB" b="1" dirty="0" smtClean="0"/>
              <a:t>human input</a:t>
            </a:r>
            <a:r>
              <a:rPr lang="en-GB" dirty="0" smtClean="0"/>
              <a:t> into production e.g. the supply of workers available and their productivity</a:t>
            </a:r>
          </a:p>
          <a:p>
            <a:r>
              <a:rPr lang="en-GB" b="1" dirty="0" smtClean="0"/>
              <a:t>Capital:</a:t>
            </a:r>
            <a:endParaRPr lang="en-GB" dirty="0" smtClean="0"/>
          </a:p>
          <a:p>
            <a:r>
              <a:rPr lang="en-GB" b="0" dirty="0" smtClean="0"/>
              <a:t>C</a:t>
            </a:r>
          </a:p>
          <a:p>
            <a:r>
              <a:rPr lang="en-GB" b="1" dirty="0" smtClean="0"/>
              <a:t>Entrepreneurship:</a:t>
            </a:r>
            <a:endParaRPr lang="en-GB" dirty="0" smtClean="0"/>
          </a:p>
          <a:p>
            <a:r>
              <a:rPr lang="en-GB" dirty="0" smtClean="0"/>
              <a:t>A specialised form of labour input</a:t>
            </a:r>
          </a:p>
          <a:p>
            <a:r>
              <a:rPr lang="en-GB" dirty="0" smtClean="0"/>
              <a:t>An </a:t>
            </a:r>
            <a:r>
              <a:rPr lang="en-GB" b="1" dirty="0" smtClean="0"/>
              <a:t>entrepreneur</a:t>
            </a:r>
            <a:r>
              <a:rPr lang="en-GB" dirty="0" smtClean="0"/>
              <a:t> is an individual who takes on risk to supply products to a market to make a profit.</a:t>
            </a:r>
            <a:r>
              <a:rPr lang="en-GB" baseline="0" dirty="0" smtClean="0"/>
              <a:t>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63D9D-2236-44B3-A270-FA3D953A06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9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63D9D-2236-44B3-A270-FA3D953A064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1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1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3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2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0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1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9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8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9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70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7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82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62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6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02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83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0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62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6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594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9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1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3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4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1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4B17E-D54C-47FF-BC8E-3884D759357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41F1D-F4E8-412C-B094-25C61E95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1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K9KW9dYw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LYDe3xPP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PxQih6Uag" TargetMode="Externa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6VF7TSpk4" TargetMode="External"/><Relationship Id="rId2" Type="http://schemas.openxmlformats.org/officeDocument/2006/relationships/hyperlink" Target="https://www.youtube.com/watch?v=cTZ3rJHHSik" TargetMode="Externa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9610" y="4066682"/>
            <a:ext cx="174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Low and Stable Inflation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3751" y="4066682"/>
            <a:ext cx="174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Low Unemployment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1956" y="4066682"/>
            <a:ext cx="158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High Economic Growth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17760" y="4066682"/>
            <a:ext cx="191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Balanced Balance of Payments</a:t>
            </a:r>
            <a:endParaRPr lang="en-GB" b="1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5883442" y="-872278"/>
            <a:ext cx="409074" cy="933650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39907" y="2955785"/>
            <a:ext cx="310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2. MACRO OBJECTIVES</a:t>
            </a:r>
            <a:endParaRPr lang="en-GB" sz="2400" b="1" u="sng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24130" y="3789955"/>
            <a:ext cx="0" cy="1985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52077" y="3785942"/>
            <a:ext cx="0" cy="1985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5879431" y="1217208"/>
            <a:ext cx="409074" cy="933650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83968" y="5861398"/>
            <a:ext cx="0" cy="1985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9390" y="6071947"/>
            <a:ext cx="182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Monetary Policy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73575" y="6071947"/>
            <a:ext cx="182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Fiscal Policy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77139" y="6055908"/>
            <a:ext cx="22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Supply-Side Policies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52273" y="101130"/>
            <a:ext cx="5863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/>
              <a:t>Macroeconomics Year 1</a:t>
            </a:r>
            <a:endParaRPr lang="en-GB" sz="44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4527884" y="941620"/>
            <a:ext cx="313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1. ECONOMIC TOOLKIT</a:t>
            </a:r>
            <a:endParaRPr lang="en-GB" sz="2400" b="1" u="sng" dirty="0"/>
          </a:p>
        </p:txBody>
      </p:sp>
      <p:sp>
        <p:nvSpPr>
          <p:cNvPr id="23" name="Left Brace 22"/>
          <p:cNvSpPr/>
          <p:nvPr/>
        </p:nvSpPr>
        <p:spPr>
          <a:xfrm rot="5400000">
            <a:off x="5879430" y="-2933697"/>
            <a:ext cx="409074" cy="933650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4620119" y="1728536"/>
            <a:ext cx="0" cy="1985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48066" y="1724523"/>
            <a:ext cx="0" cy="1985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7" y="1921044"/>
            <a:ext cx="158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Economic Problem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32069" y="1921044"/>
            <a:ext cx="158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Opportunity Cost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89819" y="1923130"/>
            <a:ext cx="158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PPFs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889960" y="1939094"/>
            <a:ext cx="158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Specialisation</a:t>
            </a:r>
            <a:endParaRPr lang="en-GB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60677" y="2280441"/>
            <a:ext cx="2391262" cy="918209"/>
          </a:xfrm>
          <a:prstGeom prst="straightConnector1">
            <a:avLst/>
          </a:prstGeom>
          <a:ln w="57150">
            <a:solidFill>
              <a:srgbClr val="3BB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295" y="2351557"/>
            <a:ext cx="517595" cy="628281"/>
          </a:xfrm>
          <a:prstGeom prst="straightConnector1">
            <a:avLst/>
          </a:prstGeom>
          <a:ln w="57150">
            <a:solidFill>
              <a:srgbClr val="3BB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982328" y="2280305"/>
            <a:ext cx="493293" cy="691505"/>
          </a:xfrm>
          <a:prstGeom prst="straightConnector1">
            <a:avLst/>
          </a:prstGeom>
          <a:ln w="57150">
            <a:solidFill>
              <a:srgbClr val="3BB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583904" y="2299425"/>
            <a:ext cx="2428366" cy="889957"/>
          </a:xfrm>
          <a:prstGeom prst="straightConnector1">
            <a:avLst/>
          </a:prstGeom>
          <a:ln w="57150">
            <a:solidFill>
              <a:srgbClr val="3BB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1241244" y="4674913"/>
            <a:ext cx="174469" cy="1186486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415713" y="4698977"/>
            <a:ext cx="2823413" cy="116242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451808" y="4713013"/>
            <a:ext cx="5855372" cy="1147366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451808" y="4714032"/>
            <a:ext cx="8742960" cy="117143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4716379" y="4719025"/>
            <a:ext cx="1359576" cy="114135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" idx="2"/>
          </p:cNvCxnSpPr>
          <p:nvPr/>
        </p:nvCxnSpPr>
        <p:spPr>
          <a:xfrm flipV="1">
            <a:off x="6095996" y="4713013"/>
            <a:ext cx="1487908" cy="117846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" idx="2"/>
          </p:cNvCxnSpPr>
          <p:nvPr/>
        </p:nvCxnSpPr>
        <p:spPr>
          <a:xfrm flipV="1">
            <a:off x="6106029" y="4713013"/>
            <a:ext cx="4668246" cy="114458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0744201" y="4713013"/>
            <a:ext cx="437155" cy="117408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2089470" y="4636324"/>
            <a:ext cx="8602594" cy="125916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269837" y="4696192"/>
            <a:ext cx="5472360" cy="121080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8081216" y="4696192"/>
            <a:ext cx="2633909" cy="121080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1703454" y="4684167"/>
            <a:ext cx="4392553" cy="1208295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688305" y="5021198"/>
            <a:ext cx="27993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3. MACRO POLICIES</a:t>
            </a:r>
            <a:endParaRPr lang="en-GB" sz="2400" b="1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74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39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u="sng" dirty="0" smtClean="0"/>
              <a:t>Factors of Production (Factor Inputs)</a:t>
            </a:r>
            <a:endParaRPr lang="en-GB" sz="5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84" y="1484947"/>
            <a:ext cx="8181975" cy="51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16"/>
            <a:ext cx="10515600" cy="919202"/>
          </a:xfrm>
        </p:spPr>
        <p:txBody>
          <a:bodyPr>
            <a:normAutofit/>
          </a:bodyPr>
          <a:lstStyle/>
          <a:p>
            <a:r>
              <a:rPr lang="en-GB" sz="5400" b="1" u="sng" dirty="0" smtClean="0"/>
              <a:t>Factors of Production (Factor Inputs)</a:t>
            </a:r>
            <a:endParaRPr lang="en-GB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400300" y="1371600"/>
            <a:ext cx="928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9900"/>
                </a:solidFill>
              </a:rPr>
              <a:t>Includes all natural physical resources </a:t>
            </a:r>
            <a:r>
              <a:rPr lang="en-GB" sz="2800" b="1" dirty="0" err="1" smtClean="0">
                <a:solidFill>
                  <a:srgbClr val="009900"/>
                </a:solidFill>
              </a:rPr>
              <a:t>e.g</a:t>
            </a:r>
            <a:r>
              <a:rPr lang="en-GB" sz="2800" b="1" dirty="0" smtClean="0">
                <a:solidFill>
                  <a:srgbClr val="009900"/>
                </a:solidFill>
              </a:rPr>
              <a:t> fertile land, fish </a:t>
            </a:r>
            <a:r>
              <a:rPr lang="en-GB" sz="2800" b="1" dirty="0" err="1" smtClean="0">
                <a:solidFill>
                  <a:srgbClr val="009900"/>
                </a:solidFill>
              </a:rPr>
              <a:t>etc</a:t>
            </a:r>
            <a:endParaRPr lang="en-GB" sz="2800" b="1" dirty="0" smtClean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5040" y="2251578"/>
            <a:ext cx="9228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 The human input into production </a:t>
            </a:r>
            <a:r>
              <a:rPr lang="en-GB" sz="2800" b="1" dirty="0" err="1" smtClean="0">
                <a:solidFill>
                  <a:srgbClr val="7030A0"/>
                </a:solidFill>
              </a:rPr>
              <a:t>e.g</a:t>
            </a:r>
            <a:r>
              <a:rPr lang="en-GB" sz="2800" b="1" dirty="0" smtClean="0">
                <a:solidFill>
                  <a:srgbClr val="7030A0"/>
                </a:solidFill>
              </a:rPr>
              <a:t> the supply of workers </a:t>
            </a:r>
          </a:p>
          <a:p>
            <a:r>
              <a:rPr lang="en-GB" sz="2800" b="1" dirty="0" smtClean="0">
                <a:solidFill>
                  <a:srgbClr val="7030A0"/>
                </a:solidFill>
              </a:rPr>
              <a:t>available and their productivity.</a:t>
            </a:r>
          </a:p>
          <a:p>
            <a:r>
              <a:rPr lang="en-GB" sz="2800" b="1" dirty="0" smtClean="0">
                <a:solidFill>
                  <a:srgbClr val="7030A0"/>
                </a:solidFill>
              </a:rPr>
              <a:t>An increase in the size and quality of the labour force is vital </a:t>
            </a:r>
          </a:p>
          <a:p>
            <a:r>
              <a:rPr lang="en-GB" sz="2800" b="1" dirty="0" smtClean="0">
                <a:solidFill>
                  <a:srgbClr val="7030A0"/>
                </a:solidFill>
              </a:rPr>
              <a:t>if a country wants economic growth.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" y="1244055"/>
            <a:ext cx="1908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9900"/>
                </a:solidFill>
              </a:rPr>
              <a:t>Land - </a:t>
            </a:r>
            <a:endParaRPr lang="en-GB" sz="40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30" y="2325738"/>
            <a:ext cx="248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Labour - 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0740" y="4141620"/>
            <a:ext cx="106269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Used to produce other consumer goods and services in the future. </a:t>
            </a:r>
          </a:p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Machinery, equipment, new technology, factories and other buildings.</a:t>
            </a:r>
          </a:p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Working capital is stock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25" y="4037111"/>
            <a:ext cx="248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Capital</a:t>
            </a:r>
            <a:r>
              <a:rPr lang="en-GB" sz="4000" b="1" dirty="0" smtClean="0">
                <a:solidFill>
                  <a:srgbClr val="7030A0"/>
                </a:solidFill>
              </a:rPr>
              <a:t> </a:t>
            </a: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7630" y="5749436"/>
            <a:ext cx="268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Enterprise</a:t>
            </a:r>
            <a:r>
              <a:rPr lang="en-GB" sz="4000" b="1" dirty="0" smtClean="0">
                <a:solidFill>
                  <a:srgbClr val="7030A0"/>
                </a:solidFill>
              </a:rPr>
              <a:t> </a:t>
            </a:r>
            <a:r>
              <a:rPr lang="en-GB" sz="4000" b="1" dirty="0" smtClean="0"/>
              <a:t>- 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1265" y="5713854"/>
            <a:ext cx="9436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Supplies product to market to make a profit. They invest their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own financial capital in the business and take on risk.</a:t>
            </a:r>
          </a:p>
        </p:txBody>
      </p:sp>
    </p:spTree>
    <p:extLst>
      <p:ext uri="{BB962C8B-B14F-4D97-AF65-F5344CB8AC3E}">
        <p14:creationId xmlns:p14="http://schemas.microsoft.com/office/powerpoint/2010/main" val="40570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9" y="230520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Opportunity Cost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926" y="1825625"/>
            <a:ext cx="46361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“The value of the next best alternative forgone when a choice is made”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0779" y="1556083"/>
            <a:ext cx="6144126" cy="4877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Make a Choice (2 mins)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Free goods vs Economic goods (2 mins)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Opportunity Cost Examples – show workings and answers on page 11 (15 mins)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186737" y="0"/>
            <a:ext cx="200526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9-11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15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50" y="-35925"/>
            <a:ext cx="10515600" cy="1325563"/>
          </a:xfrm>
        </p:spPr>
        <p:txBody>
          <a:bodyPr/>
          <a:lstStyle/>
          <a:p>
            <a:r>
              <a:rPr lang="en-GB" u="sng" dirty="0" smtClean="0"/>
              <a:t>Opportunity Cost Examples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337" y="1010652"/>
            <a:ext cx="6368716" cy="56789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1. Train = 350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Car = 275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OC = £75 per month worse off (but can work on train, less stress etc.)</a:t>
            </a: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/>
              <a:t>2. 85 x 2 = 170</a:t>
            </a:r>
          </a:p>
          <a:p>
            <a:pPr marL="0" indent="0">
              <a:buNone/>
            </a:pPr>
            <a:r>
              <a:rPr lang="en-GB" dirty="0"/>
              <a:t>Ticket = 55</a:t>
            </a:r>
          </a:p>
          <a:p>
            <a:pPr marL="0" indent="0">
              <a:buNone/>
            </a:pPr>
            <a:r>
              <a:rPr lang="en-GB" dirty="0"/>
              <a:t>OC = £225 worse off (but a good day out)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3. Profit = (30,000 - 25,000) = 5,000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Future value = 32,000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OC = £7,000 loss of profit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GB" b="1" dirty="0" err="1">
                <a:solidFill>
                  <a:srgbClr val="FF0000"/>
                </a:solidFill>
              </a:rPr>
              <a:t>Acccept</a:t>
            </a:r>
            <a:r>
              <a:rPr lang="en-GB" b="1" dirty="0">
                <a:solidFill>
                  <a:srgbClr val="FF0000"/>
                </a:solidFill>
              </a:rPr>
              <a:t> £2,000 loss of profit)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7053" y="1042937"/>
            <a:ext cx="5550567" cy="56466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4. Loss of earnings = 200 x 12 = 2,400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Minus cost of cleaning pool – 500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OC = £1,900 worse off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Savings = 15,000 x 1.05 = 15,750</a:t>
            </a:r>
          </a:p>
          <a:p>
            <a:pPr marL="0" indent="0">
              <a:buNone/>
            </a:pPr>
            <a:r>
              <a:rPr lang="en-GB" dirty="0" err="1" smtClean="0"/>
              <a:t>Advocaat</a:t>
            </a:r>
            <a:r>
              <a:rPr lang="en-GB" dirty="0" smtClean="0"/>
              <a:t> = £15,300</a:t>
            </a:r>
          </a:p>
          <a:p>
            <a:pPr marL="0" indent="0">
              <a:buNone/>
            </a:pPr>
            <a:r>
              <a:rPr lang="en-GB" dirty="0" smtClean="0"/>
              <a:t>OC = £450 worse off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9900"/>
                </a:solidFill>
              </a:rPr>
              <a:t>6. 500 x 78 = 39,000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9900"/>
                </a:solidFill>
              </a:rPr>
              <a:t>520 x 76 = 39,520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9900"/>
                </a:solidFill>
              </a:rPr>
              <a:t>OC = £520 worse off</a:t>
            </a:r>
          </a:p>
          <a:p>
            <a:pPr marL="0" indent="0">
              <a:buNone/>
            </a:pPr>
            <a:endParaRPr lang="en-GB" b="1" dirty="0">
              <a:solidFill>
                <a:srgbClr val="0099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Mark __ / 6</a:t>
            </a:r>
          </a:p>
          <a:p>
            <a:pPr marL="0" indent="0">
              <a:buNone/>
            </a:pP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6737" y="0"/>
            <a:ext cx="200526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10-11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20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6901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PPFs</a:t>
            </a:r>
            <a:endParaRPr lang="en-GB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9214" y="1232329"/>
            <a:ext cx="3751832" cy="5152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“A PPF shows the maximum possible output combinations of two goods or services that an economy can achieve when all resources are fully and efficiently employed”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54" y="673771"/>
            <a:ext cx="8021134" cy="6015851"/>
          </a:xfr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745667" y="4294321"/>
            <a:ext cx="1558212" cy="1334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08733" y="3908904"/>
            <a:ext cx="1470629" cy="1854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08733" y="1650274"/>
            <a:ext cx="1446245" cy="1707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77514" y="1621145"/>
            <a:ext cx="53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PPF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52728" y="1917325"/>
            <a:ext cx="94340" cy="28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12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2064" y="5763750"/>
            <a:ext cx="284073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Activity 1 (5 mins)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92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36" y="182244"/>
            <a:ext cx="6455664" cy="65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-61595"/>
            <a:ext cx="10515600" cy="1325563"/>
          </a:xfrm>
        </p:spPr>
        <p:txBody>
          <a:bodyPr/>
          <a:lstStyle/>
          <a:p>
            <a:r>
              <a:rPr lang="en-GB" u="sng" dirty="0" smtClean="0"/>
              <a:t>PPFs and Opportunity Cost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408" y="1263968"/>
            <a:ext cx="5583936" cy="49129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is the opportunity cost of producing 3 more cows? (A to B)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2046" y="995744"/>
            <a:ext cx="6614882" cy="5862256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GB" sz="2600" b="1" dirty="0" smtClean="0"/>
              <a:t>Challenge! </a:t>
            </a:r>
            <a:r>
              <a:rPr lang="en-GB" sz="2600" dirty="0" smtClean="0"/>
              <a:t>Why is the PPF curved (concave) and not straight? (5 mins)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/>
              <a:t>T</a:t>
            </a:r>
            <a:r>
              <a:rPr lang="en-GB" sz="2600" dirty="0" smtClean="0"/>
              <a:t>he </a:t>
            </a:r>
            <a:r>
              <a:rPr lang="en-GB" sz="2600" b="1" u="sng" dirty="0"/>
              <a:t>law of diminishing returns</a:t>
            </a:r>
            <a:r>
              <a:rPr lang="en-GB" sz="2600" dirty="0"/>
              <a:t> states that </a:t>
            </a:r>
            <a:r>
              <a:rPr lang="en-GB" sz="2600" dirty="0" smtClean="0"/>
              <a:t>if </a:t>
            </a:r>
            <a:r>
              <a:rPr lang="en-GB" sz="2600" dirty="0"/>
              <a:t>we add more units of a variable </a:t>
            </a:r>
            <a:r>
              <a:rPr lang="en-GB" sz="2600" dirty="0" smtClean="0"/>
              <a:t>factor </a:t>
            </a:r>
            <a:r>
              <a:rPr lang="en-GB" sz="2600" dirty="0"/>
              <a:t>to fixed amounts of </a:t>
            </a:r>
            <a:r>
              <a:rPr lang="en-GB" sz="2600" dirty="0" smtClean="0"/>
              <a:t>another factor, </a:t>
            </a:r>
            <a:r>
              <a:rPr lang="en-GB" sz="2600" dirty="0"/>
              <a:t>the change in total output will at first rise and then </a:t>
            </a:r>
            <a:r>
              <a:rPr lang="en-GB" sz="2600" dirty="0" smtClean="0"/>
              <a:t>fall.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E.g. as you keep increasing the number of chefs (labour) in a kitchen (capital), they will eventually end up getting in each others way!</a:t>
            </a:r>
          </a:p>
          <a:p>
            <a:pPr marL="0" indent="0">
              <a:buNone/>
            </a:pPr>
            <a:r>
              <a:rPr lang="en-GB" sz="2600" dirty="0" smtClean="0"/>
              <a:t>  </a:t>
            </a:r>
          </a:p>
          <a:p>
            <a:pPr marL="0" indent="0">
              <a:buNone/>
            </a:pPr>
            <a:r>
              <a:rPr lang="en-GB" sz="2600" dirty="0" smtClean="0"/>
              <a:t>Therefore, opportunity cost is not constant!</a:t>
            </a:r>
            <a:endParaRPr lang="en-GB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13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20" y="2194940"/>
            <a:ext cx="4846170" cy="4092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66346" y="2397623"/>
            <a:ext cx="53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PPF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41560" y="2693803"/>
            <a:ext cx="94340" cy="28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2118" y="6418238"/>
            <a:ext cx="52814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hlinkClick r:id="rId3"/>
              </a:rPr>
              <a:t>PPFs and Opportunity Cost:</a:t>
            </a:r>
            <a:r>
              <a:rPr lang="en-GB" sz="1200" dirty="0">
                <a:hlinkClick r:id="rId3"/>
              </a:rPr>
              <a:t> https://www.youtube.com/watch?v=-XK9KW9dYwU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961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5941"/>
            <a:ext cx="10515600" cy="1325563"/>
          </a:xfrm>
        </p:spPr>
        <p:txBody>
          <a:bodyPr/>
          <a:lstStyle/>
          <a:p>
            <a:r>
              <a:rPr lang="en-GB" u="sng" dirty="0"/>
              <a:t>PPF and Economic Growth (long run)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177316"/>
            <a:ext cx="11545888" cy="1259497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hlinkClick r:id="rId3"/>
              </a:rPr>
              <a:t>Growth ant PPFs: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www.youtube.com/watch?v=GoLYDe3xPP0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070593" y="0"/>
            <a:ext cx="212140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14 - 15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392" y="2507177"/>
            <a:ext cx="9231983" cy="4161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5152" y="2818892"/>
            <a:ext cx="3596640" cy="933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45152" y="3815461"/>
            <a:ext cx="3596640" cy="865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1248" y="4773168"/>
            <a:ext cx="3596640" cy="865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51248" y="5711952"/>
            <a:ext cx="3596640" cy="865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388096" y="2818892"/>
            <a:ext cx="3517392" cy="905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333232" y="3834384"/>
            <a:ext cx="3517392" cy="87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357616" y="4773168"/>
            <a:ext cx="3517392" cy="87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345424" y="5724144"/>
            <a:ext cx="3517392" cy="87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02752" y="170814"/>
            <a:ext cx="8634095" cy="633638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784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250825"/>
            <a:ext cx="10515600" cy="1177925"/>
          </a:xfrm>
        </p:spPr>
        <p:txBody>
          <a:bodyPr/>
          <a:lstStyle/>
          <a:p>
            <a:r>
              <a:rPr lang="en-GB" b="1" u="sng" dirty="0" smtClean="0"/>
              <a:t>Economic Efficiencies</a:t>
            </a:r>
            <a:endParaRPr lang="en-GB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48690"/>
            <a:ext cx="5772150" cy="5388293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Productive </a:t>
            </a:r>
            <a:r>
              <a:rPr lang="en-GB" b="1" dirty="0">
                <a:solidFill>
                  <a:srgbClr val="7030A0"/>
                </a:solidFill>
              </a:rPr>
              <a:t>efficiency </a:t>
            </a:r>
            <a:r>
              <a:rPr lang="en-GB" dirty="0"/>
              <a:t>means an economy is operating at its full </a:t>
            </a:r>
            <a:r>
              <a:rPr lang="en-GB" dirty="0" smtClean="0"/>
              <a:t>potential (on the PPF).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Pareto efficiency </a:t>
            </a:r>
            <a:r>
              <a:rPr lang="en-GB" dirty="0" smtClean="0"/>
              <a:t>is a situation where you cannot make more of one good, without producing less of another.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Allocative efficiency </a:t>
            </a:r>
            <a:r>
              <a:rPr lang="en-GB" dirty="0"/>
              <a:t>occurs when there is an optimal distribution of goods and services, </a:t>
            </a:r>
            <a:r>
              <a:rPr lang="en-GB" dirty="0" smtClean="0"/>
              <a:t>taking </a:t>
            </a:r>
            <a:r>
              <a:rPr lang="en-GB" dirty="0"/>
              <a:t>into account consumer’s preferences.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15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1457801"/>
            <a:ext cx="5657234" cy="43714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6248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35" y="2012199"/>
            <a:ext cx="3966098" cy="2639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2194560" cy="2017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17986"/>
            <a:ext cx="2194562" cy="26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51461"/>
            <a:ext cx="2942052" cy="220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561" y="0"/>
            <a:ext cx="3359672" cy="2017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169" y="0"/>
            <a:ext cx="3363308" cy="201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653" y="-5787"/>
            <a:ext cx="3363310" cy="2017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047" y="2012200"/>
            <a:ext cx="4733235" cy="2659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377" y="2012200"/>
            <a:ext cx="3958887" cy="2639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77" y="4587972"/>
            <a:ext cx="2270028" cy="22700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6273" y="0"/>
            <a:ext cx="1505727" cy="2012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4400" y="4582184"/>
            <a:ext cx="2270029" cy="22700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6664" y="4582185"/>
            <a:ext cx="2805336" cy="2275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8305" y="4587971"/>
            <a:ext cx="2270029" cy="22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Worksheets on PPFs (20 mins)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Complete worksheet 1 (p16)</a:t>
            </a:r>
          </a:p>
          <a:p>
            <a:r>
              <a:rPr lang="en-GB" dirty="0" smtClean="0"/>
              <a:t>Complete worksheet 3 (p17)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69" y="276486"/>
            <a:ext cx="5571263" cy="62621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474" y="522766"/>
            <a:ext cx="5884776" cy="2182856"/>
          </a:xfrm>
          <a:prstGeom prst="rect">
            <a:avLst/>
          </a:prstGeom>
          <a:ln>
            <a:solidFill>
              <a:srgbClr val="3BBBF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75" y="2993492"/>
            <a:ext cx="5703518" cy="1965838"/>
          </a:xfrm>
          <a:prstGeom prst="rect">
            <a:avLst/>
          </a:prstGeom>
          <a:ln>
            <a:solidFill>
              <a:srgbClr val="3BBBF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75748" y="4371584"/>
            <a:ext cx="89954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/>
              <a:t>scarce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6446520" y="5532120"/>
            <a:ext cx="493513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Get your PPF Multiple choice test out!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46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910" y="-46355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HW</a:t>
            </a:r>
            <a:r>
              <a:rPr lang="en-GB" u="sng" dirty="0" smtClean="0"/>
              <a:t>: Mid-Topic Test (12 mins + ET)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3051809"/>
            <a:ext cx="10709910" cy="3200401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GB" b="1" u="sng" dirty="0" smtClean="0"/>
              <a:t>ANSWERS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N/A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N/A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N/A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(accept 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or C</a:t>
            </a:r>
          </a:p>
          <a:p>
            <a:pPr marL="0" indent="0">
              <a:buNone/>
            </a:pPr>
            <a:r>
              <a:rPr lang="en-GB" b="1" u="sng" dirty="0" smtClean="0"/>
              <a:t>Mark /12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027747"/>
            <a:ext cx="8953500" cy="172807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969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875" y="56414"/>
            <a:ext cx="2071960" cy="1315180"/>
          </a:xfrm>
          <a:prstGeom prst="rect">
            <a:avLst/>
          </a:prstGeom>
        </p:spPr>
      </p:pic>
      <p:sp>
        <p:nvSpPr>
          <p:cNvPr id="25" name="Cloud 24"/>
          <p:cNvSpPr/>
          <p:nvPr/>
        </p:nvSpPr>
        <p:spPr>
          <a:xfrm>
            <a:off x="7272161" y="1548847"/>
            <a:ext cx="4686049" cy="2627731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663102" y="1762493"/>
            <a:ext cx="25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b) But it would be </a:t>
            </a:r>
            <a:r>
              <a:rPr lang="en-GB" sz="1400" b="1" dirty="0" smtClean="0">
                <a:latin typeface="Comic Sans MS" panose="030F0702030302020204" pitchFamily="66" charset="0"/>
              </a:rPr>
              <a:t>even better if (EBI)</a:t>
            </a:r>
            <a:r>
              <a:rPr lang="en-GB" sz="1400" dirty="0" smtClean="0">
                <a:latin typeface="Comic Sans MS" panose="030F0702030302020204" pitchFamily="66" charset="0"/>
              </a:rPr>
              <a:t>:</a:t>
            </a: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197" y="4374134"/>
            <a:ext cx="10166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alibri" panose="020F0502020204030204" pitchFamily="34" charset="0"/>
              </a:rPr>
              <a:t>3. </a:t>
            </a:r>
            <a:r>
              <a:rPr lang="en-GB" sz="1600" b="1" u="sng" dirty="0" smtClean="0">
                <a:latin typeface="Calibri" panose="020F0502020204030204" pitchFamily="34" charset="0"/>
              </a:rPr>
              <a:t>Action Plan</a:t>
            </a:r>
            <a:r>
              <a:rPr lang="en-GB" sz="1600" u="sng" dirty="0" smtClean="0">
                <a:latin typeface="Calibri" panose="020F0502020204030204" pitchFamily="34" charset="0"/>
              </a:rPr>
              <a:t>: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To make progress and improve my work I will:</a:t>
            </a:r>
          </a:p>
          <a:p>
            <a:pPr algn="ctr"/>
            <a:endParaRPr lang="en-GB" sz="16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1. 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2.</a:t>
            </a:r>
            <a:endParaRPr lang="en-GB" sz="1600" dirty="0">
              <a:latin typeface="Calibri" panose="020F0502020204030204" pitchFamily="34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9187" y="1624641"/>
            <a:ext cx="2117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Lucida Console" panose="020B0609040504020204" pitchFamily="49" charset="0"/>
              </a:rPr>
              <a:t>a) Your strengths are </a:t>
            </a:r>
            <a:r>
              <a:rPr lang="en-GB" sz="1400" b="1" dirty="0" smtClean="0">
                <a:latin typeface="Lucida Console" panose="020B0609040504020204" pitchFamily="49" charset="0"/>
              </a:rPr>
              <a:t>(WWW)</a:t>
            </a:r>
            <a:r>
              <a:rPr lang="en-GB" sz="1400" dirty="0" smtClean="0">
                <a:latin typeface="Lucida Console" panose="020B0609040504020204" pitchFamily="49" charset="0"/>
              </a:rPr>
              <a:t>:</a:t>
            </a:r>
          </a:p>
          <a:p>
            <a:pPr algn="ctr"/>
            <a:endParaRPr lang="en-GB" sz="1400" dirty="0">
              <a:latin typeface="Lucida Console" panose="020B0609040504020204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1178">
            <a:off x="6085362" y="1639291"/>
            <a:ext cx="1711223" cy="1326844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7421193" y="333474"/>
            <a:ext cx="800424" cy="688648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42" name="Oval 41"/>
          <p:cNvSpPr/>
          <p:nvPr/>
        </p:nvSpPr>
        <p:spPr>
          <a:xfrm>
            <a:off x="9019266" y="264366"/>
            <a:ext cx="1180802" cy="902052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A*/A/B/C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99084" y="1103390"/>
            <a:ext cx="81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Target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77195" y="1035484"/>
            <a:ext cx="15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Working at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3642">
            <a:off x="8145647" y="242641"/>
            <a:ext cx="1190578" cy="68725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54443" y="56784"/>
            <a:ext cx="6227361" cy="1301133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3108" y="73924"/>
            <a:ext cx="568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Arial Narrow" panose="020B0606020202030204" pitchFamily="34" charset="0"/>
              </a:rPr>
              <a:t>WWW:		</a:t>
            </a:r>
            <a:r>
              <a:rPr lang="en-GB" sz="1400" i="1" dirty="0">
                <a:latin typeface="Arial Narrow" panose="020B0606020202030204" pitchFamily="34" charset="0"/>
              </a:rPr>
              <a:t>	</a:t>
            </a:r>
            <a:r>
              <a:rPr lang="en-GB" sz="1400" i="1" dirty="0" smtClean="0">
                <a:latin typeface="Arial Narrow" panose="020B0606020202030204" pitchFamily="34" charset="0"/>
              </a:rPr>
              <a:t>      EBI:			</a:t>
            </a:r>
            <a:endParaRPr lang="en-GB" sz="1400" i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428692">
            <a:off x="17765" y="312744"/>
            <a:ext cx="118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1. My own reflections</a:t>
            </a:r>
            <a:endParaRPr lang="en-GB" sz="1600" u="sng" dirty="0"/>
          </a:p>
        </p:txBody>
      </p:sp>
      <p:sp>
        <p:nvSpPr>
          <p:cNvPr id="31" name="TextBox 30"/>
          <p:cNvSpPr txBox="1"/>
          <p:nvPr/>
        </p:nvSpPr>
        <p:spPr>
          <a:xfrm rot="19428692">
            <a:off x="16014" y="1700934"/>
            <a:ext cx="137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2. My learning partner says…</a:t>
            </a:r>
            <a:endParaRPr lang="en-GB" sz="1600" u="sng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51111">
            <a:off x="10093989" y="3264171"/>
            <a:ext cx="2478461" cy="1430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4" y="1633136"/>
            <a:ext cx="1276965" cy="959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7511">
            <a:off x="686162" y="2204568"/>
            <a:ext cx="2381578" cy="1374752"/>
          </a:xfrm>
          <a:prstGeom prst="rect">
            <a:avLst/>
          </a:prstGeom>
        </p:spPr>
      </p:pic>
      <p:sp>
        <p:nvSpPr>
          <p:cNvPr id="46" name="Oval Callout 45"/>
          <p:cNvSpPr/>
          <p:nvPr/>
        </p:nvSpPr>
        <p:spPr>
          <a:xfrm>
            <a:off x="2489129" y="1489399"/>
            <a:ext cx="3901800" cy="2604649"/>
          </a:xfrm>
          <a:prstGeom prst="wedgeEllipseCallout">
            <a:avLst>
              <a:gd name="adj1" fmla="val -63579"/>
              <a:gd name="adj2" fmla="val -26209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28368" y="4300151"/>
            <a:ext cx="10527956" cy="2454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46"/>
          <p:cNvSpPr/>
          <p:nvPr/>
        </p:nvSpPr>
        <p:spPr>
          <a:xfrm>
            <a:off x="455961" y="4342693"/>
            <a:ext cx="10471527" cy="2371145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399533" y="4274892"/>
            <a:ext cx="10589740" cy="251720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365343" y="4237935"/>
            <a:ext cx="10652763" cy="25871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98263" y="338210"/>
            <a:ext cx="3081694" cy="877163"/>
          </a:xfrm>
          <a:prstGeom prst="rect">
            <a:avLst/>
          </a:prstGeom>
          <a:solidFill>
            <a:schemeClr val="bg1"/>
          </a:solidFill>
          <a:ln>
            <a:solidFill>
              <a:srgbClr val="3BBBF5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rgbClr val="FF0000"/>
                </a:solidFill>
              </a:rPr>
              <a:t>How can you improve? E.g. read over notes, interpreting questions, revise key terms etc.</a:t>
            </a:r>
            <a:endParaRPr lang="en-GB" sz="17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4214" y="340298"/>
            <a:ext cx="2833605" cy="877163"/>
          </a:xfrm>
          <a:prstGeom prst="rect">
            <a:avLst/>
          </a:prstGeom>
          <a:solidFill>
            <a:schemeClr val="bg1"/>
          </a:solidFill>
          <a:ln>
            <a:solidFill>
              <a:srgbClr val="3BBBF5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rgbClr val="FF0000"/>
                </a:solidFill>
              </a:rPr>
              <a:t>What did you do well? E.g. knowledge of key terms, eliminating incorrect answers</a:t>
            </a:r>
            <a:endParaRPr lang="en-GB" sz="17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10758" y="2321494"/>
            <a:ext cx="2833605" cy="615553"/>
          </a:xfrm>
          <a:prstGeom prst="rect">
            <a:avLst/>
          </a:prstGeom>
          <a:solidFill>
            <a:schemeClr val="bg1"/>
          </a:solidFill>
          <a:ln>
            <a:solidFill>
              <a:srgbClr val="3BBB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>
                <a:solidFill>
                  <a:srgbClr val="0070C0"/>
                </a:solidFill>
              </a:rPr>
              <a:t>What could your learning partner improve?</a:t>
            </a:r>
            <a:endParaRPr lang="en-GB" sz="17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2446" y="2411264"/>
            <a:ext cx="2833605" cy="615553"/>
          </a:xfrm>
          <a:prstGeom prst="rect">
            <a:avLst/>
          </a:prstGeom>
          <a:solidFill>
            <a:schemeClr val="bg1"/>
          </a:solidFill>
          <a:ln>
            <a:solidFill>
              <a:srgbClr val="3BBB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>
                <a:solidFill>
                  <a:srgbClr val="0070C0"/>
                </a:solidFill>
              </a:rPr>
              <a:t>What did your learning partner do well?</a:t>
            </a:r>
            <a:endParaRPr lang="en-GB" sz="17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88880" y="5141932"/>
            <a:ext cx="6608201" cy="877163"/>
          </a:xfrm>
          <a:prstGeom prst="rect">
            <a:avLst/>
          </a:prstGeom>
          <a:solidFill>
            <a:schemeClr val="bg1"/>
          </a:solidFill>
          <a:ln>
            <a:solidFill>
              <a:srgbClr val="3BBB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>
                <a:solidFill>
                  <a:srgbClr val="FF0000"/>
                </a:solidFill>
              </a:rPr>
              <a:t>Write down at least 1 thing that you will take away from this assessment and work on! </a:t>
            </a:r>
            <a:r>
              <a:rPr lang="en-GB" sz="1700" dirty="0" smtClean="0">
                <a:solidFill>
                  <a:srgbClr val="0070C0"/>
                </a:solidFill>
              </a:rPr>
              <a:t>E.g. I will read over my notes after every lesson and produce revision cards containing key terms.</a:t>
            </a:r>
            <a:endParaRPr lang="en-GB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535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Home Work; </a:t>
            </a:r>
            <a:r>
              <a:rPr lang="en-GB" b="1" u="sng" dirty="0" smtClean="0">
                <a:solidFill>
                  <a:srgbClr val="002060"/>
                </a:solidFill>
              </a:rPr>
              <a:t>Due in your last lesson next week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10" y="1520190"/>
            <a:ext cx="5943600" cy="497204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b="1" dirty="0" smtClean="0">
                <a:solidFill>
                  <a:srgbClr val="002060"/>
                </a:solidFill>
              </a:rPr>
              <a:t>RWS#1 MACRO</a:t>
            </a:r>
            <a:r>
              <a:rPr lang="en-GB" dirty="0" smtClean="0"/>
              <a:t>: Economics Toolkit</a:t>
            </a:r>
          </a:p>
          <a:p>
            <a:pPr marL="514350" indent="-514350">
              <a:buFont typeface="+mj-lt"/>
              <a:buAutoNum type="alphaLcParenR"/>
            </a:pPr>
            <a:r>
              <a:rPr lang="en-GB" b="1" dirty="0" smtClean="0">
                <a:solidFill>
                  <a:srgbClr val="002060"/>
                </a:solidFill>
              </a:rPr>
              <a:t>RWS#1 MICRO</a:t>
            </a:r>
            <a:r>
              <a:rPr lang="en-GB" dirty="0" smtClean="0"/>
              <a:t>: Supply and Demand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Revision Work Sheet (RWS) Key Points:</a:t>
            </a:r>
          </a:p>
          <a:p>
            <a:pPr lvl="1"/>
            <a:r>
              <a:rPr lang="en-GB" sz="2800" dirty="0" smtClean="0"/>
              <a:t>Computerised </a:t>
            </a:r>
          </a:p>
          <a:p>
            <a:pPr lvl="1"/>
            <a:r>
              <a:rPr lang="en-GB" sz="2800" dirty="0" smtClean="0"/>
              <a:t>1 sheet of A4 (double-sided)</a:t>
            </a:r>
          </a:p>
          <a:p>
            <a:pPr lvl="1"/>
            <a:r>
              <a:rPr lang="en-GB" sz="2800" dirty="0" smtClean="0"/>
              <a:t>Use all COMPULSARY RESOURCES</a:t>
            </a:r>
          </a:p>
          <a:p>
            <a:pPr lvl="1"/>
            <a:r>
              <a:rPr lang="en-GB" sz="2800" dirty="0" smtClean="0"/>
              <a:t>Set margins to narrow (on MS Word)</a:t>
            </a:r>
          </a:p>
          <a:p>
            <a:pPr lvl="1"/>
            <a:r>
              <a:rPr lang="en-GB" sz="2800" dirty="0" smtClean="0"/>
              <a:t>Include all I’ve asked for on SPECIFIC INSTRUCTIONS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69" y="2870763"/>
            <a:ext cx="2261062" cy="22610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457178" y="1590806"/>
            <a:ext cx="4030655" cy="224676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u="sng" dirty="0" smtClean="0"/>
              <a:t>Assessment</a:t>
            </a:r>
          </a:p>
          <a:p>
            <a:r>
              <a:rPr lang="en-GB" sz="2800" dirty="0" smtClean="0"/>
              <a:t>1 = Outstanding</a:t>
            </a:r>
          </a:p>
          <a:p>
            <a:r>
              <a:rPr lang="en-GB" sz="2800" dirty="0" smtClean="0"/>
              <a:t>2 = Good</a:t>
            </a:r>
          </a:p>
          <a:p>
            <a:r>
              <a:rPr lang="en-GB" sz="2800" dirty="0" smtClean="0"/>
              <a:t>3 = Requires improvement</a:t>
            </a:r>
          </a:p>
          <a:p>
            <a:r>
              <a:rPr lang="en-GB" sz="2800" dirty="0" smtClean="0"/>
              <a:t>4 = Do it again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608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68" y="35941"/>
            <a:ext cx="10515600" cy="1325563"/>
          </a:xfrm>
        </p:spPr>
        <p:txBody>
          <a:bodyPr/>
          <a:lstStyle/>
          <a:p>
            <a:r>
              <a:rPr lang="en-GB" u="sng" dirty="0" smtClean="0"/>
              <a:t>Specialisation and Division of Labour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144" y="1133856"/>
            <a:ext cx="5629656" cy="5315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u="sng" dirty="0" smtClean="0"/>
              <a:t>Points to Ponder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“Specialisation occurs when we concentrate on a particular task”</a:t>
            </a:r>
          </a:p>
          <a:p>
            <a:pPr marL="0" indent="0">
              <a:buNone/>
            </a:pPr>
            <a:r>
              <a:rPr lang="en-GB" dirty="0" smtClean="0"/>
              <a:t>It happens at many levels: within families, businesses and countries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“Division of labour (</a:t>
            </a:r>
            <a:r>
              <a:rPr lang="en-GB" dirty="0" err="1" smtClean="0">
                <a:solidFill>
                  <a:srgbClr val="FF0000"/>
                </a:solidFill>
              </a:rPr>
              <a:t>DoL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en-GB" dirty="0">
                <a:solidFill>
                  <a:srgbClr val="FF0000"/>
                </a:solidFill>
              </a:rPr>
              <a:t>occurs where production is broken down into many separate </a:t>
            </a:r>
            <a:r>
              <a:rPr lang="en-GB" dirty="0" smtClean="0">
                <a:solidFill>
                  <a:srgbClr val="FF0000"/>
                </a:solidFill>
              </a:rPr>
              <a:t>tasks” </a:t>
            </a:r>
          </a:p>
          <a:p>
            <a:pPr marL="0" indent="0">
              <a:buNone/>
            </a:pPr>
            <a:r>
              <a:rPr lang="en-GB" dirty="0" err="1" smtClean="0"/>
              <a:t>DoL</a:t>
            </a:r>
            <a:r>
              <a:rPr lang="en-GB" dirty="0" smtClean="0"/>
              <a:t> is specialisation within a business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72933"/>
            <a:ext cx="5446776" cy="4779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“Production is the process of turning inputs into outputs” </a:t>
            </a:r>
          </a:p>
          <a:p>
            <a:pPr marL="0" indent="0">
              <a:buNone/>
            </a:pPr>
            <a:r>
              <a:rPr lang="en-GB" dirty="0" smtClean="0"/>
              <a:t>…Whereas productivity is the efficiency of production”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Labour productivity = </a:t>
            </a:r>
          </a:p>
          <a:p>
            <a:pPr marL="0" indent="0" algn="ctr"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total output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units of labour</a:t>
            </a:r>
          </a:p>
          <a:p>
            <a:pPr marL="0" indent="0">
              <a:buNone/>
            </a:pPr>
            <a:r>
              <a:rPr lang="en-GB" dirty="0" smtClean="0"/>
              <a:t>i.e. the efficiency of labour at turning inputs into outputs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3473" y="0"/>
            <a:ext cx="1938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16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021357" y="1176838"/>
            <a:ext cx="4920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https://www.youtube.com/watch?v=ATPxQih6Uag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-134747"/>
            <a:ext cx="10515600" cy="1325563"/>
          </a:xfrm>
        </p:spPr>
        <p:txBody>
          <a:bodyPr/>
          <a:lstStyle/>
          <a:p>
            <a:r>
              <a:rPr lang="en-GB" u="sng" dirty="0" smtClean="0"/>
              <a:t>Division of Labour: Box Making Activity!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52" y="1072896"/>
            <a:ext cx="5641848" cy="555650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FF0000"/>
                </a:solidFill>
              </a:rPr>
              <a:t>Round 1</a:t>
            </a:r>
            <a:r>
              <a:rPr lang="en-GB" dirty="0" smtClean="0"/>
              <a:t>: No groups can specialise except Team A (7 mins)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Complete a) and b) (10 mins)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FF0000"/>
                </a:solidFill>
              </a:rPr>
              <a:t>Round 2</a:t>
            </a:r>
            <a:r>
              <a:rPr lang="en-GB" dirty="0" smtClean="0"/>
              <a:t>: All groups can specialise! (7 mins)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Complete c) (5 mins)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Page 18 – make notes on the benefits and drawbacks of the division of labour (5 mins)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3473" y="0"/>
            <a:ext cx="1938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17-18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186" y="882823"/>
            <a:ext cx="3786758" cy="56021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91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DoL</a:t>
            </a:r>
            <a:r>
              <a:rPr lang="en-GB" b="1" u="sng" dirty="0" smtClean="0"/>
              <a:t>: Benefits and Drawbacks</a:t>
            </a:r>
            <a:r>
              <a:rPr lang="en-GB" u="sng" dirty="0" smtClean="0"/>
              <a:t>: Explain each one on your mind-map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144" y="1966122"/>
            <a:ext cx="5629656" cy="4616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u="sng" dirty="0" smtClean="0">
                <a:solidFill>
                  <a:srgbClr val="0070C0"/>
                </a:solidFill>
              </a:rPr>
              <a:t>Benefits</a:t>
            </a:r>
          </a:p>
          <a:p>
            <a:pPr marL="0" indent="0" algn="ctr">
              <a:buNone/>
            </a:pPr>
            <a:endParaRPr lang="en-GB" b="1" u="sng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Higher output due to higher labour productivity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Labour becomes more skilled in specialised task – quality improves</a:t>
            </a:r>
          </a:p>
          <a:p>
            <a:r>
              <a:rPr lang="en-GB" dirty="0">
                <a:solidFill>
                  <a:srgbClr val="0070C0"/>
                </a:solidFill>
              </a:rPr>
              <a:t>Economies of </a:t>
            </a:r>
            <a:r>
              <a:rPr lang="en-GB" dirty="0" smtClean="0">
                <a:solidFill>
                  <a:srgbClr val="0070C0"/>
                </a:solidFill>
              </a:rPr>
              <a:t>Scale (higher output = lower average cost due to bulk buying)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Potentially a lower cost for consumers (due to </a:t>
            </a:r>
            <a:r>
              <a:rPr lang="en-GB" dirty="0" err="1" smtClean="0">
                <a:solidFill>
                  <a:srgbClr val="0070C0"/>
                </a:solidFill>
              </a:rPr>
              <a:t>EoS</a:t>
            </a:r>
            <a:r>
              <a:rPr lang="en-GB" dirty="0" smtClean="0">
                <a:solidFill>
                  <a:srgbClr val="0070C0"/>
                </a:solidFill>
              </a:rPr>
              <a:t> and increased supply)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66122"/>
            <a:ext cx="5373624" cy="4616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Drawbacks</a:t>
            </a:r>
          </a:p>
          <a:p>
            <a:pPr marL="0" indent="0" algn="ctr">
              <a:buNone/>
            </a:pP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Repetitive work leads boredom and lower productivity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Workers demotivated by task – quality suffers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High worker turnover (expensive for a business)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Can lead to structural unemployment (when there is no longer demand for the type of work)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2655" y="0"/>
            <a:ext cx="160934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19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27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Extension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4175"/>
            <a:ext cx="1061466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a) Ford Production Line</a:t>
            </a:r>
            <a:endParaRPr lang="en-GB" dirty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www.youtube.com/watch?v=cTZ3rJHHSik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mtClean="0"/>
              <a:t>b) Adam </a:t>
            </a:r>
            <a:r>
              <a:rPr lang="en-GB" dirty="0" smtClean="0"/>
              <a:t>Smith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www.youtube.com/watch?v=Mq6VF7TSpk4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253473" y="0"/>
            <a:ext cx="19385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20-21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93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2605"/>
            <a:ext cx="8711832" cy="6616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2655" y="0"/>
            <a:ext cx="160934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mtClean="0"/>
              <a:t>Page 22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98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5567"/>
          </a:xfrm>
        </p:spPr>
        <p:txBody>
          <a:bodyPr/>
          <a:lstStyle/>
          <a:p>
            <a:r>
              <a:rPr lang="en-GB" dirty="0" smtClean="0"/>
              <a:t>Names                                      Roles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77824"/>
            <a:ext cx="5961888" cy="5980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Rishi Sunak</a:t>
            </a:r>
          </a:p>
          <a:p>
            <a:pPr marL="0" indent="0">
              <a:buNone/>
            </a:pPr>
            <a:r>
              <a:rPr lang="en-GB" dirty="0" smtClean="0"/>
              <a:t>Boris Johnson</a:t>
            </a:r>
          </a:p>
          <a:p>
            <a:pPr marL="0" indent="0">
              <a:buNone/>
            </a:pPr>
            <a:r>
              <a:rPr lang="en-GB" dirty="0" smtClean="0"/>
              <a:t>Jerome Powell</a:t>
            </a:r>
          </a:p>
          <a:p>
            <a:pPr marL="0" indent="0">
              <a:buNone/>
            </a:pPr>
            <a:r>
              <a:rPr lang="en-GB" dirty="0" smtClean="0"/>
              <a:t>Christine </a:t>
            </a:r>
            <a:r>
              <a:rPr lang="en-GB" dirty="0" err="1" smtClean="0"/>
              <a:t>Lagarde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Milton Friedman</a:t>
            </a:r>
          </a:p>
          <a:p>
            <a:pPr marL="0" indent="0">
              <a:buNone/>
            </a:pPr>
            <a:r>
              <a:rPr lang="en-GB" dirty="0" smtClean="0"/>
              <a:t>John Maynard Keynes</a:t>
            </a:r>
          </a:p>
          <a:p>
            <a:pPr marL="0" indent="0">
              <a:buNone/>
            </a:pPr>
            <a:r>
              <a:rPr lang="en-GB" dirty="0" smtClean="0"/>
              <a:t>Don Trump</a:t>
            </a:r>
          </a:p>
          <a:p>
            <a:pPr marL="0" indent="0">
              <a:buNone/>
            </a:pPr>
            <a:r>
              <a:rPr lang="en-GB" dirty="0" smtClean="0"/>
              <a:t>Angela Merkel</a:t>
            </a:r>
          </a:p>
          <a:p>
            <a:pPr marL="0" indent="0">
              <a:buNone/>
            </a:pPr>
            <a:r>
              <a:rPr lang="en-GB" dirty="0" smtClean="0"/>
              <a:t>Xi Jinping</a:t>
            </a:r>
          </a:p>
          <a:p>
            <a:pPr marL="0" indent="0">
              <a:buNone/>
            </a:pPr>
            <a:r>
              <a:rPr lang="en-GB" dirty="0" smtClean="0"/>
              <a:t>Adam Smith</a:t>
            </a:r>
          </a:p>
          <a:p>
            <a:pPr marL="0" indent="0">
              <a:buNone/>
            </a:pPr>
            <a:r>
              <a:rPr lang="en-GB" dirty="0" smtClean="0"/>
              <a:t>Macron</a:t>
            </a:r>
          </a:p>
          <a:p>
            <a:pPr marL="0" indent="0">
              <a:buNone/>
            </a:pPr>
            <a:r>
              <a:rPr lang="en-GB" dirty="0" smtClean="0"/>
              <a:t>Jeff Bezos</a:t>
            </a:r>
          </a:p>
          <a:p>
            <a:pPr marL="0" indent="0">
              <a:buNone/>
            </a:pPr>
            <a:r>
              <a:rPr lang="en-GB" dirty="0" smtClean="0"/>
              <a:t>Elon Musk</a:t>
            </a:r>
          </a:p>
          <a:p>
            <a:pPr marL="0" indent="0">
              <a:buNone/>
            </a:pPr>
            <a:r>
              <a:rPr lang="en-GB" dirty="0" smtClean="0"/>
              <a:t>Andrew Bailey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2704" y="877824"/>
            <a:ext cx="6559296" cy="5980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Governor of Bank of England</a:t>
            </a:r>
          </a:p>
          <a:p>
            <a:pPr marL="0" indent="0">
              <a:buNone/>
            </a:pPr>
            <a:r>
              <a:rPr lang="en-GB" dirty="0" smtClean="0"/>
              <a:t>Chairman of Federal Reserve</a:t>
            </a:r>
          </a:p>
          <a:p>
            <a:pPr marL="0" indent="0">
              <a:buNone/>
            </a:pPr>
            <a:r>
              <a:rPr lang="en-GB" dirty="0" smtClean="0"/>
              <a:t>President</a:t>
            </a:r>
          </a:p>
          <a:p>
            <a:pPr marL="0" indent="0">
              <a:buNone/>
            </a:pPr>
            <a:r>
              <a:rPr lang="en-GB" dirty="0" smtClean="0"/>
              <a:t>Prime Minister</a:t>
            </a:r>
          </a:p>
          <a:p>
            <a:pPr marL="0" indent="0">
              <a:buNone/>
            </a:pPr>
            <a:r>
              <a:rPr lang="en-GB" dirty="0" smtClean="0"/>
              <a:t>Economist</a:t>
            </a:r>
          </a:p>
          <a:p>
            <a:pPr marL="0" indent="0">
              <a:buNone/>
            </a:pPr>
            <a:r>
              <a:rPr lang="en-GB" dirty="0" smtClean="0"/>
              <a:t>Entrepreneurs</a:t>
            </a:r>
          </a:p>
          <a:p>
            <a:pPr marL="0" indent="0">
              <a:buNone/>
            </a:pPr>
            <a:r>
              <a:rPr lang="en-GB" dirty="0" smtClean="0"/>
              <a:t>Governor of European Central Bank</a:t>
            </a:r>
          </a:p>
          <a:p>
            <a:pPr marL="0" indent="0">
              <a:buNone/>
            </a:pPr>
            <a:r>
              <a:rPr lang="en-GB" dirty="0" smtClean="0"/>
              <a:t>Chancellor of the Exchequer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93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What is Economics?</a:t>
            </a:r>
            <a:endParaRPr lang="en-GB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Micro</a:t>
            </a:r>
            <a:r>
              <a:rPr lang="en-GB" dirty="0" smtClean="0"/>
              <a:t> is the study of individual markets e.g. housing market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Macro</a:t>
            </a:r>
            <a:r>
              <a:rPr lang="en-GB" dirty="0" smtClean="0"/>
              <a:t> is the study of the whole economy e.g. UK unemployment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2179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Activity:</a:t>
            </a:r>
            <a:r>
              <a:rPr lang="en-GB" b="1" dirty="0"/>
              <a:t> </a:t>
            </a:r>
            <a:r>
              <a:rPr lang="en-GB" dirty="0"/>
              <a:t>Decide whether the events relate to MICRO or </a:t>
            </a:r>
            <a:r>
              <a:rPr lang="en-GB" dirty="0" smtClean="0"/>
              <a:t>MACRO (5 mins)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Extension:</a:t>
            </a:r>
            <a:r>
              <a:rPr lang="en-GB" dirty="0" smtClean="0"/>
              <a:t> Add 2 events of your own to each column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Top Tip:</a:t>
            </a:r>
            <a:r>
              <a:rPr lang="en-GB" b="1" dirty="0" smtClean="0"/>
              <a:t> </a:t>
            </a:r>
            <a:r>
              <a:rPr lang="en-GB" dirty="0" smtClean="0"/>
              <a:t>Work together with your learning partner!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68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Positive or Normative?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758" y="1528011"/>
            <a:ext cx="5077326" cy="489685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Economics is the best subject in the world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Economics graduates have the highest average salaries upon leaving university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GBBO is overrated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GBBO is the most watched TV show on the BBC this year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7031" y="1431760"/>
            <a:ext cx="6075947" cy="5317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7030A0"/>
                </a:solidFill>
              </a:rPr>
              <a:t>Activity 1</a:t>
            </a:r>
            <a:r>
              <a:rPr lang="en-GB" dirty="0" smtClean="0">
                <a:solidFill>
                  <a:srgbClr val="7030A0"/>
                </a:solidFill>
              </a:rPr>
              <a:t>: </a:t>
            </a:r>
            <a:r>
              <a:rPr lang="en-GB" dirty="0" smtClean="0"/>
              <a:t>Write one positive statement and one normative statement – test your partner! </a:t>
            </a:r>
            <a:r>
              <a:rPr lang="en-GB" dirty="0" smtClean="0">
                <a:solidFill>
                  <a:srgbClr val="0070C0"/>
                </a:solidFill>
              </a:rPr>
              <a:t>(5 mins)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7030A0"/>
                </a:solidFill>
              </a:rPr>
              <a:t>Activity 2</a:t>
            </a:r>
            <a:r>
              <a:rPr lang="en-GB" dirty="0" smtClean="0">
                <a:solidFill>
                  <a:srgbClr val="7030A0"/>
                </a:solidFill>
              </a:rPr>
              <a:t>: </a:t>
            </a:r>
            <a:r>
              <a:rPr lang="en-GB" dirty="0" smtClean="0"/>
              <a:t>Coke v Pepsi. Which is better? Justify your choice </a:t>
            </a:r>
            <a:r>
              <a:rPr lang="en-GB" dirty="0" smtClean="0">
                <a:solidFill>
                  <a:srgbClr val="0070C0"/>
                </a:solidFill>
              </a:rPr>
              <a:t>(5 mins)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7030A0"/>
                </a:solidFill>
              </a:rPr>
              <a:t>Extension</a:t>
            </a:r>
            <a:r>
              <a:rPr lang="en-GB" dirty="0" smtClean="0">
                <a:solidFill>
                  <a:srgbClr val="7030A0"/>
                </a:solidFill>
              </a:rPr>
              <a:t>: </a:t>
            </a:r>
            <a:r>
              <a:rPr lang="en-GB" dirty="0" smtClean="0"/>
              <a:t>Evaluate your argument (give balance)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7030A0"/>
                </a:solidFill>
              </a:rPr>
              <a:t>Discussion!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/>
              <a:t>Economists are interested by these sorts of things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(5-10 mins)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3-4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912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77" y="316997"/>
            <a:ext cx="10515600" cy="1325563"/>
          </a:xfrm>
        </p:spPr>
        <p:txBody>
          <a:bodyPr/>
          <a:lstStyle/>
          <a:p>
            <a:r>
              <a:rPr lang="en-GB" u="sng" dirty="0" smtClean="0"/>
              <a:t>Economics as a Social Science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1503947"/>
            <a:ext cx="5767137" cy="5041232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/>
              <a:t>Scenario A (5 mins)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basic </a:t>
            </a:r>
            <a:r>
              <a:rPr lang="en-GB" dirty="0" smtClean="0"/>
              <a:t>assumption that parents would want to avoid the fee </a:t>
            </a:r>
            <a:r>
              <a:rPr lang="en-GB" dirty="0"/>
              <a:t>proved to be </a:t>
            </a:r>
            <a:r>
              <a:rPr lang="en-GB" dirty="0" smtClean="0"/>
              <a:t>flawed!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Most </a:t>
            </a:r>
            <a:r>
              <a:rPr lang="en-GB" dirty="0"/>
              <a:t>parents interpreted the late arrival fine as a fee. They were happy to pay for additional childcare and more turned up late as compared to before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(True story)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3947"/>
            <a:ext cx="5715000" cy="467301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/>
              <a:t>Scenario B (5 mins)</a:t>
            </a:r>
          </a:p>
          <a:p>
            <a:pPr marL="0" indent="0" algn="ctr">
              <a:buNone/>
            </a:pPr>
            <a:endParaRPr lang="en-GB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Whilst some part-time workers see a lower wages as less incentive to work, it is likely that a larger proportion of part-time workers will want to work more hours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</a:t>
            </a:r>
            <a:r>
              <a:rPr lang="en-GB" dirty="0" smtClean="0"/>
              <a:t>.g. to support their family and maintain their standard of living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(Remains to be seen)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</a:t>
            </a:r>
            <a:r>
              <a:rPr lang="en-GB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24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18" y="-180303"/>
            <a:ext cx="10515600" cy="1325563"/>
          </a:xfrm>
        </p:spPr>
        <p:txBody>
          <a:bodyPr/>
          <a:lstStyle/>
          <a:p>
            <a:r>
              <a:rPr lang="en-GB" u="sng" dirty="0" smtClean="0"/>
              <a:t>Factors of Production (a.k.a. Resources)</a:t>
            </a:r>
            <a:endParaRPr lang="en-GB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5" y="964326"/>
            <a:ext cx="11823030" cy="5668149"/>
          </a:xfrm>
        </p:spPr>
      </p:pic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7</a:t>
            </a:r>
            <a:endParaRPr lang="en-GB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8" y="1089064"/>
            <a:ext cx="2466975" cy="18478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6" r="13135"/>
          <a:stretch/>
        </p:blipFill>
        <p:spPr>
          <a:xfrm>
            <a:off x="9785682" y="898359"/>
            <a:ext cx="2245895" cy="24303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" y="4584031"/>
            <a:ext cx="2454442" cy="18408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r="22030"/>
          <a:stretch/>
        </p:blipFill>
        <p:spPr>
          <a:xfrm>
            <a:off x="10010274" y="4665764"/>
            <a:ext cx="2069429" cy="18232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283746" y="4375480"/>
            <a:ext cx="3760470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Activity 1 (5 mins)</a:t>
            </a:r>
            <a:endParaRPr lang="en-GB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52214" y="5207617"/>
            <a:ext cx="3144254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Task (3 mins)</a:t>
            </a:r>
            <a:endParaRPr lang="en-GB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1" y="6051597"/>
            <a:ext cx="3777016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Activity 2 (3 mins)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9144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945"/>
            <a:ext cx="10515600" cy="1325563"/>
          </a:xfrm>
        </p:spPr>
        <p:txBody>
          <a:bodyPr/>
          <a:lstStyle/>
          <a:p>
            <a:r>
              <a:rPr lang="en-GB" u="sng" dirty="0" smtClean="0"/>
              <a:t>Which Factor of Production (</a:t>
            </a:r>
            <a:r>
              <a:rPr lang="en-GB" u="sng" dirty="0" err="1" smtClean="0"/>
              <a:t>FoP</a:t>
            </a:r>
            <a:r>
              <a:rPr lang="en-GB" u="sng" dirty="0" smtClean="0"/>
              <a:t>)?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75" y="1240154"/>
            <a:ext cx="5231255" cy="51892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1. For each of the words below, write which </a:t>
            </a:r>
            <a:r>
              <a:rPr lang="en-GB" dirty="0" err="1" smtClean="0"/>
              <a:t>FoP</a:t>
            </a:r>
            <a:r>
              <a:rPr lang="en-GB" dirty="0" smtClean="0"/>
              <a:t> it would be classed as!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Fish </a:t>
            </a:r>
            <a:r>
              <a:rPr lang="en-GB" smtClean="0"/>
              <a:t>in the sea</a:t>
            </a: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Tractor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Farmer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Mark Zuckerberg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Teacher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Doctor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Sewing machine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Coco Chanel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Oil field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0" y="1228724"/>
            <a:ext cx="6172200" cy="50177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2. List all of the resources that went in to making the pair of shoes that you have on!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Hint: draw the diagram below and list the resources on there!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7</a:t>
            </a:r>
            <a:r>
              <a:rPr lang="en-GB" dirty="0" smtClean="0"/>
              <a:t> mins!)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8</a:t>
            </a:r>
            <a:endParaRPr lang="en-GB" sz="280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99" y="3737610"/>
            <a:ext cx="4749561" cy="2929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9029699" y="4812030"/>
            <a:ext cx="1404257" cy="69723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My Shoes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849CFE02CD74F92A1769301D06646" ma:contentTypeVersion="1" ma:contentTypeDescription="Create a new document." ma:contentTypeScope="" ma:versionID="df869ed721f02c6d6cfac3424a27bc3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C0B6A1-03A7-4BBF-8E71-9D2F529DD7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B6D2E-C564-4E6C-9683-C9DF9A0B8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55F0E9-631A-47B7-8F34-5EED2E24491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1732</Words>
  <Application>Microsoft Office PowerPoint</Application>
  <PresentationFormat>Widescreen</PresentationFormat>
  <Paragraphs>304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Bradley Hand ITC</vt:lpstr>
      <vt:lpstr>Calibri</vt:lpstr>
      <vt:lpstr>Calibri Light</vt:lpstr>
      <vt:lpstr>Comic Sans MS</vt:lpstr>
      <vt:lpstr>Lucida Console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Names                                      Roles</vt:lpstr>
      <vt:lpstr>PowerPoint Presentation</vt:lpstr>
      <vt:lpstr>What is Economics?</vt:lpstr>
      <vt:lpstr>Positive or Normative?</vt:lpstr>
      <vt:lpstr>Economics as a Social Science</vt:lpstr>
      <vt:lpstr>Factors of Production (a.k.a. Resources)</vt:lpstr>
      <vt:lpstr>Which Factor of Production (FoP)?</vt:lpstr>
      <vt:lpstr>Factors of Production (Factor Inputs)</vt:lpstr>
      <vt:lpstr>Factors of Production (Factor Inputs)</vt:lpstr>
      <vt:lpstr>Opportunity Cost</vt:lpstr>
      <vt:lpstr>Opportunity Cost Examples</vt:lpstr>
      <vt:lpstr>PPFs</vt:lpstr>
      <vt:lpstr>PowerPoint Presentation</vt:lpstr>
      <vt:lpstr>PPFs and Opportunity Cost</vt:lpstr>
      <vt:lpstr>PPF and Economic Growth (long run)</vt:lpstr>
      <vt:lpstr>PowerPoint Presentation</vt:lpstr>
      <vt:lpstr>Economic Efficiencies</vt:lpstr>
      <vt:lpstr>Worksheets on PPFs (20 mins)</vt:lpstr>
      <vt:lpstr>PowerPoint Presentation</vt:lpstr>
      <vt:lpstr>HW: Mid-Topic Test (12 mins + ET)</vt:lpstr>
      <vt:lpstr>PowerPoint Presentation</vt:lpstr>
      <vt:lpstr>Home Work; Due in your last lesson next week</vt:lpstr>
      <vt:lpstr>Specialisation and Division of Labour</vt:lpstr>
      <vt:lpstr>Division of Labour: Box Making Activity!</vt:lpstr>
      <vt:lpstr>DoL: Benefits and Drawbacks: Explain each one on your mind-map</vt:lpstr>
      <vt:lpstr>Extension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Dyson</dc:creator>
  <cp:lastModifiedBy>Stephen Anderson</cp:lastModifiedBy>
  <cp:revision>174</cp:revision>
  <dcterms:created xsi:type="dcterms:W3CDTF">2016-09-02T10:06:30Z</dcterms:created>
  <dcterms:modified xsi:type="dcterms:W3CDTF">2020-09-04T09:46:56Z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0x01010060F849CFE02CD74F92A1769301D06646</vt:lpwstr>
  </property>
</Properties>
</file>