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3" r:id="rId8"/>
    <p:sldId id="262" r:id="rId9"/>
    <p:sldId id="264" r:id="rId10"/>
    <p:sldId id="266"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4667"/>
  </p:normalViewPr>
  <p:slideViewPr>
    <p:cSldViewPr snapToGrid="0" snapToObjects="1">
      <p:cViewPr varScale="1">
        <p:scale>
          <a:sx n="117" d="100"/>
          <a:sy n="117" d="100"/>
        </p:scale>
        <p:origin x="360" y="17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GB"/>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9/5/20</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9/5/20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GB"/>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9/5/20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9/5/20</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GB"/>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9/5/20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GB"/>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9/5/20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9/5/20</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GB"/>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9/5/20</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GB"/>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9/5/20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9/5/20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9/5/20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GB"/>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9/5/20</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hyperlink" Target="https://commons.wikimedia.org/wiki/Category:Videoplasty" TargetMode="Externa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0AF95-9049-704B-B045-56D218F07F3D}"/>
              </a:ext>
            </a:extLst>
          </p:cNvPr>
          <p:cNvSpPr>
            <a:spLocks noGrp="1"/>
          </p:cNvSpPr>
          <p:nvPr>
            <p:ph type="ctrTitle"/>
          </p:nvPr>
        </p:nvSpPr>
        <p:spPr/>
        <p:txBody>
          <a:bodyPr/>
          <a:lstStyle/>
          <a:p>
            <a:r>
              <a:rPr lang="en-US" dirty="0"/>
              <a:t>Welcome </a:t>
            </a:r>
          </a:p>
        </p:txBody>
      </p:sp>
      <p:sp>
        <p:nvSpPr>
          <p:cNvPr id="3" name="Subtitle 2">
            <a:extLst>
              <a:ext uri="{FF2B5EF4-FFF2-40B4-BE49-F238E27FC236}">
                <a16:creationId xmlns:a16="http://schemas.microsoft.com/office/drawing/2014/main" id="{71EAA8FD-9CB2-5243-A593-F99F597EC865}"/>
              </a:ext>
            </a:extLst>
          </p:cNvPr>
          <p:cNvSpPr>
            <a:spLocks noGrp="1"/>
          </p:cNvSpPr>
          <p:nvPr>
            <p:ph type="subTitle" idx="1"/>
          </p:nvPr>
        </p:nvSpPr>
        <p:spPr/>
        <p:txBody>
          <a:bodyPr/>
          <a:lstStyle/>
          <a:p>
            <a:r>
              <a:rPr lang="en-US" dirty="0"/>
              <a:t>Gill Thompson’s first year English Literature Class (B block)</a:t>
            </a:r>
          </a:p>
        </p:txBody>
      </p:sp>
    </p:spTree>
    <p:extLst>
      <p:ext uri="{BB962C8B-B14F-4D97-AF65-F5344CB8AC3E}">
        <p14:creationId xmlns:p14="http://schemas.microsoft.com/office/powerpoint/2010/main" val="2592925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6CF4C-20EE-EC49-BC25-03DBB6744C5E}"/>
              </a:ext>
            </a:extLst>
          </p:cNvPr>
          <p:cNvSpPr>
            <a:spLocks noGrp="1"/>
          </p:cNvSpPr>
          <p:nvPr>
            <p:ph type="title"/>
          </p:nvPr>
        </p:nvSpPr>
        <p:spPr/>
        <p:txBody>
          <a:bodyPr/>
          <a:lstStyle/>
          <a:p>
            <a:r>
              <a:rPr lang="en-US" dirty="0"/>
              <a:t>Hope to see you on Monday</a:t>
            </a:r>
          </a:p>
        </p:txBody>
      </p:sp>
      <p:sp>
        <p:nvSpPr>
          <p:cNvPr id="4" name="TextBox 3">
            <a:extLst>
              <a:ext uri="{FF2B5EF4-FFF2-40B4-BE49-F238E27FC236}">
                <a16:creationId xmlns:a16="http://schemas.microsoft.com/office/drawing/2014/main" id="{E7D1AFCB-FA9E-E64D-91C7-FA2557FA753E}"/>
              </a:ext>
            </a:extLst>
          </p:cNvPr>
          <p:cNvSpPr txBox="1"/>
          <p:nvPr/>
        </p:nvSpPr>
        <p:spPr>
          <a:xfrm>
            <a:off x="4091051" y="7585869"/>
            <a:ext cx="1000000" cy="646331"/>
          </a:xfrm>
          <a:prstGeom prst="rect">
            <a:avLst/>
          </a:prstGeom>
          <a:noFill/>
        </p:spPr>
        <p:txBody>
          <a:bodyPr wrap="square" rtlCol="0">
            <a:spAutoFit/>
          </a:bodyPr>
          <a:lstStyle/>
          <a:p>
            <a:r>
              <a:rPr lang="en-US" sz="900" dirty="0">
                <a:hlinkClick r:id="rId2" tooltip="https://commons.wikimedia.org/wiki/Category:Videoplasty"/>
              </a:rPr>
              <a:t>This Photo</a:t>
            </a:r>
            <a:r>
              <a:rPr lang="en-US" sz="900" dirty="0"/>
              <a:t> by Unknown Author is </a:t>
            </a:r>
            <a:r>
              <a:rPr lang="en-US" sz="900" dirty="0" err="1"/>
              <a:t>licens</a:t>
            </a:r>
            <a:r>
              <a:rPr lang="en-US" sz="900" dirty="0"/>
              <a:t> under </a:t>
            </a:r>
            <a:r>
              <a:rPr lang="en-US" sz="900" dirty="0">
                <a:hlinkClick r:id="rId3" tooltip="https://creativecommons.org/licenses/by-sa/3.0/"/>
              </a:rPr>
              <a:t>CC BY-S</a:t>
            </a:r>
            <a:endParaRPr lang="en-US" sz="900" dirty="0"/>
          </a:p>
        </p:txBody>
      </p:sp>
      <p:pic>
        <p:nvPicPr>
          <p:cNvPr id="9" name="Content Placeholder 8" descr="A close up of a logo&#10;&#10;Description automatically generated">
            <a:extLst>
              <a:ext uri="{FF2B5EF4-FFF2-40B4-BE49-F238E27FC236}">
                <a16:creationId xmlns:a16="http://schemas.microsoft.com/office/drawing/2014/main" id="{47431D25-E721-6B48-B2AE-3EDCBBDAA9B3}"/>
              </a:ext>
            </a:extLst>
          </p:cNvPr>
          <p:cNvPicPr>
            <a:picLocks noGrp="1" noChangeAspect="1"/>
          </p:cNvPicPr>
          <p:nvPr>
            <p:ph idx="1"/>
          </p:nvPr>
        </p:nvPicPr>
        <p:blipFill>
          <a:blip r:embed="rId4">
            <a:extLst>
              <a:ext uri="{837473B0-CC2E-450A-ABE3-18F120FF3D39}">
                <a1611:picAttrSrcUrl xmlns:a1611="http://schemas.microsoft.com/office/drawing/2016/11/main" r:id="rId2"/>
              </a:ext>
            </a:extLst>
          </a:blip>
          <a:stretch>
            <a:fillRect/>
          </a:stretch>
        </p:blipFill>
        <p:spPr>
          <a:xfrm>
            <a:off x="4814887" y="2171700"/>
            <a:ext cx="2367813" cy="3671888"/>
          </a:xfrm>
        </p:spPr>
      </p:pic>
      <p:sp>
        <p:nvSpPr>
          <p:cNvPr id="10" name="TextBox 9">
            <a:extLst>
              <a:ext uri="{FF2B5EF4-FFF2-40B4-BE49-F238E27FC236}">
                <a16:creationId xmlns:a16="http://schemas.microsoft.com/office/drawing/2014/main" id="{53E6CA4F-7625-8340-9797-04B4C11D91D3}"/>
              </a:ext>
            </a:extLst>
          </p:cNvPr>
          <p:cNvSpPr txBox="1"/>
          <p:nvPr/>
        </p:nvSpPr>
        <p:spPr>
          <a:xfrm>
            <a:off x="-791565" y="7401203"/>
            <a:ext cx="2720378" cy="369332"/>
          </a:xfrm>
          <a:prstGeom prst="rect">
            <a:avLst/>
          </a:prstGeom>
          <a:noFill/>
        </p:spPr>
        <p:txBody>
          <a:bodyPr wrap="square" rtlCol="0">
            <a:spAutoFit/>
          </a:bodyPr>
          <a:lstStyle/>
          <a:p>
            <a:r>
              <a:rPr lang="en-US" sz="900" dirty="0">
                <a:hlinkClick r:id="rId2" tooltip="https://commons.wikimedia.org/wiki/Category:Videoplasty"/>
              </a:rPr>
              <a:t>This Photo</a:t>
            </a:r>
            <a:r>
              <a:rPr lang="en-US" sz="900" dirty="0"/>
              <a:t> by </a:t>
            </a:r>
            <a:r>
              <a:rPr lang="en-US" sz="900" dirty="0" err="1"/>
              <a:t>Unknon</a:t>
            </a:r>
            <a:r>
              <a:rPr lang="en-US" sz="900" dirty="0"/>
              <a:t> Author is licensed under </a:t>
            </a:r>
            <a:r>
              <a:rPr lang="en-US" sz="900" dirty="0">
                <a:hlinkClick r:id="rId3" tooltip="https://creativecommons.org/licenses/by-sa/3.0/"/>
              </a:rPr>
              <a:t>CC BY-SA</a:t>
            </a:r>
            <a:endParaRPr lang="en-US" sz="900" dirty="0"/>
          </a:p>
        </p:txBody>
      </p:sp>
    </p:spTree>
    <p:extLst>
      <p:ext uri="{BB962C8B-B14F-4D97-AF65-F5344CB8AC3E}">
        <p14:creationId xmlns:p14="http://schemas.microsoft.com/office/powerpoint/2010/main" val="2677779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946D8-07EF-FC40-9BE7-D3F73F69CE47}"/>
              </a:ext>
            </a:extLst>
          </p:cNvPr>
          <p:cNvSpPr>
            <a:spLocks noGrp="1"/>
          </p:cNvSpPr>
          <p:nvPr>
            <p:ph type="title"/>
          </p:nvPr>
        </p:nvSpPr>
        <p:spPr/>
        <p:txBody>
          <a:bodyPr/>
          <a:lstStyle/>
          <a:p>
            <a:r>
              <a:rPr lang="en-US" dirty="0"/>
              <a:t>The Course</a:t>
            </a:r>
          </a:p>
        </p:txBody>
      </p:sp>
      <p:sp>
        <p:nvSpPr>
          <p:cNvPr id="3" name="Content Placeholder 2">
            <a:extLst>
              <a:ext uri="{FF2B5EF4-FFF2-40B4-BE49-F238E27FC236}">
                <a16:creationId xmlns:a16="http://schemas.microsoft.com/office/drawing/2014/main" id="{104C5658-3ED6-D44B-8C83-F8F544F74847}"/>
              </a:ext>
            </a:extLst>
          </p:cNvPr>
          <p:cNvSpPr>
            <a:spLocks noGrp="1"/>
          </p:cNvSpPr>
          <p:nvPr>
            <p:ph idx="1"/>
          </p:nvPr>
        </p:nvSpPr>
        <p:spPr>
          <a:xfrm>
            <a:off x="685800" y="2808514"/>
            <a:ext cx="10820400" cy="3410171"/>
          </a:xfrm>
        </p:spPr>
        <p:txBody>
          <a:bodyPr/>
          <a:lstStyle/>
          <a:p>
            <a:r>
              <a:rPr lang="en-US" b="1" dirty="0"/>
              <a:t>Tricia:</a:t>
            </a:r>
            <a:r>
              <a:rPr lang="en-US" dirty="0"/>
              <a:t> </a:t>
            </a:r>
            <a:r>
              <a:rPr lang="en-US" i="1" dirty="0"/>
              <a:t>Frankenstein</a:t>
            </a:r>
            <a:r>
              <a:rPr lang="en-US" dirty="0"/>
              <a:t>/ </a:t>
            </a:r>
            <a:r>
              <a:rPr lang="en-US" i="1" dirty="0"/>
              <a:t>Never Let Me Go</a:t>
            </a:r>
            <a:r>
              <a:rPr lang="en-US" dirty="0"/>
              <a:t>. Half of modern poetry</a:t>
            </a:r>
          </a:p>
          <a:p>
            <a:endParaRPr lang="en-US" dirty="0"/>
          </a:p>
          <a:p>
            <a:r>
              <a:rPr lang="en-US" b="1" dirty="0"/>
              <a:t>Gill: </a:t>
            </a:r>
            <a:r>
              <a:rPr lang="en-US" dirty="0"/>
              <a:t>Modern Poetry, </a:t>
            </a:r>
            <a:r>
              <a:rPr lang="en-US" i="1" dirty="0"/>
              <a:t>A Streetcar Named Desire</a:t>
            </a:r>
            <a:r>
              <a:rPr lang="en-US" dirty="0"/>
              <a:t>, </a:t>
            </a:r>
            <a:r>
              <a:rPr lang="en-US" i="1" dirty="0"/>
              <a:t>Othello</a:t>
            </a:r>
            <a:r>
              <a:rPr lang="en-US" dirty="0"/>
              <a:t>.</a:t>
            </a:r>
          </a:p>
        </p:txBody>
      </p:sp>
    </p:spTree>
    <p:extLst>
      <p:ext uri="{BB962C8B-B14F-4D97-AF65-F5344CB8AC3E}">
        <p14:creationId xmlns:p14="http://schemas.microsoft.com/office/powerpoint/2010/main" val="586553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3E1B9-635A-2646-865D-0967AE43B2C9}"/>
              </a:ext>
            </a:extLst>
          </p:cNvPr>
          <p:cNvSpPr>
            <a:spLocks noGrp="1"/>
          </p:cNvSpPr>
          <p:nvPr>
            <p:ph type="title"/>
          </p:nvPr>
        </p:nvSpPr>
        <p:spPr/>
        <p:txBody>
          <a:bodyPr/>
          <a:lstStyle/>
          <a:p>
            <a:r>
              <a:rPr lang="en-US" dirty="0"/>
              <a:t>Poetry: Poems of the Decade</a:t>
            </a:r>
          </a:p>
        </p:txBody>
      </p:sp>
      <p:pic>
        <p:nvPicPr>
          <p:cNvPr id="5" name="Content Placeholder 4" descr="A close up of a sign&#10;&#10;Description automatically generated">
            <a:extLst>
              <a:ext uri="{FF2B5EF4-FFF2-40B4-BE49-F238E27FC236}">
                <a16:creationId xmlns:a16="http://schemas.microsoft.com/office/drawing/2014/main" id="{BF9D51A4-F431-6F4C-BE2F-04C0A9A8D871}"/>
              </a:ext>
            </a:extLst>
          </p:cNvPr>
          <p:cNvPicPr>
            <a:picLocks noGrp="1" noChangeAspect="1"/>
          </p:cNvPicPr>
          <p:nvPr>
            <p:ph idx="1"/>
          </p:nvPr>
        </p:nvPicPr>
        <p:blipFill>
          <a:blip r:embed="rId2"/>
          <a:stretch>
            <a:fillRect/>
          </a:stretch>
        </p:blipFill>
        <p:spPr>
          <a:xfrm>
            <a:off x="4811403" y="2193925"/>
            <a:ext cx="2569194" cy="4024313"/>
          </a:xfrm>
        </p:spPr>
      </p:pic>
      <p:sp>
        <p:nvSpPr>
          <p:cNvPr id="6" name="TextBox 5">
            <a:extLst>
              <a:ext uri="{FF2B5EF4-FFF2-40B4-BE49-F238E27FC236}">
                <a16:creationId xmlns:a16="http://schemas.microsoft.com/office/drawing/2014/main" id="{71682FA4-23AD-674E-87E8-877F98BE0A77}"/>
              </a:ext>
            </a:extLst>
          </p:cNvPr>
          <p:cNvSpPr txBox="1"/>
          <p:nvPr/>
        </p:nvSpPr>
        <p:spPr>
          <a:xfrm>
            <a:off x="8429625" y="2757488"/>
            <a:ext cx="2243138" cy="2308324"/>
          </a:xfrm>
          <a:prstGeom prst="rect">
            <a:avLst/>
          </a:prstGeom>
          <a:noFill/>
        </p:spPr>
        <p:txBody>
          <a:bodyPr wrap="square" rtlCol="0">
            <a:spAutoFit/>
          </a:bodyPr>
          <a:lstStyle/>
          <a:p>
            <a:r>
              <a:rPr lang="en-US" dirty="0"/>
              <a:t>A few available from English department (hurry) or order from bookshop/online: ISBN 978-0-571-32540-5</a:t>
            </a:r>
          </a:p>
        </p:txBody>
      </p:sp>
    </p:spTree>
    <p:extLst>
      <p:ext uri="{BB962C8B-B14F-4D97-AF65-F5344CB8AC3E}">
        <p14:creationId xmlns:p14="http://schemas.microsoft.com/office/powerpoint/2010/main" val="1500452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A68C7-7FC9-BD44-A984-CABE92E11FDD}"/>
              </a:ext>
            </a:extLst>
          </p:cNvPr>
          <p:cNvSpPr>
            <a:spLocks noGrp="1"/>
          </p:cNvSpPr>
          <p:nvPr>
            <p:ph type="title"/>
          </p:nvPr>
        </p:nvSpPr>
        <p:spPr/>
        <p:txBody>
          <a:bodyPr/>
          <a:lstStyle/>
          <a:p>
            <a:r>
              <a:rPr lang="en-US" dirty="0"/>
              <a:t>But first, your own anthology</a:t>
            </a:r>
          </a:p>
        </p:txBody>
      </p:sp>
      <p:sp>
        <p:nvSpPr>
          <p:cNvPr id="3" name="Content Placeholder 2">
            <a:extLst>
              <a:ext uri="{FF2B5EF4-FFF2-40B4-BE49-F238E27FC236}">
                <a16:creationId xmlns:a16="http://schemas.microsoft.com/office/drawing/2014/main" id="{FF715545-E0B5-F940-93B0-3E92EA7773E7}"/>
              </a:ext>
            </a:extLst>
          </p:cNvPr>
          <p:cNvSpPr>
            <a:spLocks noGrp="1"/>
          </p:cNvSpPr>
          <p:nvPr>
            <p:ph idx="1"/>
          </p:nvPr>
        </p:nvSpPr>
        <p:spPr>
          <a:xfrm>
            <a:off x="685800" y="2558143"/>
            <a:ext cx="10820400" cy="3660542"/>
          </a:xfrm>
        </p:spPr>
        <p:txBody>
          <a:bodyPr/>
          <a:lstStyle/>
          <a:p>
            <a:pPr algn="just"/>
            <a:r>
              <a:rPr lang="en-US" dirty="0"/>
              <a:t>Over the first term you are going to collect six poems, which </a:t>
            </a:r>
            <a:r>
              <a:rPr lang="en-US" i="1" dirty="0"/>
              <a:t>may</a:t>
            </a:r>
            <a:r>
              <a:rPr lang="en-US" dirty="0"/>
              <a:t> include one song lyric. I will give you more details on this on Monday, but for the time being I would like you to browse online for poems which appeal to you. Please don’t just choose those you studied for GCSE but search for new ones too. Start thinking about why you like them. I don’t just want a dry analysis of the poem, I want an explanation of why you chose it and why it is special to you. </a:t>
            </a:r>
          </a:p>
          <a:p>
            <a:pPr algn="just"/>
            <a:endParaRPr lang="en-US" dirty="0"/>
          </a:p>
          <a:p>
            <a:pPr algn="just"/>
            <a:r>
              <a:rPr lang="en-US" dirty="0"/>
              <a:t>This is your task for the lesson.</a:t>
            </a:r>
          </a:p>
        </p:txBody>
      </p:sp>
    </p:spTree>
    <p:extLst>
      <p:ext uri="{BB962C8B-B14F-4D97-AF65-F5344CB8AC3E}">
        <p14:creationId xmlns:p14="http://schemas.microsoft.com/office/powerpoint/2010/main" val="1593167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9709E-F406-9144-96EE-FDCE2E085772}"/>
              </a:ext>
            </a:extLst>
          </p:cNvPr>
          <p:cNvSpPr>
            <a:spLocks noGrp="1"/>
          </p:cNvSpPr>
          <p:nvPr>
            <p:ph type="title"/>
          </p:nvPr>
        </p:nvSpPr>
        <p:spPr/>
        <p:txBody>
          <a:bodyPr/>
          <a:lstStyle/>
          <a:p>
            <a:r>
              <a:rPr lang="en-US" dirty="0"/>
              <a:t>My example</a:t>
            </a:r>
          </a:p>
        </p:txBody>
      </p:sp>
      <p:sp>
        <p:nvSpPr>
          <p:cNvPr id="3" name="Content Placeholder 2">
            <a:extLst>
              <a:ext uri="{FF2B5EF4-FFF2-40B4-BE49-F238E27FC236}">
                <a16:creationId xmlns:a16="http://schemas.microsoft.com/office/drawing/2014/main" id="{A45E616E-88B6-DB49-9366-0E9817C052E5}"/>
              </a:ext>
            </a:extLst>
          </p:cNvPr>
          <p:cNvSpPr>
            <a:spLocks noGrp="1"/>
          </p:cNvSpPr>
          <p:nvPr>
            <p:ph idx="1"/>
          </p:nvPr>
        </p:nvSpPr>
        <p:spPr/>
        <p:txBody>
          <a:bodyPr>
            <a:normAutofit fontScale="25000" lnSpcReduction="20000"/>
          </a:bodyPr>
          <a:lstStyle/>
          <a:p>
            <a:pPr marL="0" indent="0" algn="ctr">
              <a:buNone/>
            </a:pPr>
            <a:r>
              <a:rPr lang="en-US" sz="9600" b="1" dirty="0"/>
              <a:t>Robert Frost: </a:t>
            </a:r>
            <a:r>
              <a:rPr lang="en-US" sz="9600" b="1" i="1" dirty="0"/>
              <a:t>The Road Not Taken</a:t>
            </a:r>
          </a:p>
          <a:p>
            <a:pPr marL="0" indent="0" algn="ctr">
              <a:buNone/>
            </a:pPr>
            <a:endParaRPr lang="en-US" sz="6800" b="1" i="1" dirty="0"/>
          </a:p>
          <a:p>
            <a:pPr algn="ctr"/>
            <a:endParaRPr lang="en-US" sz="6800" i="1" dirty="0"/>
          </a:p>
          <a:p>
            <a:pPr marL="0" indent="0" algn="ctr" fontAlgn="base">
              <a:buNone/>
            </a:pPr>
            <a:r>
              <a:rPr lang="en-GB" sz="9600" dirty="0"/>
              <a:t>Two roads diverged in a yellow wood,</a:t>
            </a:r>
            <a:br>
              <a:rPr lang="en-GB" sz="9600" dirty="0"/>
            </a:br>
            <a:endParaRPr lang="en-GB" sz="9600" dirty="0"/>
          </a:p>
          <a:p>
            <a:pPr marL="0" indent="0" algn="ctr" fontAlgn="base">
              <a:buNone/>
            </a:pPr>
            <a:r>
              <a:rPr lang="en-GB" sz="9600" dirty="0"/>
              <a:t>And sorry I could not travel both</a:t>
            </a:r>
            <a:br>
              <a:rPr lang="en-GB" sz="9600" dirty="0"/>
            </a:br>
            <a:endParaRPr lang="en-GB" sz="9600" dirty="0"/>
          </a:p>
          <a:p>
            <a:pPr marL="0" indent="0" algn="ctr" fontAlgn="base">
              <a:buNone/>
            </a:pPr>
            <a:r>
              <a:rPr lang="en-GB" sz="9600" dirty="0"/>
              <a:t>And be one </a:t>
            </a:r>
            <a:r>
              <a:rPr lang="en-GB" sz="9600" dirty="0" err="1"/>
              <a:t>traveler</a:t>
            </a:r>
            <a:r>
              <a:rPr lang="en-GB" sz="9600" dirty="0"/>
              <a:t>, long I stood</a:t>
            </a:r>
          </a:p>
          <a:p>
            <a:pPr marL="0" indent="0" algn="ctr" fontAlgn="base">
              <a:buNone/>
            </a:pPr>
            <a:br>
              <a:rPr lang="en-GB" sz="9600" dirty="0"/>
            </a:br>
            <a:r>
              <a:rPr lang="en-GB" sz="9600" dirty="0"/>
              <a:t>And looked down one as far as I could</a:t>
            </a:r>
            <a:br>
              <a:rPr lang="en-GB" sz="9600" dirty="0"/>
            </a:br>
            <a:endParaRPr lang="en-GB" sz="9600" dirty="0"/>
          </a:p>
          <a:p>
            <a:pPr marL="0" indent="0" algn="ctr" fontAlgn="base">
              <a:buNone/>
            </a:pPr>
            <a:r>
              <a:rPr lang="en-GB" sz="9600" dirty="0"/>
              <a:t>To where it bent in the undergrowth;</a:t>
            </a:r>
            <a:br>
              <a:rPr lang="en-GB" dirty="0"/>
            </a:br>
            <a:endParaRPr lang="en-GB" dirty="0"/>
          </a:p>
          <a:p>
            <a:pPr marL="0" indent="0" fontAlgn="base">
              <a:buNone/>
            </a:pPr>
            <a:br>
              <a:rPr lang="en-GB" dirty="0"/>
            </a:br>
            <a:endParaRPr lang="en-GB" dirty="0"/>
          </a:p>
          <a:p>
            <a:pPr marL="0" indent="0" fontAlgn="base">
              <a:buNone/>
            </a:pPr>
            <a:br>
              <a:rPr lang="en-GB" dirty="0"/>
            </a:br>
            <a:endParaRPr lang="en-GB" dirty="0"/>
          </a:p>
          <a:p>
            <a:pPr marL="0" indent="0" fontAlgn="base">
              <a:buNone/>
            </a:pPr>
            <a:br>
              <a:rPr lang="en-GB" dirty="0"/>
            </a:br>
            <a:br>
              <a:rPr lang="en-GB" dirty="0"/>
            </a:br>
            <a:endParaRPr lang="en-GB" dirty="0"/>
          </a:p>
          <a:p>
            <a:endParaRPr lang="en-US" i="1" dirty="0"/>
          </a:p>
        </p:txBody>
      </p:sp>
    </p:spTree>
    <p:extLst>
      <p:ext uri="{BB962C8B-B14F-4D97-AF65-F5344CB8AC3E}">
        <p14:creationId xmlns:p14="http://schemas.microsoft.com/office/powerpoint/2010/main" val="3571790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66C4B-A9BD-244E-9ADB-9DF4CA28AF2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EC13646-5A4A-7943-8577-A8FFF0705257}"/>
              </a:ext>
            </a:extLst>
          </p:cNvPr>
          <p:cNvSpPr>
            <a:spLocks noGrp="1"/>
          </p:cNvSpPr>
          <p:nvPr>
            <p:ph idx="1"/>
          </p:nvPr>
        </p:nvSpPr>
        <p:spPr>
          <a:xfrm>
            <a:off x="685800" y="3004456"/>
            <a:ext cx="10820400" cy="3766457"/>
          </a:xfrm>
        </p:spPr>
        <p:txBody>
          <a:bodyPr>
            <a:normAutofit fontScale="32500" lnSpcReduction="20000"/>
          </a:bodyPr>
          <a:lstStyle/>
          <a:p>
            <a:pPr marL="0" indent="0" algn="ctr" fontAlgn="base">
              <a:buNone/>
            </a:pPr>
            <a:r>
              <a:rPr lang="en-GB" sz="7400" dirty="0"/>
              <a:t>Then took the other, as just as fair,</a:t>
            </a:r>
            <a:br>
              <a:rPr lang="en-GB" sz="7400" dirty="0"/>
            </a:br>
            <a:endParaRPr lang="en-GB" sz="7400" dirty="0"/>
          </a:p>
          <a:p>
            <a:pPr marL="0" indent="0" algn="ctr" fontAlgn="base">
              <a:buNone/>
            </a:pPr>
            <a:r>
              <a:rPr lang="en-GB" sz="7400" dirty="0"/>
              <a:t>And having perhaps the better claim,</a:t>
            </a:r>
            <a:br>
              <a:rPr lang="en-GB" sz="7400" dirty="0"/>
            </a:br>
            <a:endParaRPr lang="en-GB" sz="7400" dirty="0"/>
          </a:p>
          <a:p>
            <a:pPr marL="0" indent="0" algn="ctr" fontAlgn="base">
              <a:buNone/>
            </a:pPr>
            <a:r>
              <a:rPr lang="en-GB" sz="7400" dirty="0"/>
              <a:t>Because it was grassy and wanted wear;</a:t>
            </a:r>
            <a:br>
              <a:rPr lang="en-GB" sz="7400" dirty="0"/>
            </a:br>
            <a:endParaRPr lang="en-GB" sz="7400" dirty="0"/>
          </a:p>
          <a:p>
            <a:pPr marL="0" indent="0" algn="ctr" fontAlgn="base">
              <a:buNone/>
            </a:pPr>
            <a:r>
              <a:rPr lang="en-GB" sz="7400" dirty="0"/>
              <a:t>Though as for that the passing there</a:t>
            </a:r>
            <a:br>
              <a:rPr lang="en-GB" sz="7400" dirty="0"/>
            </a:br>
            <a:endParaRPr lang="en-GB" sz="7400" dirty="0"/>
          </a:p>
          <a:p>
            <a:pPr marL="0" indent="0" algn="ctr" fontAlgn="base">
              <a:buNone/>
            </a:pPr>
            <a:r>
              <a:rPr lang="en-GB" sz="7400" dirty="0"/>
              <a:t>Had worn them really about the same,</a:t>
            </a:r>
            <a:br>
              <a:rPr lang="en-GB" dirty="0"/>
            </a:br>
            <a:endParaRPr lang="en-GB" dirty="0"/>
          </a:p>
          <a:p>
            <a:pPr marL="0" indent="0" fontAlgn="base">
              <a:buNone/>
            </a:pPr>
            <a:br>
              <a:rPr lang="en-GB" dirty="0"/>
            </a:br>
            <a:endParaRPr lang="en-GB" dirty="0"/>
          </a:p>
          <a:p>
            <a:pPr fontAlgn="base"/>
            <a:endParaRPr lang="en-GB" dirty="0"/>
          </a:p>
          <a:p>
            <a:pPr marL="0" indent="0" fontAlgn="base">
              <a:buNone/>
            </a:pPr>
            <a:br>
              <a:rPr lang="en-GB" dirty="0"/>
            </a:br>
            <a:endParaRPr lang="en-GB" dirty="0"/>
          </a:p>
          <a:p>
            <a:endParaRPr lang="en-US" dirty="0"/>
          </a:p>
        </p:txBody>
      </p:sp>
    </p:spTree>
    <p:extLst>
      <p:ext uri="{BB962C8B-B14F-4D97-AF65-F5344CB8AC3E}">
        <p14:creationId xmlns:p14="http://schemas.microsoft.com/office/powerpoint/2010/main" val="550785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56FA8-3CD6-9A4A-84C2-E2A7181794C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2033DCE-72C3-7E40-8CA9-5FC31DF7662E}"/>
              </a:ext>
            </a:extLst>
          </p:cNvPr>
          <p:cNvSpPr>
            <a:spLocks noGrp="1"/>
          </p:cNvSpPr>
          <p:nvPr>
            <p:ph idx="1"/>
          </p:nvPr>
        </p:nvSpPr>
        <p:spPr/>
        <p:txBody>
          <a:bodyPr>
            <a:normAutofit/>
          </a:bodyPr>
          <a:lstStyle/>
          <a:p>
            <a:pPr marL="0" indent="0" algn="ctr" fontAlgn="base">
              <a:buNone/>
            </a:pPr>
            <a:r>
              <a:rPr lang="en-GB" sz="2400" dirty="0"/>
              <a:t>And both that morning equally lay</a:t>
            </a:r>
          </a:p>
          <a:p>
            <a:pPr marL="0" indent="0" algn="ctr" fontAlgn="base">
              <a:buNone/>
            </a:pPr>
            <a:br>
              <a:rPr lang="en-GB" sz="2400" dirty="0"/>
            </a:br>
            <a:r>
              <a:rPr lang="en-GB" sz="2400" dirty="0"/>
              <a:t>In leaves no step had trodden black.</a:t>
            </a:r>
            <a:br>
              <a:rPr lang="en-GB" sz="2400" dirty="0"/>
            </a:br>
            <a:endParaRPr lang="en-GB" sz="2400" dirty="0"/>
          </a:p>
          <a:p>
            <a:pPr marL="0" indent="0" algn="ctr" fontAlgn="base">
              <a:buNone/>
            </a:pPr>
            <a:r>
              <a:rPr lang="en-GB" sz="2400" dirty="0"/>
              <a:t>Oh, I kept the first for another day!</a:t>
            </a:r>
            <a:br>
              <a:rPr lang="en-GB" sz="2400" dirty="0"/>
            </a:br>
            <a:endParaRPr lang="en-GB" sz="2400" dirty="0"/>
          </a:p>
          <a:p>
            <a:pPr marL="0" indent="0" algn="ctr" fontAlgn="base">
              <a:buNone/>
            </a:pPr>
            <a:r>
              <a:rPr lang="en-GB" sz="2400" dirty="0"/>
              <a:t>Yet knowing how way leads on to way,</a:t>
            </a:r>
            <a:br>
              <a:rPr lang="en-GB" sz="2400" dirty="0"/>
            </a:br>
            <a:endParaRPr lang="en-GB" sz="2400" dirty="0"/>
          </a:p>
          <a:p>
            <a:pPr marL="0" indent="0" algn="ctr" fontAlgn="base">
              <a:buNone/>
            </a:pPr>
            <a:r>
              <a:rPr lang="en-GB" sz="2400" dirty="0"/>
              <a:t>I doubted if I should ever come back.</a:t>
            </a:r>
            <a:endParaRPr lang="en-US" sz="2400" dirty="0"/>
          </a:p>
        </p:txBody>
      </p:sp>
    </p:spTree>
    <p:extLst>
      <p:ext uri="{BB962C8B-B14F-4D97-AF65-F5344CB8AC3E}">
        <p14:creationId xmlns:p14="http://schemas.microsoft.com/office/powerpoint/2010/main" val="1365684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443AC-083A-1A40-8479-BF290D59422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4B04285-20EB-8149-95B3-CAF4018D1A8F}"/>
              </a:ext>
            </a:extLst>
          </p:cNvPr>
          <p:cNvSpPr>
            <a:spLocks noGrp="1"/>
          </p:cNvSpPr>
          <p:nvPr>
            <p:ph idx="1"/>
          </p:nvPr>
        </p:nvSpPr>
        <p:spPr/>
        <p:txBody>
          <a:bodyPr>
            <a:normAutofit/>
          </a:bodyPr>
          <a:lstStyle/>
          <a:p>
            <a:pPr marL="0" indent="0" algn="ctr" fontAlgn="base">
              <a:buNone/>
            </a:pPr>
            <a:r>
              <a:rPr lang="en-GB" sz="2400" dirty="0"/>
              <a:t>I shall be telling this with a sigh</a:t>
            </a:r>
            <a:br>
              <a:rPr lang="en-GB" sz="2400" dirty="0"/>
            </a:br>
            <a:endParaRPr lang="en-GB" sz="2400" dirty="0"/>
          </a:p>
          <a:p>
            <a:pPr marL="0" indent="0" algn="ctr" fontAlgn="base">
              <a:buNone/>
            </a:pPr>
            <a:r>
              <a:rPr lang="en-GB" sz="2400" dirty="0"/>
              <a:t>Somewhere ages and ages hence:</a:t>
            </a:r>
            <a:br>
              <a:rPr lang="en-GB" sz="2400" dirty="0"/>
            </a:br>
            <a:endParaRPr lang="en-GB" sz="2400" dirty="0"/>
          </a:p>
          <a:p>
            <a:pPr marL="0" indent="0" algn="ctr" fontAlgn="base">
              <a:buNone/>
            </a:pPr>
            <a:r>
              <a:rPr lang="en-GB" sz="2400" dirty="0"/>
              <a:t>Two roads diverged in a wood, and I—</a:t>
            </a:r>
            <a:br>
              <a:rPr lang="en-GB" sz="2400" dirty="0"/>
            </a:br>
            <a:endParaRPr lang="en-GB" sz="2400" dirty="0"/>
          </a:p>
          <a:p>
            <a:pPr marL="0" indent="0" algn="ctr" fontAlgn="base">
              <a:buNone/>
            </a:pPr>
            <a:r>
              <a:rPr lang="en-GB" sz="2400" dirty="0"/>
              <a:t>I took the one less </a:t>
            </a:r>
            <a:r>
              <a:rPr lang="en-GB" sz="2400" dirty="0" err="1"/>
              <a:t>traveled</a:t>
            </a:r>
            <a:r>
              <a:rPr lang="en-GB" sz="2400" dirty="0"/>
              <a:t> by,</a:t>
            </a:r>
            <a:br>
              <a:rPr lang="en-GB" sz="2400" dirty="0"/>
            </a:br>
            <a:endParaRPr lang="en-GB" sz="2400" dirty="0"/>
          </a:p>
          <a:p>
            <a:pPr marL="0" indent="0" algn="ctr" fontAlgn="base">
              <a:buNone/>
            </a:pPr>
            <a:r>
              <a:rPr lang="en-GB" sz="2400" dirty="0"/>
              <a:t>And that has made all the difference.</a:t>
            </a:r>
            <a:br>
              <a:rPr lang="en-GB" dirty="0"/>
            </a:br>
            <a:endParaRPr lang="en-GB" dirty="0"/>
          </a:p>
          <a:p>
            <a:endParaRPr lang="en-US" dirty="0"/>
          </a:p>
        </p:txBody>
      </p:sp>
    </p:spTree>
    <p:extLst>
      <p:ext uri="{BB962C8B-B14F-4D97-AF65-F5344CB8AC3E}">
        <p14:creationId xmlns:p14="http://schemas.microsoft.com/office/powerpoint/2010/main" val="3358707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D10CC-C052-6F44-9C00-925E1FF62E4C}"/>
              </a:ext>
            </a:extLst>
          </p:cNvPr>
          <p:cNvSpPr>
            <a:spLocks noGrp="1"/>
          </p:cNvSpPr>
          <p:nvPr>
            <p:ph type="title"/>
          </p:nvPr>
        </p:nvSpPr>
        <p:spPr/>
        <p:txBody>
          <a:bodyPr/>
          <a:lstStyle/>
          <a:p>
            <a:r>
              <a:rPr lang="en-US" dirty="0"/>
              <a:t>So, To </a:t>
            </a:r>
            <a:r>
              <a:rPr lang="en-US" dirty="0" err="1"/>
              <a:t>Summarise</a:t>
            </a:r>
            <a:endParaRPr lang="en-US" dirty="0"/>
          </a:p>
        </p:txBody>
      </p:sp>
      <p:sp>
        <p:nvSpPr>
          <p:cNvPr id="3" name="Content Placeholder 2">
            <a:extLst>
              <a:ext uri="{FF2B5EF4-FFF2-40B4-BE49-F238E27FC236}">
                <a16:creationId xmlns:a16="http://schemas.microsoft.com/office/drawing/2014/main" id="{8A4BFE37-AA89-E84B-913A-16DE5E0FF3D9}"/>
              </a:ext>
            </a:extLst>
          </p:cNvPr>
          <p:cNvSpPr>
            <a:spLocks noGrp="1"/>
          </p:cNvSpPr>
          <p:nvPr>
            <p:ph idx="1"/>
          </p:nvPr>
        </p:nvSpPr>
        <p:spPr>
          <a:xfrm>
            <a:off x="685800" y="2386361"/>
            <a:ext cx="10820400" cy="3832324"/>
          </a:xfrm>
        </p:spPr>
        <p:txBody>
          <a:bodyPr/>
          <a:lstStyle/>
          <a:p>
            <a:r>
              <a:rPr lang="en-US" dirty="0"/>
              <a:t>Spend the rest of the lesson browsing the internet for six poems that you would like to include in your anthology. Think about your motivation for choosing each poem, in preparation for your analysis of it later.</a:t>
            </a:r>
          </a:p>
          <a:p>
            <a:endParaRPr lang="en-US" dirty="0"/>
          </a:p>
          <a:p>
            <a:r>
              <a:rPr lang="en-US" dirty="0"/>
              <a:t>Hope to see you on Monday! </a:t>
            </a:r>
          </a:p>
        </p:txBody>
      </p:sp>
    </p:spTree>
    <p:extLst>
      <p:ext uri="{BB962C8B-B14F-4D97-AF65-F5344CB8AC3E}">
        <p14:creationId xmlns:p14="http://schemas.microsoft.com/office/powerpoint/2010/main" val="2064569922"/>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Vapor Trail</Template>
  <TotalTime>79</TotalTime>
  <Words>451</Words>
  <Application>Microsoft Macintosh PowerPoint</Application>
  <PresentationFormat>Widescreen</PresentationFormat>
  <Paragraphs>49</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Century Gothic</vt:lpstr>
      <vt:lpstr>Vapor Trail</vt:lpstr>
      <vt:lpstr>Welcome </vt:lpstr>
      <vt:lpstr>The Course</vt:lpstr>
      <vt:lpstr>Poetry: Poems of the Decade</vt:lpstr>
      <vt:lpstr>But first, your own anthology</vt:lpstr>
      <vt:lpstr>My example</vt:lpstr>
      <vt:lpstr>PowerPoint Presentation</vt:lpstr>
      <vt:lpstr>PowerPoint Presentation</vt:lpstr>
      <vt:lpstr>PowerPoint Presentation</vt:lpstr>
      <vt:lpstr>So, To Summarise</vt:lpstr>
      <vt:lpstr>Hope to see you on Monday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dc:title>
  <dc:creator>Gill Thompson</dc:creator>
  <cp:lastModifiedBy>Gill Thompson</cp:lastModifiedBy>
  <cp:revision>7</cp:revision>
  <dcterms:created xsi:type="dcterms:W3CDTF">2020-09-05T09:34:41Z</dcterms:created>
  <dcterms:modified xsi:type="dcterms:W3CDTF">2020-09-05T11:29:05Z</dcterms:modified>
</cp:coreProperties>
</file>