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notesMasterIdLst>
    <p:notesMasterId r:id="rId10"/>
  </p:notesMasterIdLst>
  <p:handoutMasterIdLst>
    <p:handoutMasterId r:id="rId11"/>
  </p:handoutMasterIdLst>
  <p:sldIdLst>
    <p:sldId id="312" r:id="rId5"/>
    <p:sldId id="266" r:id="rId6"/>
    <p:sldId id="314" r:id="rId7"/>
    <p:sldId id="268" r:id="rId8"/>
    <p:sldId id="27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53"/>
    <p:restoredTop sz="92870" autoAdjust="0"/>
  </p:normalViewPr>
  <p:slideViewPr>
    <p:cSldViewPr>
      <p:cViewPr varScale="1">
        <p:scale>
          <a:sx n="56" d="100"/>
          <a:sy n="56" d="100"/>
        </p:scale>
        <p:origin x="33" y="6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70B9F-12AD-47C2-A6EF-6FE3F03558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722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0B68-4B2F-1C48-A4C4-86291EF01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20F439-D424-8A42-8336-FDBEC03E0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9852-3D8F-9B44-8C25-41A88A980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6DA49-D5D4-A24F-8CFF-409E5AEB0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876E5-EA6E-7D47-85FD-006B604B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25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61767-6F92-2C41-9A51-2DAAC86F7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65539A-4DCA-5C43-AB86-9EECE3412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84BE8-8130-FA48-829F-19BDB1807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34B5D-B3D2-DF42-BE6D-9880F3299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158336-6223-DC42-8A0E-28A192D6C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258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4F914C3-D95C-2A40-81F2-1DFF14E933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918F3-6631-934A-935B-C9AFAC6F2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74C4D-083D-2C43-96C1-47BCD6AF3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F0D1-A262-BF4C-871C-F0D63E2BA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CDAA0-CE75-4C4B-8D5E-C2BCEFA49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25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6B891-42AB-9F4F-8B59-BD5A71051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FFB314-7EAD-E343-97E6-C0967AC15D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503BF-13F6-8C40-BFA9-40DED6A7A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325F7-D188-D342-BC6D-2F4417885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602AD-F8DF-104D-B7F4-F7D3F14E0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79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C1D3B-C97D-DF40-9C41-C8226B9413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F02A0-B59C-FB47-B489-4EAD35B15E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76992-48EF-AB4E-ABF2-F82751E12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37DDD0-FCA6-6645-9AF1-6CF876DC3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E3AEE2-38A4-F145-BA05-282E7657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0903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9F2B-2DD0-614D-8F93-286695B16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F1F78A-835A-444C-9B9E-2B820E510B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467E14-F8ED-F944-9262-62C1F821F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34A50D-A173-1343-B8C3-610781B51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B34166-12DF-1E46-814E-1BB9EF7F1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E67A51-5E68-0047-861F-E0E18B1A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6D6FF-898A-1A48-A444-D39F22F85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1E57E-864D-9843-98F4-F76AF2645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BFAC8-4582-CD43-BCEF-BE294EA81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A519BC-43E5-0C42-B92A-7DDF9A855D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2CF2E6-C084-2540-9DFE-37C061E81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46E20C-BBCD-5545-BEE3-EDBAE059B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76A07E-ED18-DB4C-AC8B-C035EB8F0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D97E79-3957-B942-81F9-B3A0AA5F0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896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9ACAD-2060-8F41-B171-84F64956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9BCFC7-6841-1B4F-BBAF-5F23E4855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B1B80-66CE-CF44-91FB-72BF4E67E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73DBA3-7EA8-5344-B58B-C6952573C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722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6E00DD-F0AD-644C-A02A-1A6B0FE97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668888-DD5D-A84A-8A87-468A70F9A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393DB4-6EA2-2648-80EB-5640F3D14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81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62A74-3049-2F4C-A974-73086B93E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9E5A6-98B1-2E43-9D26-9BB151D4D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314051-6C01-C64F-94D6-332334CDFA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4517F6-0639-6C44-A872-99574720E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2B48F6-4D2E-C141-936D-0DBF751F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B95F5-FCDA-AD45-B57F-127CCFEE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2366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DBD65-9F30-0142-9966-3C273281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8A017-E4E5-9043-ACCA-2B8ABFF3AA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938A5C-38F2-DF4D-863C-996CDDF98F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7754E-71A1-E54E-BC81-24DB7998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3F8AEE-B887-2D4A-8D62-250AFB07F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4DE2E-530A-304E-8AC5-E5EB00F7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38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E25601-2634-FB4B-8A68-24EB7427F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73418-FDAE-5A47-AAB8-22F921112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9C3D0-613A-F54C-8E58-47213C0257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05/09/2021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D9893-70C0-F54E-83F1-00747CB95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ACC8F-361D-3E4C-A75A-49327E230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405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news/business-5000418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8">
            <a:extLst>
              <a:ext uri="{FF2B5EF4-FFF2-40B4-BE49-F238E27FC236}">
                <a16:creationId xmlns:a16="http://schemas.microsoft.com/office/drawing/2014/main" id="{0482A7D0-DB09-4EBA-8D52-E6A5934B66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2269DC8-3963-8A42-AF71-6DC0EEF002BC}"/>
              </a:ext>
            </a:extLst>
          </p:cNvPr>
          <p:cNvSpPr txBox="1">
            <a:spLocks/>
          </p:cNvSpPr>
          <p:nvPr/>
        </p:nvSpPr>
        <p:spPr>
          <a:xfrm>
            <a:off x="868679" y="699167"/>
            <a:ext cx="4567417" cy="27298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P7 Explore how innovation and enterprise contribute to the success of a business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Freeform: Shape 10">
            <a:extLst>
              <a:ext uri="{FF2B5EF4-FFF2-40B4-BE49-F238E27FC236}">
                <a16:creationId xmlns:a16="http://schemas.microsoft.com/office/drawing/2014/main" id="{1A3688C8-DFCE-4CCD-BCF0-5FB239E5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08125"/>
            <a:ext cx="5586408" cy="3849875"/>
          </a:xfrm>
          <a:custGeom>
            <a:avLst/>
            <a:gdLst>
              <a:gd name="connsiteX0" fmla="*/ 1974535 w 7005134"/>
              <a:gd name="connsiteY0" fmla="*/ 0 h 4827590"/>
              <a:gd name="connsiteX1" fmla="*/ 7003848 w 7005134"/>
              <a:gd name="connsiteY1" fmla="*/ 4776721 h 4827590"/>
              <a:gd name="connsiteX2" fmla="*/ 7005134 w 7005134"/>
              <a:gd name="connsiteY2" fmla="*/ 4827590 h 4827590"/>
              <a:gd name="connsiteX3" fmla="*/ 0 w 7005134"/>
              <a:gd name="connsiteY3" fmla="*/ 4827590 h 4827590"/>
              <a:gd name="connsiteX4" fmla="*/ 0 w 7005134"/>
              <a:gd name="connsiteY4" fmla="*/ 402231 h 4827590"/>
              <a:gd name="connsiteX5" fmla="*/ 14349 w 7005134"/>
              <a:gd name="connsiteY5" fmla="*/ 395744 h 4827590"/>
              <a:gd name="connsiteX6" fmla="*/ 1974535 w 7005134"/>
              <a:gd name="connsiteY6" fmla="*/ 0 h 4827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005134" h="4827590">
                <a:moveTo>
                  <a:pt x="1974535" y="0"/>
                </a:moveTo>
                <a:cubicBezTo>
                  <a:pt x="4668853" y="0"/>
                  <a:pt x="6868971" y="2115921"/>
                  <a:pt x="7003848" y="4776721"/>
                </a:cubicBezTo>
                <a:lnTo>
                  <a:pt x="7005134" y="4827590"/>
                </a:lnTo>
                <a:lnTo>
                  <a:pt x="0" y="4827590"/>
                </a:lnTo>
                <a:lnTo>
                  <a:pt x="0" y="402231"/>
                </a:lnTo>
                <a:lnTo>
                  <a:pt x="14349" y="395744"/>
                </a:lnTo>
                <a:cubicBezTo>
                  <a:pt x="616832" y="140915"/>
                  <a:pt x="1279227" y="0"/>
                  <a:pt x="1974535" y="0"/>
                </a:cubicBezTo>
                <a:close/>
              </a:path>
            </a:pathLst>
          </a:cu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8679" y="4654029"/>
            <a:ext cx="5586408" cy="1241822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l" defTabSz="914400">
              <a:spcBef>
                <a:spcPts val="1000"/>
              </a:spcBef>
            </a:pPr>
            <a:r>
              <a:rPr lang="en-US" sz="2800" b="1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PowerPoint 3</a:t>
            </a:r>
          </a:p>
          <a:p>
            <a:pPr algn="l" defTabSz="914400">
              <a:spcBef>
                <a:spcPts val="1000"/>
              </a:spcBef>
            </a:pPr>
            <a:r>
              <a:rPr lang="en-US" sz="2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Unit 1: Innovation &amp; Enterprise</a:t>
            </a:r>
          </a:p>
          <a:p>
            <a:pPr algn="l" defTabSz="914400">
              <a:spcBef>
                <a:spcPts val="1000"/>
              </a:spcBef>
            </a:pPr>
            <a:r>
              <a:rPr lang="en-US" sz="2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rPr>
              <a:t>Assignment 1.3 </a:t>
            </a:r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l" defTabSz="914400">
              <a:spcBef>
                <a:spcPts val="1000"/>
              </a:spcBef>
            </a:pPr>
            <a:endParaRPr lang="en-US" sz="2800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  <a:p>
            <a:pPr algn="l" defTabSz="914400">
              <a:spcBef>
                <a:spcPts val="1000"/>
              </a:spcBef>
            </a:pPr>
            <a:endParaRPr lang="en-US" sz="2400" kern="1200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1" name="Oval 12">
            <a:extLst>
              <a:ext uri="{FF2B5EF4-FFF2-40B4-BE49-F238E27FC236}">
                <a16:creationId xmlns:a16="http://schemas.microsoft.com/office/drawing/2014/main" id="{8482FDCF-45F3-40F1-8751-19B7AFB3C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92191" y="1360169"/>
            <a:ext cx="2583177" cy="2583177"/>
          </a:xfrm>
          <a:prstGeom prst="ellipse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2" name="Straight Connector 14">
            <a:extLst>
              <a:ext uri="{FF2B5EF4-FFF2-40B4-BE49-F238E27FC236}">
                <a16:creationId xmlns:a16="http://schemas.microsoft.com/office/drawing/2014/main" id="{D598FBE3-48D2-40A2-B7E6-F485834C8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54405" y="4194810"/>
            <a:ext cx="925830" cy="0"/>
          </a:xfrm>
          <a:prstGeom prst="line">
            <a:avLst/>
          </a:prstGeom>
          <a:ln w="508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3709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120" y="428830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GB" sz="3600" b="1" dirty="0">
                <a:solidFill>
                  <a:schemeClr val="accent5">
                    <a:lumMod val="50000"/>
                  </a:schemeClr>
                </a:solidFill>
                <a:ea typeface="Times New Roman"/>
              </a:rPr>
              <a:t>Risks &amp; benefits of innovation &amp; enterprise</a:t>
            </a:r>
            <a:br>
              <a:rPr lang="en-GB" sz="3600" b="1" dirty="0">
                <a:solidFill>
                  <a:schemeClr val="accent5">
                    <a:lumMod val="50000"/>
                  </a:schemeClr>
                </a:solidFill>
                <a:ea typeface="Times New Roman"/>
              </a:rPr>
            </a:br>
            <a:r>
              <a:rPr lang="en-GB" sz="3600" b="1" dirty="0">
                <a:solidFill>
                  <a:schemeClr val="accent5">
                    <a:lumMod val="50000"/>
                  </a:schemeClr>
                </a:solidFill>
                <a:ea typeface="Times New Roman"/>
              </a:rPr>
              <a:t>What businesses need to consider…</a:t>
            </a:r>
            <a:endParaRPr lang="en-GB" dirty="0"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658" y="1915318"/>
            <a:ext cx="718371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ea typeface="Times New Roman"/>
              </a:rPr>
              <a:t>Will the innovation increase business growth or market share?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ea typeface="Times New Roman"/>
              </a:rPr>
              <a:t>Will there be sufficient improvements to existing products to increase profits?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2000" dirty="0">
                <a:ea typeface="Times New Roman"/>
              </a:rPr>
              <a:t>Is there a demand for these improvements?</a:t>
            </a:r>
            <a:endParaRPr lang="en-GB" sz="2000" dirty="0">
              <a:solidFill>
                <a:prstClr val="black"/>
              </a:solidFill>
              <a:ea typeface="Times New Roman"/>
            </a:endParaRPr>
          </a:p>
          <a:p>
            <a:pPr marL="0" lvl="0" indent="0">
              <a:lnSpc>
                <a:spcPct val="150000"/>
              </a:lnSpc>
              <a:buClr>
                <a:srgbClr val="0BD0D9"/>
              </a:buClr>
              <a:buNone/>
            </a:pPr>
            <a:r>
              <a:rPr lang="en-GB" sz="2000" dirty="0">
                <a:solidFill>
                  <a:prstClr val="black"/>
                </a:solidFill>
                <a:ea typeface="Times New Roman"/>
              </a:rPr>
              <a:t>Have alternative ways of achieving the same result been investigated?</a:t>
            </a:r>
          </a:p>
          <a:p>
            <a:pPr marL="0" lvl="0" indent="0">
              <a:lnSpc>
                <a:spcPct val="150000"/>
              </a:lnSpc>
              <a:buClr>
                <a:srgbClr val="0BD0D9"/>
              </a:buClr>
              <a:buNone/>
            </a:pPr>
            <a:r>
              <a:rPr lang="en-GB" sz="2000" dirty="0">
                <a:solidFill>
                  <a:prstClr val="black"/>
                </a:solidFill>
                <a:ea typeface="Times New Roman"/>
              </a:rPr>
              <a:t>Can service and customer experience be greatly improved?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1600" dirty="0">
                <a:ea typeface="Times New Roman"/>
              </a:rPr>
              <a:t> 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46718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/>
              </a:rPr>
              <a:t>Possible benefits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sz="2400" dirty="0">
                <a:ea typeface="Times New Roman"/>
              </a:rPr>
              <a:t>New and niche markets offer opportunities to develop a new product e.g. organic or vegetarian food or an addition to a line of products e.g. Apple with iPhone &amp; iPod.</a:t>
            </a:r>
          </a:p>
          <a:p>
            <a:pPr lvl="0"/>
            <a:endParaRPr lang="en-GB" sz="2400" dirty="0">
              <a:ea typeface="Times New Roman"/>
            </a:endParaRPr>
          </a:p>
          <a:p>
            <a:r>
              <a:rPr lang="en-GB" sz="2400" dirty="0">
                <a:ea typeface="Times New Roman"/>
              </a:rPr>
              <a:t>Offering unique selling points (USPs) can benefit a business if they are based on research which confirms demand eg Avis rental cars offering customer pick ups</a:t>
            </a:r>
          </a:p>
          <a:p>
            <a:endParaRPr lang="en-GB" sz="2400" dirty="0">
              <a:ea typeface="Times New Roman"/>
            </a:endParaRPr>
          </a:p>
          <a:p>
            <a:r>
              <a:rPr lang="en-GB" sz="2400" dirty="0">
                <a:ea typeface="Times New Roman"/>
              </a:rPr>
              <a:t>Improved recognition and reputation brand identity to represent the product or service positively</a:t>
            </a:r>
            <a:r>
              <a:rPr lang="en-GB" sz="2400" b="1" dirty="0">
                <a:latin typeface="+mj-lt"/>
                <a:ea typeface="Times New Roman"/>
              </a:rPr>
              <a:t>.</a:t>
            </a:r>
          </a:p>
          <a:p>
            <a:endParaRPr lang="en-GB" sz="2400" dirty="0">
              <a:ea typeface="Times New Roman"/>
            </a:endParaRPr>
          </a:p>
          <a:p>
            <a:pPr lvl="0"/>
            <a:r>
              <a:rPr lang="en-GB" sz="2400" dirty="0">
                <a:ea typeface="Times New Roman"/>
              </a:rPr>
              <a:t>Tag lines/slogans:</a:t>
            </a:r>
          </a:p>
          <a:p>
            <a:pPr lvl="1"/>
            <a:r>
              <a:rPr lang="en-GB" sz="2400" dirty="0">
                <a:ea typeface="Times New Roman"/>
              </a:rPr>
              <a:t>Nike ‘just do it’</a:t>
            </a:r>
          </a:p>
          <a:p>
            <a:pPr lvl="1"/>
            <a:r>
              <a:rPr lang="en-GB" sz="2400" dirty="0">
                <a:ea typeface="Times New Roman"/>
              </a:rPr>
              <a:t>John Lewis ‘never knowingly undersold’</a:t>
            </a:r>
          </a:p>
          <a:p>
            <a:pPr lvl="1"/>
            <a:r>
              <a:rPr lang="en-GB" sz="2400" dirty="0">
                <a:ea typeface="Times New Roman"/>
              </a:rPr>
              <a:t>BMW – ‘the ultimate driving machine’</a:t>
            </a:r>
          </a:p>
          <a:p>
            <a:pPr lvl="0">
              <a:buClr>
                <a:srgbClr val="0BD0D9"/>
              </a:buClr>
              <a:buFont typeface="Wingdings" panose="05000000000000000000" pitchFamily="2" charset="2"/>
              <a:buChar char="Ø"/>
            </a:pPr>
            <a:endParaRPr lang="en-GB" sz="1500" dirty="0">
              <a:latin typeface="Arial"/>
              <a:ea typeface="Times New Roman"/>
            </a:endParaRPr>
          </a:p>
          <a:p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1534927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56521" y="1"/>
            <a:ext cx="851299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chemeClr val="accent1">
                    <a:lumMod val="75000"/>
                  </a:schemeClr>
                </a:solidFill>
                <a:latin typeface="+mn-lt"/>
                <a:ea typeface="Times New Roman"/>
              </a:rPr>
              <a:t>Risks of innovation &amp; enterprise </a:t>
            </a:r>
            <a:endParaRPr lang="en-GB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-93647" y="2693652"/>
            <a:ext cx="4083433" cy="3062575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GB" sz="1900" b="1">
                <a:ea typeface="Calibri"/>
              </a:rPr>
              <a:t>Failing to meet operational and commercial requirements </a:t>
            </a:r>
            <a:r>
              <a:rPr lang="en-GB" sz="1900">
                <a:ea typeface="Calibri"/>
              </a:rPr>
              <a:t>e.g. legislative requirements such as health &amp; safety.</a:t>
            </a:r>
          </a:p>
          <a:p>
            <a:endParaRPr lang="en-GB" sz="1900">
              <a:ea typeface="Calibri"/>
            </a:endParaRPr>
          </a:p>
          <a:p>
            <a:r>
              <a:rPr lang="en-GB" sz="1900" b="1">
                <a:ea typeface="Calibri"/>
              </a:rPr>
              <a:t>Failing to protect the product </a:t>
            </a:r>
            <a:r>
              <a:rPr lang="en-GB" sz="1900">
                <a:ea typeface="Calibri"/>
              </a:rPr>
              <a:t>good innovation may be quickly copied by other companies, Patents are expensive to protect.</a:t>
            </a:r>
          </a:p>
          <a:p>
            <a:endParaRPr lang="en-GB" sz="1900">
              <a:ea typeface="Calibri"/>
            </a:endParaRPr>
          </a:p>
          <a:p>
            <a:r>
              <a:rPr lang="en-GB" sz="1900" b="1">
                <a:ea typeface="Calibri"/>
              </a:rPr>
              <a:t>Failing to achieve a return on investment  </a:t>
            </a:r>
            <a:r>
              <a:rPr lang="en-GB" sz="1900">
                <a:ea typeface="Calibri"/>
              </a:rPr>
              <a:t>A product, when launched, may no longer be in demand or a competitor may already be there </a:t>
            </a:r>
            <a:r>
              <a:rPr lang="en-GB" sz="1900" err="1">
                <a:ea typeface="Calibri"/>
              </a:rPr>
              <a:t>eg</a:t>
            </a:r>
            <a:r>
              <a:rPr lang="en-GB" sz="1900">
                <a:ea typeface="Calibri"/>
              </a:rPr>
              <a:t> the electric car </a:t>
            </a:r>
            <a:r>
              <a:rPr lang="en-GB" sz="1900" u="sng">
                <a:hlinkClick r:id="rId2"/>
              </a:rPr>
              <a:t>https://www.bbc.co.uk/news/business-50004184</a:t>
            </a:r>
            <a:endParaRPr lang="en-GB" sz="1900">
              <a:ea typeface="Calibri"/>
            </a:endParaRPr>
          </a:p>
          <a:p>
            <a:pPr marL="0" indent="0">
              <a:buNone/>
            </a:pPr>
            <a:endParaRPr lang="en-GB" sz="1900">
              <a:ea typeface="Calibri"/>
            </a:endParaRPr>
          </a:p>
          <a:p>
            <a:pPr lvl="0"/>
            <a:r>
              <a:rPr lang="en-GB" sz="1900" b="1">
                <a:ea typeface="Calibri"/>
              </a:rPr>
              <a:t>Cultural problems </a:t>
            </a:r>
            <a:r>
              <a:rPr lang="en-GB" sz="1900">
                <a:ea typeface="Calibri"/>
              </a:rPr>
              <a:t>can prevent a product coming to market, such as resistance to change from the workforce or customers or insufficient support from management making resources available for R&amp;D </a:t>
            </a:r>
          </a:p>
        </p:txBody>
      </p:sp>
    </p:spTree>
    <p:extLst>
      <p:ext uri="{BB962C8B-B14F-4D97-AF65-F5344CB8AC3E}">
        <p14:creationId xmlns:p14="http://schemas.microsoft.com/office/powerpoint/2010/main" val="3650383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25454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125" y="1153572"/>
            <a:ext cx="2400300" cy="4461163"/>
          </a:xfrm>
        </p:spPr>
        <p:txBody>
          <a:bodyPr>
            <a:normAutofit/>
          </a:bodyPr>
          <a:lstStyle/>
          <a:p>
            <a:r>
              <a:rPr lang="en-GB" sz="3100" b="1" dirty="0">
                <a:solidFill>
                  <a:srgbClr val="FFFFFF"/>
                </a:solidFill>
                <a:latin typeface="+mn-lt"/>
                <a:ea typeface="Times New Roman"/>
              </a:rPr>
              <a:t>Next task:  </a:t>
            </a:r>
            <a:br>
              <a:rPr lang="en-GB" sz="3100" b="1" dirty="0">
                <a:solidFill>
                  <a:srgbClr val="FFFFFF"/>
                </a:solidFill>
                <a:latin typeface="+mn-lt"/>
                <a:ea typeface="Times New Roman"/>
              </a:rPr>
            </a:br>
            <a:r>
              <a:rPr lang="en-GB" sz="3100" b="1" dirty="0">
                <a:solidFill>
                  <a:srgbClr val="FFFFFF"/>
                </a:solidFill>
                <a:latin typeface="+mn-lt"/>
                <a:ea typeface="Times New Roman"/>
              </a:rPr>
              <a:t>Add to the presentation</a:t>
            </a:r>
            <a:endParaRPr lang="en-GB" sz="31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662801" y="2455479"/>
            <a:ext cx="3062575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5481" y="591344"/>
            <a:ext cx="5179868" cy="5585619"/>
          </a:xfrm>
        </p:spPr>
        <p:txBody>
          <a:bodyPr anchor="ctr">
            <a:normAutofit/>
          </a:bodyPr>
          <a:lstStyle/>
          <a:p>
            <a:pPr lvl="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dirty="0"/>
              <a:t>Still on the same PowerPoint presentation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Explain the </a:t>
            </a:r>
            <a:r>
              <a:rPr lang="en-GB" b="1" dirty="0"/>
              <a:t>benefits</a:t>
            </a:r>
            <a:r>
              <a:rPr lang="en-GB" dirty="0"/>
              <a:t> to your chosen organisation of </a:t>
            </a:r>
            <a:r>
              <a:rPr lang="en-GB" b="1" dirty="0"/>
              <a:t>innovation and enterprise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Explain the risks to your organisation of innovation and enterprise</a:t>
            </a:r>
          </a:p>
          <a:p>
            <a:pPr marL="0" lvl="0" indent="0">
              <a:spcAft>
                <a:spcPts val="0"/>
              </a:spcAft>
              <a:buNone/>
            </a:pPr>
            <a:endParaRPr lang="en-GB" dirty="0"/>
          </a:p>
          <a:p>
            <a:pPr marL="0" lvl="0" indent="0">
              <a:spcAft>
                <a:spcPts val="0"/>
              </a:spcAft>
              <a:buNone/>
            </a:pPr>
            <a:endParaRPr lang="en-GB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Slides </a:t>
            </a:r>
            <a:r>
              <a:rPr lang="en-GB" dirty="0"/>
              <a:t>should be simple with images where relevant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1" dirty="0"/>
              <a:t>Detailed information </a:t>
            </a:r>
            <a:r>
              <a:rPr lang="en-GB" dirty="0"/>
              <a:t>in the notes sections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lvl="0" indent="0">
              <a:spcAft>
                <a:spcPts val="0"/>
              </a:spcAft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05711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365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Tw Cen MT</vt:lpstr>
      <vt:lpstr>Wingdings</vt:lpstr>
      <vt:lpstr>Office Theme</vt:lpstr>
      <vt:lpstr>PowerPoint Presentation</vt:lpstr>
      <vt:lpstr>Risks &amp; benefits of innovation &amp; enterprise What businesses need to consider…</vt:lpstr>
      <vt:lpstr>Possible benefits</vt:lpstr>
      <vt:lpstr>Risks of innovation &amp; enterprise </vt:lpstr>
      <vt:lpstr>Next task:   Add to the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Ailsa W Waters</dc:creator>
  <cp:lastModifiedBy>Seonaid Botfield</cp:lastModifiedBy>
  <cp:revision>5</cp:revision>
  <dcterms:created xsi:type="dcterms:W3CDTF">2020-07-02T18:10:10Z</dcterms:created>
  <dcterms:modified xsi:type="dcterms:W3CDTF">2021-09-05T15:27:13Z</dcterms:modified>
</cp:coreProperties>
</file>