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6" r:id="rId6"/>
    <p:sldId id="280" r:id="rId7"/>
    <p:sldId id="275" r:id="rId8"/>
    <p:sldId id="278" r:id="rId9"/>
    <p:sldId id="277" r:id="rId10"/>
    <p:sldId id="279" r:id="rId11"/>
    <p:sldId id="28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8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05/03/2019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Developing a Marketing Campaign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3600" dirty="0">
                <a:solidFill>
                  <a:schemeClr val="tx1"/>
                </a:solidFill>
              </a:rPr>
              <a:t/>
            </a:r>
            <a:br>
              <a:rPr lang="en-GB" sz="36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Externally marked set task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/>
              </a:rPr>
              <a:t>External Set Task in Marketing</a:t>
            </a:r>
            <a:endParaRPr lang="en-GB" sz="3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39"/>
            <a:ext cx="7920880" cy="4392489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Activity 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1: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Prepare a rationale for a marketing campaign </a:t>
            </a:r>
            <a:r>
              <a:rPr lang="en-GB" sz="2800" dirty="0">
                <a:ea typeface="Times New Roman"/>
              </a:rPr>
              <a:t>(34 marks) </a:t>
            </a:r>
            <a:endParaRPr lang="en-GB" sz="2800" dirty="0" smtClean="0">
              <a:ea typeface="Times New Roman"/>
            </a:endParaRPr>
          </a:p>
          <a:p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Activity 2: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Produce a budgeted plan for the marketing campaign </a:t>
            </a:r>
            <a:r>
              <a:rPr lang="en-GB" sz="2800" dirty="0">
                <a:ea typeface="Times New Roman"/>
              </a:rPr>
              <a:t>(36 marks)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12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784" y="980728"/>
            <a:ext cx="7794648" cy="525658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3000" b="1" dirty="0" smtClean="0">
                <a:ea typeface="Times New Roman"/>
              </a:rPr>
              <a:t>Assessment date</a:t>
            </a:r>
            <a:r>
              <a:rPr lang="en-GB" sz="3000" b="1" dirty="0">
                <a:ea typeface="Times New Roman"/>
              </a:rPr>
              <a:t> </a:t>
            </a:r>
            <a:r>
              <a:rPr lang="en-GB" sz="3000" b="1" dirty="0" smtClean="0">
                <a:ea typeface="Times New Roman"/>
              </a:rPr>
              <a:t> </a:t>
            </a:r>
            <a:r>
              <a:rPr lang="en-GB" sz="30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Tuesday 14th May</a:t>
            </a:r>
            <a:endParaRPr lang="en-GB" sz="3000" b="1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900" dirty="0">
              <a:ea typeface="Times New Roman"/>
            </a:endParaRPr>
          </a:p>
          <a:p>
            <a:pPr marL="0" indent="0">
              <a:buNone/>
            </a:pP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2 weeks before, you receive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short case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study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(called Part A) and you prepare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up to 6 sides of A4 research notes which can be taken in to the exam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room</a:t>
            </a:r>
          </a:p>
          <a:p>
            <a:pPr marL="0" indent="0">
              <a:buNone/>
            </a:pPr>
            <a:endParaRPr lang="en-GB" sz="32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GB" sz="3200" dirty="0" smtClean="0">
                <a:ea typeface="Times New Roman"/>
              </a:rPr>
              <a:t>On the day of the exam, you receive a clean copy of the case study plus some extra information and the exam questions (this is called Part B).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GB" sz="3200" b="1" dirty="0" smtClean="0">
                <a:ea typeface="Times New Roman"/>
              </a:rPr>
              <a:t>Using your research you then complete Activity 1 &amp; 2 on the computer</a:t>
            </a:r>
            <a:endParaRPr lang="en-GB" sz="3200" b="1" dirty="0">
              <a:ea typeface="Times New Roman"/>
            </a:endParaRPr>
          </a:p>
          <a:p>
            <a:endParaRPr lang="en-GB" sz="29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393192" lvl="1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275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475252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4600" b="1" dirty="0" smtClean="0">
                <a:ea typeface="Times New Roman"/>
              </a:rPr>
              <a:t>Research for Activity 1</a:t>
            </a:r>
            <a:endParaRPr lang="en-GB" sz="46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Independently research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(primary and secondary data) and analyse the case study market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Market size, share and structure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Target market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Trends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External influences (PESTLE, Competitors)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SWOT</a:t>
            </a: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393192" lvl="1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232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4752529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4600" b="1" dirty="0" smtClean="0">
                <a:ea typeface="Times New Roman"/>
              </a:rPr>
              <a:t>Research for Activity 2</a:t>
            </a:r>
            <a:endParaRPr lang="en-GB" sz="46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indent="0">
              <a:buNone/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Research at least one marketing campaign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relating to the case study market. Include</a:t>
            </a:r>
          </a:p>
          <a:p>
            <a:pPr marL="0" indent="0">
              <a:buNone/>
            </a:pPr>
            <a:endParaRPr lang="en-GB" sz="280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Costs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Timescale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Media used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Message communicated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Marketing mix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Appropriateness of the campaign</a:t>
            </a: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393192" lvl="1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594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80920" cy="5688632"/>
          </a:xfrm>
        </p:spPr>
        <p:txBody>
          <a:bodyPr>
            <a:normAutofit fontScale="62500" lnSpcReduction="2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45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Part B  Activity 1 </a:t>
            </a:r>
            <a:r>
              <a:rPr lang="en-GB" sz="45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(34 marks)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GB" sz="4500" b="1" dirty="0" smtClean="0">
                <a:ea typeface="Times New Roman"/>
              </a:rPr>
              <a:t>Prepare a rationale for the marketing campaign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3400" dirty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GB" sz="3400" dirty="0" smtClean="0">
                <a:ea typeface="Times New Roman"/>
              </a:rPr>
              <a:t>Include: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3400" dirty="0" smtClean="0">
              <a:ea typeface="Times New Roman"/>
            </a:endParaRPr>
          </a:p>
          <a:p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Marketing aims &amp; objectives</a:t>
            </a:r>
          </a:p>
          <a:p>
            <a:endParaRPr lang="en-GB" sz="340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Research data on the market to include</a:t>
            </a:r>
          </a:p>
          <a:p>
            <a:pPr lvl="1"/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An analysis of research using appropriate tools</a:t>
            </a:r>
          </a:p>
          <a:p>
            <a:pPr lvl="1"/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Target market</a:t>
            </a:r>
          </a:p>
          <a:p>
            <a:pPr lvl="1"/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Size, structure and trends</a:t>
            </a:r>
          </a:p>
          <a:p>
            <a:pPr lvl="1"/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Competition</a:t>
            </a:r>
          </a:p>
          <a:p>
            <a:pPr lvl="1"/>
            <a:endParaRPr lang="en-GB" sz="340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Evaluation of the reliability and validity of the information researched</a:t>
            </a:r>
          </a:p>
          <a:p>
            <a:endParaRPr lang="en-GB" sz="340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r>
              <a:rPr lang="en-GB" sz="34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Justification for your rationale</a:t>
            </a:r>
            <a:endParaRPr lang="en-GB" sz="34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393192" lvl="1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52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784" y="980728"/>
            <a:ext cx="7794648" cy="525658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30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Part B  Activity 2 </a:t>
            </a:r>
            <a:r>
              <a:rPr lang="en-GB" sz="30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(36 marks)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GB" sz="3000" b="1" dirty="0" smtClean="0">
                <a:ea typeface="Times New Roman"/>
              </a:rPr>
              <a:t>Produce a budgeted plan for the marketing campaign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900" dirty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GB" sz="2900" dirty="0" smtClean="0">
                <a:ea typeface="Times New Roman"/>
              </a:rPr>
              <a:t>Include: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sz="2900" dirty="0" smtClean="0">
              <a:ea typeface="Times New Roman"/>
            </a:endParaRPr>
          </a:p>
          <a:p>
            <a:r>
              <a:rPr lang="en-GB" sz="29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Marketing mix</a:t>
            </a:r>
          </a:p>
          <a:p>
            <a:r>
              <a:rPr lang="en-GB" sz="29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Marketing message</a:t>
            </a:r>
          </a:p>
          <a:p>
            <a:r>
              <a:rPr lang="en-GB" sz="29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Expenditure budget</a:t>
            </a:r>
          </a:p>
          <a:p>
            <a:r>
              <a:rPr lang="en-GB" sz="29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Selection of media</a:t>
            </a:r>
          </a:p>
          <a:p>
            <a:r>
              <a:rPr lang="en-GB" sz="2900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Timescale</a:t>
            </a:r>
          </a:p>
          <a:p>
            <a:endParaRPr lang="en-GB" sz="29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lvl="1"/>
            <a:endParaRPr lang="en-GB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393192" lvl="1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sz="2800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2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066" y="692696"/>
            <a:ext cx="7788406" cy="78296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Points per unit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066" y="1779819"/>
            <a:ext cx="3538736" cy="21569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Unit 1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Coursework</a:t>
            </a:r>
          </a:p>
          <a:p>
            <a:r>
              <a:rPr lang="en-GB" dirty="0" smtClean="0"/>
              <a:t>Pass - 9</a:t>
            </a:r>
          </a:p>
          <a:p>
            <a:r>
              <a:rPr lang="en-GB" dirty="0" smtClean="0"/>
              <a:t>Merit - 15</a:t>
            </a:r>
          </a:p>
          <a:p>
            <a:r>
              <a:rPr lang="en-GB" dirty="0" smtClean="0"/>
              <a:t>Distinction - 24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52292" y="1779818"/>
            <a:ext cx="3692116" cy="21569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Unit 8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Coursework</a:t>
            </a:r>
            <a:endParaRPr lang="en-GB" sz="2400" b="1" dirty="0" smtClean="0"/>
          </a:p>
          <a:p>
            <a:r>
              <a:rPr lang="en-GB" dirty="0" smtClean="0"/>
              <a:t>Pass - 6</a:t>
            </a:r>
          </a:p>
          <a:p>
            <a:r>
              <a:rPr lang="en-GB" dirty="0" smtClean="0"/>
              <a:t>Merit - 10</a:t>
            </a:r>
          </a:p>
          <a:p>
            <a:r>
              <a:rPr lang="en-GB" dirty="0" smtClean="0"/>
              <a:t>Distinction - 16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6002" y="4077072"/>
            <a:ext cx="3539934" cy="215698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Unit 2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Controlled Assessment </a:t>
            </a:r>
          </a:p>
          <a:p>
            <a:r>
              <a:rPr lang="en-GB" dirty="0" smtClean="0"/>
              <a:t>Pass - 9</a:t>
            </a:r>
          </a:p>
          <a:p>
            <a:r>
              <a:rPr lang="en-GB" dirty="0" smtClean="0"/>
              <a:t>Merit - 15</a:t>
            </a:r>
          </a:p>
          <a:p>
            <a:r>
              <a:rPr lang="en-GB" dirty="0" smtClean="0"/>
              <a:t>Distinction - 24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552292" y="4093967"/>
            <a:ext cx="3692116" cy="215698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Unit 3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Finance test</a:t>
            </a:r>
          </a:p>
          <a:p>
            <a:r>
              <a:rPr lang="en-GB" dirty="0" smtClean="0"/>
              <a:t>Pass - 12</a:t>
            </a:r>
          </a:p>
          <a:p>
            <a:r>
              <a:rPr lang="en-GB" dirty="0" smtClean="0"/>
              <a:t>Merit - 20</a:t>
            </a:r>
          </a:p>
          <a:p>
            <a:r>
              <a:rPr lang="en-GB" dirty="0" smtClean="0"/>
              <a:t>Distinction - 32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694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321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Developing a Marketing Campaign   Externally marked set task</vt:lpstr>
      <vt:lpstr>External Set Task in Marketing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Points per unit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99</cp:revision>
  <cp:lastPrinted>2012-07-03T11:53:15Z</cp:lastPrinted>
  <dcterms:created xsi:type="dcterms:W3CDTF">2011-11-11T10:46:54Z</dcterms:created>
  <dcterms:modified xsi:type="dcterms:W3CDTF">2019-03-05T14:24:57Z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