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3"/>
  </p:notesMasterIdLst>
  <p:handoutMasterIdLst>
    <p:handoutMasterId r:id="rId14"/>
  </p:handoutMasterIdLst>
  <p:sldIdLst>
    <p:sldId id="256" r:id="rId5"/>
    <p:sldId id="276" r:id="rId6"/>
    <p:sldId id="280" r:id="rId7"/>
    <p:sldId id="275" r:id="rId8"/>
    <p:sldId id="278" r:id="rId9"/>
    <p:sldId id="277" r:id="rId10"/>
    <p:sldId id="279" r:id="rId11"/>
    <p:sldId id="281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08" y="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14B12-3735-4310-934A-B7A66BA7CFD3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82396-E9A9-44E5-B12F-9A452CABC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13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9548E-66A9-4D10-ACC6-6EFF73A9F5FB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B2026-5CDC-4D45-8204-9D22AE6FA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56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05/03/2019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05/03/2019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05/03/2019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05/03/2019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05/03/2019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05/03/2019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05/03/2019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05/03/2019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05/03/2019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05/03/2019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05/03/2019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DB057A-C8C5-4FA5-8DC7-3CF96E8691AD}" type="datetimeFigureOut">
              <a:rPr lang="en-GB" smtClean="0"/>
              <a:t>05/03/2019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80728"/>
            <a:ext cx="7851648" cy="4392488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/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/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>BTEC NATIONAL IN BUSINESS</a:t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4000" dirty="0" smtClean="0">
                <a:solidFill>
                  <a:schemeClr val="tx1"/>
                </a:solidFill>
              </a:rPr>
              <a:t>Unit 2 Developing a Marketing Campaign</a:t>
            </a:r>
            <a:br>
              <a:rPr lang="en-GB" sz="4000" dirty="0" smtClean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/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3600" dirty="0">
                <a:solidFill>
                  <a:schemeClr val="tx1"/>
                </a:solidFill>
              </a:rPr>
              <a:t/>
            </a:r>
            <a:br>
              <a:rPr lang="en-GB" sz="3600" dirty="0">
                <a:solidFill>
                  <a:schemeClr val="tx1"/>
                </a:solidFill>
              </a:rPr>
            </a:br>
            <a:r>
              <a:rPr lang="en-GB" sz="4400" dirty="0" smtClean="0">
                <a:solidFill>
                  <a:srgbClr val="FFC000"/>
                </a:solidFill>
                <a:latin typeface="+mn-lt"/>
              </a:rPr>
              <a:t>Externally marked set task</a:t>
            </a:r>
            <a:endParaRPr lang="en-GB" sz="4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186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636680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Times New Roman"/>
              </a:rPr>
              <a:t>External Set Task in Marketing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39"/>
            <a:ext cx="7920880" cy="4392489"/>
          </a:xfrm>
        </p:spPr>
        <p:txBody>
          <a:bodyPr>
            <a:normAutofit/>
          </a:bodyPr>
          <a:lstStyle/>
          <a:p>
            <a:pPr marL="0" lvl="0" indent="0">
              <a:spcAft>
                <a:spcPts val="0"/>
              </a:spcAft>
              <a:buNone/>
            </a:pPr>
            <a:endParaRPr lang="en-GB" sz="2800" dirty="0" smtClean="0">
              <a:ea typeface="Times New Roman"/>
            </a:endParaRPr>
          </a:p>
          <a:p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Activity 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1: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Prepare a rationale for a marketing campaign </a:t>
            </a:r>
            <a:r>
              <a:rPr lang="en-GB" sz="2800" dirty="0">
                <a:ea typeface="Times New Roman"/>
              </a:rPr>
              <a:t>(34 marks) </a:t>
            </a:r>
            <a:endParaRPr lang="en-GB" sz="2800" dirty="0" smtClean="0">
              <a:ea typeface="Times New Roman"/>
            </a:endParaRPr>
          </a:p>
          <a:p>
            <a:endParaRPr lang="en-GB" sz="2800" dirty="0">
              <a:solidFill>
                <a:schemeClr val="accent1">
                  <a:lumMod val="75000"/>
                </a:schemeClr>
              </a:solidFill>
              <a:ea typeface="Times New Roman"/>
            </a:endParaRPr>
          </a:p>
          <a:p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Activity 2: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Produce a budgeted plan for the marketing campaign </a:t>
            </a:r>
            <a:r>
              <a:rPr lang="en-GB" sz="2800" dirty="0">
                <a:ea typeface="Times New Roman"/>
              </a:rPr>
              <a:t>(36 marks)</a:t>
            </a:r>
          </a:p>
          <a:p>
            <a:pPr marL="0" lvl="0" indent="0">
              <a:spcAft>
                <a:spcPts val="0"/>
              </a:spcAft>
              <a:buNone/>
            </a:pPr>
            <a:endParaRPr lang="en-GB" sz="2800" dirty="0" smtClean="0">
              <a:ea typeface="Times New Roman"/>
            </a:endParaRPr>
          </a:p>
          <a:p>
            <a:pPr lvl="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800" dirty="0" smtClean="0"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121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784" y="980728"/>
            <a:ext cx="7794648" cy="5256584"/>
          </a:xfrm>
        </p:spPr>
        <p:txBody>
          <a:bodyPr>
            <a:normAutofit fontScale="92500" lnSpcReduction="20000"/>
          </a:bodyPr>
          <a:lstStyle/>
          <a:p>
            <a:pPr marL="0" lvl="0" indent="0">
              <a:spcAft>
                <a:spcPts val="0"/>
              </a:spcAft>
              <a:buNone/>
            </a:pPr>
            <a:r>
              <a:rPr lang="en-GB" sz="3000" b="1" dirty="0" smtClean="0">
                <a:ea typeface="Times New Roman"/>
              </a:rPr>
              <a:t>Assessment date</a:t>
            </a:r>
            <a:r>
              <a:rPr lang="en-GB" sz="3000" b="1" dirty="0">
                <a:ea typeface="Times New Roman"/>
              </a:rPr>
              <a:t> </a:t>
            </a:r>
            <a:r>
              <a:rPr lang="en-GB" sz="3000" b="1" dirty="0" smtClean="0">
                <a:ea typeface="Times New Roman"/>
              </a:rPr>
              <a:t> </a:t>
            </a:r>
            <a:r>
              <a:rPr lang="en-GB" sz="3000" b="1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Tuesday 14th May</a:t>
            </a:r>
            <a:endParaRPr lang="en-GB" sz="3000" b="1" dirty="0" smtClean="0"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</a:pPr>
            <a:endParaRPr lang="en-GB" sz="2900" dirty="0">
              <a:ea typeface="Times New Roman"/>
            </a:endParaRPr>
          </a:p>
          <a:p>
            <a:pPr marL="0" indent="0">
              <a:buNone/>
            </a:pP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2 weeks before, you receive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a 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short case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study 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(called Part A) and you prepare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up to 6 sides of A4 research notes which can be taken in to the exam 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room</a:t>
            </a:r>
          </a:p>
          <a:p>
            <a:pPr marL="0" indent="0">
              <a:buNone/>
            </a:pPr>
            <a:endParaRPr lang="en-GB" sz="3200" dirty="0" smtClean="0"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en-GB" sz="3200" dirty="0" smtClean="0">
                <a:ea typeface="Times New Roman"/>
              </a:rPr>
              <a:t>On the day of the exam, you receive a clean copy of the case study plus some extra information and the exam questions (this is called Part B). 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GB" sz="3200" b="1" dirty="0" smtClean="0">
                <a:ea typeface="Times New Roman"/>
              </a:rPr>
              <a:t>Using your research you then complete Activity 1 &amp; 2 on the computer</a:t>
            </a:r>
            <a:endParaRPr lang="en-GB" sz="3200" b="1" dirty="0">
              <a:ea typeface="Times New Roman"/>
            </a:endParaRPr>
          </a:p>
          <a:p>
            <a:endParaRPr lang="en-GB" sz="2900" dirty="0">
              <a:solidFill>
                <a:schemeClr val="accent1">
                  <a:lumMod val="75000"/>
                </a:schemeClr>
              </a:solidFill>
              <a:ea typeface="Times New Roman"/>
            </a:endParaRPr>
          </a:p>
          <a:p>
            <a:pPr lvl="1"/>
            <a:endParaRPr lang="en-GB" dirty="0" smtClean="0">
              <a:solidFill>
                <a:schemeClr val="accent1">
                  <a:lumMod val="75000"/>
                </a:schemeClr>
              </a:solidFill>
              <a:ea typeface="Times New Roman"/>
            </a:endParaRPr>
          </a:p>
          <a:p>
            <a:pPr lvl="1"/>
            <a:endParaRPr lang="en-GB" dirty="0">
              <a:solidFill>
                <a:schemeClr val="accent1">
                  <a:lumMod val="75000"/>
                </a:schemeClr>
              </a:solidFill>
              <a:ea typeface="Times New Roman"/>
            </a:endParaRPr>
          </a:p>
          <a:p>
            <a:pPr marL="393192" lvl="1" indent="0">
              <a:buNone/>
            </a:pPr>
            <a:endParaRPr lang="en-GB" dirty="0" smtClean="0">
              <a:solidFill>
                <a:schemeClr val="accent1">
                  <a:lumMod val="75000"/>
                </a:schemeClr>
              </a:solidFill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</a:pPr>
            <a:endParaRPr lang="en-GB" sz="2800" dirty="0">
              <a:solidFill>
                <a:schemeClr val="accent1">
                  <a:lumMod val="75000"/>
                </a:schemeClr>
              </a:solidFill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</a:pPr>
            <a:endParaRPr lang="en-GB" sz="2800" dirty="0" smtClean="0"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2754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7776864" cy="4752529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Aft>
                <a:spcPts val="0"/>
              </a:spcAft>
              <a:buNone/>
            </a:pPr>
            <a:r>
              <a:rPr lang="en-GB" sz="4600" b="1" dirty="0" smtClean="0">
                <a:ea typeface="Times New Roman"/>
              </a:rPr>
              <a:t>Research for Activity 1</a:t>
            </a:r>
            <a:endParaRPr lang="en-GB" sz="4600" dirty="0" smtClean="0"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</a:pPr>
            <a:endParaRPr lang="en-GB" sz="2800" dirty="0" smtClean="0">
              <a:ea typeface="Times New Roman"/>
            </a:endParaRPr>
          </a:p>
          <a:p>
            <a:pPr marL="0" indent="0">
              <a:buNone/>
            </a:pP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Independently research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(primary and secondary data) and analyse the case study market</a:t>
            </a:r>
          </a:p>
          <a:p>
            <a:pPr marL="0" indent="0">
              <a:buNone/>
            </a:pPr>
            <a:endParaRPr lang="en-GB" sz="2800" dirty="0" smtClean="0">
              <a:solidFill>
                <a:schemeClr val="accent1">
                  <a:lumMod val="75000"/>
                </a:schemeClr>
              </a:solidFill>
              <a:ea typeface="Times New Roman"/>
            </a:endParaRPr>
          </a:p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Market size, share and structure</a:t>
            </a:r>
          </a:p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Target market</a:t>
            </a:r>
          </a:p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Trends</a:t>
            </a:r>
          </a:p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External influences (PESTLE, Competitors)</a:t>
            </a:r>
          </a:p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SWOT</a:t>
            </a:r>
            <a:endParaRPr lang="en-GB" sz="2800" dirty="0">
              <a:solidFill>
                <a:schemeClr val="accent1">
                  <a:lumMod val="75000"/>
                </a:schemeClr>
              </a:solidFill>
              <a:ea typeface="Times New Roman"/>
            </a:endParaRPr>
          </a:p>
          <a:p>
            <a:pPr lvl="1"/>
            <a:endParaRPr lang="en-GB" dirty="0" smtClean="0">
              <a:solidFill>
                <a:schemeClr val="accent1">
                  <a:lumMod val="75000"/>
                </a:schemeClr>
              </a:solidFill>
              <a:ea typeface="Times New Roman"/>
            </a:endParaRPr>
          </a:p>
          <a:p>
            <a:pPr lvl="1"/>
            <a:endParaRPr lang="en-GB" dirty="0">
              <a:solidFill>
                <a:schemeClr val="accent1">
                  <a:lumMod val="75000"/>
                </a:schemeClr>
              </a:solidFill>
              <a:ea typeface="Times New Roman"/>
            </a:endParaRPr>
          </a:p>
          <a:p>
            <a:pPr marL="393192" lvl="1" indent="0">
              <a:buNone/>
            </a:pPr>
            <a:endParaRPr lang="en-GB" dirty="0" smtClean="0">
              <a:solidFill>
                <a:schemeClr val="accent1">
                  <a:lumMod val="75000"/>
                </a:schemeClr>
              </a:solidFill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</a:pPr>
            <a:endParaRPr lang="en-GB" sz="2800" dirty="0">
              <a:solidFill>
                <a:schemeClr val="accent1">
                  <a:lumMod val="75000"/>
                </a:schemeClr>
              </a:solidFill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</a:pPr>
            <a:endParaRPr lang="en-GB" sz="2800" dirty="0" smtClean="0"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232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7776864" cy="4752529"/>
          </a:xfrm>
        </p:spPr>
        <p:txBody>
          <a:bodyPr>
            <a:normAutofit fontScale="92500" lnSpcReduction="20000"/>
          </a:bodyPr>
          <a:lstStyle/>
          <a:p>
            <a:pPr marL="0" lvl="0" indent="0">
              <a:spcAft>
                <a:spcPts val="0"/>
              </a:spcAft>
              <a:buNone/>
            </a:pPr>
            <a:r>
              <a:rPr lang="en-GB" sz="4600" b="1" dirty="0" smtClean="0">
                <a:ea typeface="Times New Roman"/>
              </a:rPr>
              <a:t>Research for Activity 2</a:t>
            </a:r>
            <a:endParaRPr lang="en-GB" sz="4600" dirty="0" smtClean="0"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</a:pPr>
            <a:endParaRPr lang="en-GB" sz="2800" dirty="0" smtClean="0">
              <a:ea typeface="Times New Roman"/>
            </a:endParaRPr>
          </a:p>
          <a:p>
            <a:pPr marL="0" indent="0">
              <a:buNone/>
            </a:pP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Research at least one marketing campaign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relating to the case study market. Include</a:t>
            </a:r>
          </a:p>
          <a:p>
            <a:pPr marL="0" indent="0">
              <a:buNone/>
            </a:pPr>
            <a:endParaRPr lang="en-GB" sz="2800" dirty="0" smtClean="0">
              <a:solidFill>
                <a:schemeClr val="accent1">
                  <a:lumMod val="75000"/>
                </a:schemeClr>
              </a:solidFill>
              <a:ea typeface="Times New Roman"/>
            </a:endParaRPr>
          </a:p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Costs</a:t>
            </a:r>
          </a:p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Timescale</a:t>
            </a:r>
          </a:p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Media used</a:t>
            </a:r>
          </a:p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Message communicated</a:t>
            </a:r>
          </a:p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Marketing mix</a:t>
            </a:r>
          </a:p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Appropriateness of the campaign</a:t>
            </a:r>
            <a:endParaRPr lang="en-GB" sz="2800" dirty="0">
              <a:solidFill>
                <a:schemeClr val="accent1">
                  <a:lumMod val="75000"/>
                </a:schemeClr>
              </a:solidFill>
              <a:ea typeface="Times New Roman"/>
            </a:endParaRPr>
          </a:p>
          <a:p>
            <a:pPr lvl="1"/>
            <a:endParaRPr lang="en-GB" dirty="0" smtClean="0">
              <a:solidFill>
                <a:schemeClr val="accent1">
                  <a:lumMod val="75000"/>
                </a:schemeClr>
              </a:solidFill>
              <a:ea typeface="Times New Roman"/>
            </a:endParaRPr>
          </a:p>
          <a:p>
            <a:pPr lvl="1"/>
            <a:endParaRPr lang="en-GB" dirty="0">
              <a:solidFill>
                <a:schemeClr val="accent1">
                  <a:lumMod val="75000"/>
                </a:schemeClr>
              </a:solidFill>
              <a:ea typeface="Times New Roman"/>
            </a:endParaRPr>
          </a:p>
          <a:p>
            <a:pPr marL="393192" lvl="1" indent="0">
              <a:buNone/>
            </a:pPr>
            <a:endParaRPr lang="en-GB" dirty="0" smtClean="0">
              <a:solidFill>
                <a:schemeClr val="accent1">
                  <a:lumMod val="75000"/>
                </a:schemeClr>
              </a:solidFill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</a:pPr>
            <a:endParaRPr lang="en-GB" sz="2800" dirty="0">
              <a:solidFill>
                <a:schemeClr val="accent1">
                  <a:lumMod val="75000"/>
                </a:schemeClr>
              </a:solidFill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</a:pPr>
            <a:endParaRPr lang="en-GB" sz="2800" dirty="0" smtClean="0"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65949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80920" cy="5688632"/>
          </a:xfrm>
        </p:spPr>
        <p:txBody>
          <a:bodyPr>
            <a:normAutofit fontScale="62500" lnSpcReduction="20000"/>
          </a:bodyPr>
          <a:lstStyle/>
          <a:p>
            <a:pPr marL="0" lvl="0" indent="0">
              <a:spcAft>
                <a:spcPts val="0"/>
              </a:spcAft>
              <a:buNone/>
            </a:pPr>
            <a:r>
              <a:rPr lang="en-GB" sz="4500" b="1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Part B  Activity 1 </a:t>
            </a:r>
            <a:r>
              <a:rPr lang="en-GB" sz="4500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(34 marks)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GB" sz="4500" b="1" dirty="0" smtClean="0">
                <a:ea typeface="Times New Roman"/>
              </a:rPr>
              <a:t>Prepare a rationale for the marketing campaign</a:t>
            </a:r>
          </a:p>
          <a:p>
            <a:pPr marL="0" lvl="0" indent="0">
              <a:spcAft>
                <a:spcPts val="0"/>
              </a:spcAft>
              <a:buNone/>
            </a:pPr>
            <a:endParaRPr lang="en-GB" sz="3400" dirty="0"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en-GB" sz="3400" dirty="0" smtClean="0">
                <a:ea typeface="Times New Roman"/>
              </a:rPr>
              <a:t>Include:</a:t>
            </a:r>
          </a:p>
          <a:p>
            <a:pPr marL="0" lvl="0" indent="0">
              <a:spcAft>
                <a:spcPts val="0"/>
              </a:spcAft>
              <a:buNone/>
            </a:pPr>
            <a:endParaRPr lang="en-GB" sz="3400" dirty="0" smtClean="0">
              <a:ea typeface="Times New Roman"/>
            </a:endParaRPr>
          </a:p>
          <a:p>
            <a:r>
              <a:rPr lang="en-GB" sz="3400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Marketing aims &amp; objectives</a:t>
            </a:r>
          </a:p>
          <a:p>
            <a:endParaRPr lang="en-GB" sz="3400" dirty="0" smtClean="0">
              <a:solidFill>
                <a:schemeClr val="accent1">
                  <a:lumMod val="75000"/>
                </a:schemeClr>
              </a:solidFill>
              <a:ea typeface="Times New Roman"/>
            </a:endParaRPr>
          </a:p>
          <a:p>
            <a:r>
              <a:rPr lang="en-GB" sz="3400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Research data on the market to include</a:t>
            </a:r>
          </a:p>
          <a:p>
            <a:pPr lvl="1"/>
            <a:r>
              <a:rPr lang="en-GB" sz="3400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An analysis of research using appropriate tools</a:t>
            </a:r>
          </a:p>
          <a:p>
            <a:pPr lvl="1"/>
            <a:r>
              <a:rPr lang="en-GB" sz="3400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Target market</a:t>
            </a:r>
          </a:p>
          <a:p>
            <a:pPr lvl="1"/>
            <a:r>
              <a:rPr lang="en-GB" sz="3400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Size, structure and trends</a:t>
            </a:r>
          </a:p>
          <a:p>
            <a:pPr lvl="1"/>
            <a:r>
              <a:rPr lang="en-GB" sz="3400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Competition</a:t>
            </a:r>
          </a:p>
          <a:p>
            <a:pPr lvl="1"/>
            <a:endParaRPr lang="en-GB" sz="3400" dirty="0" smtClean="0">
              <a:solidFill>
                <a:schemeClr val="accent1">
                  <a:lumMod val="75000"/>
                </a:schemeClr>
              </a:solidFill>
              <a:ea typeface="Times New Roman"/>
            </a:endParaRPr>
          </a:p>
          <a:p>
            <a:r>
              <a:rPr lang="en-GB" sz="3400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Evaluation of the reliability and validity of the information researched</a:t>
            </a:r>
          </a:p>
          <a:p>
            <a:endParaRPr lang="en-GB" sz="3400" dirty="0" smtClean="0">
              <a:solidFill>
                <a:schemeClr val="accent1">
                  <a:lumMod val="75000"/>
                </a:schemeClr>
              </a:solidFill>
              <a:ea typeface="Times New Roman"/>
            </a:endParaRPr>
          </a:p>
          <a:p>
            <a:r>
              <a:rPr lang="en-GB" sz="3400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Justification for your rationale</a:t>
            </a:r>
            <a:endParaRPr lang="en-GB" sz="3400" dirty="0">
              <a:solidFill>
                <a:schemeClr val="accent1">
                  <a:lumMod val="75000"/>
                </a:schemeClr>
              </a:solidFill>
              <a:ea typeface="Times New Roman"/>
            </a:endParaRPr>
          </a:p>
          <a:p>
            <a:pPr lvl="1"/>
            <a:endParaRPr lang="en-GB" dirty="0" smtClean="0">
              <a:solidFill>
                <a:schemeClr val="accent1">
                  <a:lumMod val="75000"/>
                </a:schemeClr>
              </a:solidFill>
              <a:ea typeface="Times New Roman"/>
            </a:endParaRPr>
          </a:p>
          <a:p>
            <a:pPr lvl="1"/>
            <a:endParaRPr lang="en-GB" dirty="0">
              <a:solidFill>
                <a:schemeClr val="accent1">
                  <a:lumMod val="75000"/>
                </a:schemeClr>
              </a:solidFill>
              <a:ea typeface="Times New Roman"/>
            </a:endParaRPr>
          </a:p>
          <a:p>
            <a:pPr marL="393192" lvl="1" indent="0">
              <a:buNone/>
            </a:pPr>
            <a:endParaRPr lang="en-GB" dirty="0" smtClean="0">
              <a:solidFill>
                <a:schemeClr val="accent1">
                  <a:lumMod val="75000"/>
                </a:schemeClr>
              </a:solidFill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</a:pPr>
            <a:endParaRPr lang="en-GB" sz="2800" dirty="0">
              <a:solidFill>
                <a:schemeClr val="accent1">
                  <a:lumMod val="75000"/>
                </a:schemeClr>
              </a:solidFill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</a:pPr>
            <a:endParaRPr lang="en-GB" sz="2800" dirty="0" smtClean="0"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528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784" y="980728"/>
            <a:ext cx="7794648" cy="5256584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Aft>
                <a:spcPts val="0"/>
              </a:spcAft>
              <a:buNone/>
            </a:pPr>
            <a:r>
              <a:rPr lang="en-GB" sz="3000" b="1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Part B  Activity 2 </a:t>
            </a:r>
            <a:r>
              <a:rPr lang="en-GB" sz="3000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(36 marks)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GB" sz="3000" b="1" dirty="0" smtClean="0">
                <a:ea typeface="Times New Roman"/>
              </a:rPr>
              <a:t>Produce a budgeted plan for the marketing campaign</a:t>
            </a:r>
          </a:p>
          <a:p>
            <a:pPr marL="0" lvl="0" indent="0">
              <a:spcAft>
                <a:spcPts val="0"/>
              </a:spcAft>
              <a:buNone/>
            </a:pPr>
            <a:endParaRPr lang="en-GB" sz="2900" dirty="0"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en-GB" sz="2900" dirty="0" smtClean="0">
                <a:ea typeface="Times New Roman"/>
              </a:rPr>
              <a:t>Include:</a:t>
            </a:r>
          </a:p>
          <a:p>
            <a:pPr marL="0" lvl="0" indent="0">
              <a:spcAft>
                <a:spcPts val="0"/>
              </a:spcAft>
              <a:buNone/>
            </a:pPr>
            <a:endParaRPr lang="en-GB" sz="2900" dirty="0" smtClean="0">
              <a:ea typeface="Times New Roman"/>
            </a:endParaRPr>
          </a:p>
          <a:p>
            <a:r>
              <a:rPr lang="en-GB" sz="2900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Marketing mix</a:t>
            </a:r>
          </a:p>
          <a:p>
            <a:r>
              <a:rPr lang="en-GB" sz="2900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Marketing message</a:t>
            </a:r>
          </a:p>
          <a:p>
            <a:r>
              <a:rPr lang="en-GB" sz="2900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Expenditure budget</a:t>
            </a:r>
          </a:p>
          <a:p>
            <a:r>
              <a:rPr lang="en-GB" sz="2900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Selection of media</a:t>
            </a:r>
          </a:p>
          <a:p>
            <a:r>
              <a:rPr lang="en-GB" sz="2900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Timescale</a:t>
            </a:r>
          </a:p>
          <a:p>
            <a:endParaRPr lang="en-GB" sz="2900" dirty="0">
              <a:solidFill>
                <a:schemeClr val="accent1">
                  <a:lumMod val="75000"/>
                </a:schemeClr>
              </a:solidFill>
              <a:ea typeface="Times New Roman"/>
            </a:endParaRPr>
          </a:p>
          <a:p>
            <a:pPr lvl="1"/>
            <a:endParaRPr lang="en-GB" dirty="0" smtClean="0">
              <a:solidFill>
                <a:schemeClr val="accent1">
                  <a:lumMod val="75000"/>
                </a:schemeClr>
              </a:solidFill>
              <a:ea typeface="Times New Roman"/>
            </a:endParaRPr>
          </a:p>
          <a:p>
            <a:pPr lvl="1"/>
            <a:endParaRPr lang="en-GB" dirty="0">
              <a:solidFill>
                <a:schemeClr val="accent1">
                  <a:lumMod val="75000"/>
                </a:schemeClr>
              </a:solidFill>
              <a:ea typeface="Times New Roman"/>
            </a:endParaRPr>
          </a:p>
          <a:p>
            <a:pPr marL="393192" lvl="1" indent="0">
              <a:buNone/>
            </a:pPr>
            <a:endParaRPr lang="en-GB" dirty="0" smtClean="0">
              <a:solidFill>
                <a:schemeClr val="accent1">
                  <a:lumMod val="75000"/>
                </a:schemeClr>
              </a:solidFill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</a:pPr>
            <a:endParaRPr lang="en-GB" sz="2800" dirty="0">
              <a:solidFill>
                <a:schemeClr val="accent1">
                  <a:lumMod val="75000"/>
                </a:schemeClr>
              </a:solidFill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</a:pPr>
            <a:endParaRPr lang="en-GB" sz="2800" dirty="0" smtClean="0"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721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066" y="692696"/>
            <a:ext cx="7788406" cy="78296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Points per unit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1066" y="1779819"/>
            <a:ext cx="3538736" cy="215698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Unit 1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Coursework</a:t>
            </a:r>
          </a:p>
          <a:p>
            <a:r>
              <a:rPr lang="en-GB" dirty="0" smtClean="0"/>
              <a:t>Pass - 9</a:t>
            </a:r>
          </a:p>
          <a:p>
            <a:r>
              <a:rPr lang="en-GB" dirty="0" smtClean="0"/>
              <a:t>Merit - 15</a:t>
            </a:r>
          </a:p>
          <a:p>
            <a:r>
              <a:rPr lang="en-GB" dirty="0" smtClean="0"/>
              <a:t>Distinction - 24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52292" y="1779818"/>
            <a:ext cx="3692116" cy="215698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Unit 8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Coursework</a:t>
            </a:r>
            <a:endParaRPr lang="en-GB" sz="2400" b="1" dirty="0" smtClean="0"/>
          </a:p>
          <a:p>
            <a:r>
              <a:rPr lang="en-GB" dirty="0" smtClean="0"/>
              <a:t>Pass - 6</a:t>
            </a:r>
          </a:p>
          <a:p>
            <a:r>
              <a:rPr lang="en-GB" dirty="0" smtClean="0"/>
              <a:t>Merit - 10</a:t>
            </a:r>
          </a:p>
          <a:p>
            <a:r>
              <a:rPr lang="en-GB" dirty="0" smtClean="0"/>
              <a:t>Distinction - 16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6002" y="4077072"/>
            <a:ext cx="3539934" cy="215698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Unit 2 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Controlled Assessment </a:t>
            </a:r>
          </a:p>
          <a:p>
            <a:r>
              <a:rPr lang="en-GB" dirty="0" smtClean="0"/>
              <a:t>Pass - 9</a:t>
            </a:r>
          </a:p>
          <a:p>
            <a:r>
              <a:rPr lang="en-GB" dirty="0" smtClean="0"/>
              <a:t>Merit - 15</a:t>
            </a:r>
          </a:p>
          <a:p>
            <a:r>
              <a:rPr lang="en-GB" dirty="0" smtClean="0"/>
              <a:t>Distinction - 24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4552292" y="4093967"/>
            <a:ext cx="3692116" cy="2156987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Unit 3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Finance test</a:t>
            </a:r>
          </a:p>
          <a:p>
            <a:r>
              <a:rPr lang="en-GB" dirty="0" smtClean="0"/>
              <a:t>Pass - 12</a:t>
            </a:r>
          </a:p>
          <a:p>
            <a:r>
              <a:rPr lang="en-GB" dirty="0" smtClean="0"/>
              <a:t>Merit - 20</a:t>
            </a:r>
          </a:p>
          <a:p>
            <a:r>
              <a:rPr lang="en-GB" dirty="0" smtClean="0"/>
              <a:t>Distinction - 32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26940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36375C-AA19-4964-99E0-319A04981A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2F1C6D-ACA5-4862-88DE-8EEB81013908}">
  <ds:schemaRefs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ACB68ED-4006-475D-9F12-B7946CBD9D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</TotalTime>
  <Words>321</Words>
  <Application>Microsoft Office PowerPoint</Application>
  <PresentationFormat>On-screen Show (4:3)</PresentationFormat>
  <Paragraphs>97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 2</vt:lpstr>
      <vt:lpstr>Flow</vt:lpstr>
      <vt:lpstr>  BTEC NATIONAL IN BUSINESS Unit 2 Developing a Marketing Campaign   Externally marked set task</vt:lpstr>
      <vt:lpstr>External Set Task in Marketing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Points per unit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Private Sector Organisations</dc:title>
  <dc:creator>Beverley A Whitlock</dc:creator>
  <cp:lastModifiedBy>Ailsa W Waters</cp:lastModifiedBy>
  <cp:revision>99</cp:revision>
  <cp:lastPrinted>2012-07-03T11:53:15Z</cp:lastPrinted>
  <dcterms:created xsi:type="dcterms:W3CDTF">2011-11-11T10:46:54Z</dcterms:created>
  <dcterms:modified xsi:type="dcterms:W3CDTF">2019-03-05T14:24:57Z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