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4"/>
  </p:sldMasterIdLst>
  <p:sldIdLst>
    <p:sldId id="256" r:id="rId5"/>
    <p:sldId id="257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8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7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2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7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3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5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2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Format for Research Pages</a:t>
            </a:r>
            <a:br>
              <a:rPr lang="en-GB" dirty="0" smtClean="0"/>
            </a:br>
            <a:r>
              <a:rPr lang="en-GB" b="1" dirty="0" smtClean="0">
                <a:solidFill>
                  <a:srgbClr val="00B050"/>
                </a:solidFill>
                <a:latin typeface="+mn-lt"/>
              </a:rPr>
              <a:t>3 stage plan of action</a:t>
            </a:r>
            <a:endParaRPr lang="en-GB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Unit 2 </a:t>
            </a:r>
            <a:r>
              <a:rPr lang="en-GB" dirty="0" smtClean="0"/>
              <a:t>Marketing  BTEC National and Extended Certificate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75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Stage 1 - initial research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Use the links on Godalming Online and your own research to compile as much information as you can.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As you do your research, have a blank word document on one half of the screen and every time you find a useful fact or piece of data, paste it into the word page (making sure you have the source in brackets next to it)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These facts will be the first stage of your 6 x A4 research pages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81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Stage </a:t>
            </a:r>
            <a:r>
              <a:rPr lang="en-GB" b="1" dirty="0" smtClean="0">
                <a:latin typeface="+mn-lt"/>
              </a:rPr>
              <a:t>2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Structure some pages for Activity 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 the following sections to structure your research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Introduction (brief overview of your proposal – the rationale</a:t>
            </a:r>
          </a:p>
          <a:p>
            <a:pPr marL="0" indent="0">
              <a:buNone/>
            </a:pPr>
            <a:r>
              <a:rPr lang="en-GB" dirty="0" smtClean="0"/>
              <a:t>Marketing objectives</a:t>
            </a:r>
          </a:p>
          <a:p>
            <a:pPr marL="0" indent="0">
              <a:buNone/>
            </a:pPr>
            <a:r>
              <a:rPr lang="en-GB" dirty="0" smtClean="0"/>
              <a:t>Market Research (info to use for </a:t>
            </a:r>
            <a:r>
              <a:rPr lang="en-GB" dirty="0" smtClean="0"/>
              <a:t>PESTLEC </a:t>
            </a:r>
            <a:r>
              <a:rPr lang="en-GB" dirty="0" smtClean="0"/>
              <a:t>and SWOT)</a:t>
            </a:r>
          </a:p>
          <a:p>
            <a:pPr marL="0" indent="0">
              <a:buNone/>
            </a:pPr>
            <a:r>
              <a:rPr lang="en-GB" dirty="0" smtClean="0"/>
              <a:t>Justification (any data that might support the proposal)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You should not write paragraphs of analysis or evaluation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13859" y="1027906"/>
            <a:ext cx="2472265" cy="883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PESTLEC &amp; </a:t>
            </a:r>
            <a:r>
              <a:rPr lang="en-GB" b="1" dirty="0" smtClean="0">
                <a:solidFill>
                  <a:srgbClr val="FF0000"/>
                </a:solidFill>
              </a:rPr>
              <a:t>SWOT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Support every point made with data/fact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784017" y="2074333"/>
            <a:ext cx="1674183" cy="21827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185258" y="802069"/>
            <a:ext cx="2700866" cy="127957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535691" y="4321125"/>
            <a:ext cx="1885842" cy="1080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Relate to </a:t>
            </a:r>
            <a:r>
              <a:rPr lang="en-GB" b="1" dirty="0" smtClean="0">
                <a:solidFill>
                  <a:srgbClr val="FF0000"/>
                </a:solidFill>
              </a:rPr>
              <a:t>PESTLEC </a:t>
            </a:r>
            <a:r>
              <a:rPr lang="en-GB" b="1" dirty="0" smtClean="0">
                <a:solidFill>
                  <a:srgbClr val="FF0000"/>
                </a:solidFill>
              </a:rPr>
              <a:t>and SWOT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Explain how your research data is valid and reliable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8333417" y="4851400"/>
            <a:ext cx="1056122" cy="70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389540" y="4134332"/>
            <a:ext cx="2031993" cy="1448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255614" y="449931"/>
            <a:ext cx="2661653" cy="650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3-4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x objectives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Explain each one </a:t>
            </a:r>
            <a:r>
              <a:rPr lang="en-GB" b="1" dirty="0" smtClean="0"/>
              <a:t>IN DEPTH</a:t>
            </a:r>
            <a:endParaRPr lang="en-GB" b="1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4174072" y="230188"/>
            <a:ext cx="2929461" cy="122607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flipH="1">
            <a:off x="1607772" y="843228"/>
            <a:ext cx="2566300" cy="30302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7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Stage 3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Structure some more pages for Activity 2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 the following sections to structure your research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target market, message, marketing mix, range of media to be used)</a:t>
            </a:r>
          </a:p>
          <a:p>
            <a:pPr marL="0" indent="0">
              <a:buNone/>
            </a:pPr>
            <a:r>
              <a:rPr lang="en-GB" dirty="0" smtClean="0"/>
              <a:t>Budget and Timescale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Make sure you look at a competitor’s promotional campaign (including budget and timescale) for comparison and refer to this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80402" y="538427"/>
            <a:ext cx="3361266" cy="121973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Marketing mix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The 4Ps </a:t>
            </a:r>
            <a:r>
              <a:rPr lang="en-GB" dirty="0" smtClean="0"/>
              <a:t>– product, price, place, </a:t>
            </a:r>
            <a:r>
              <a:rPr lang="en-GB" dirty="0" smtClean="0"/>
              <a:t>promotion </a:t>
            </a:r>
            <a:r>
              <a:rPr lang="en-GB" b="1" dirty="0" smtClean="0"/>
              <a:t>AND </a:t>
            </a:r>
            <a:r>
              <a:rPr lang="en-GB" dirty="0" smtClean="0"/>
              <a:t>the extended </a:t>
            </a:r>
            <a:r>
              <a:rPr lang="en-GB" dirty="0" smtClean="0"/>
              <a:t>Ps </a:t>
            </a:r>
            <a:r>
              <a:rPr lang="en-GB" dirty="0"/>
              <a:t>(</a:t>
            </a:r>
            <a:r>
              <a:rPr lang="en-GB" dirty="0" smtClean="0"/>
              <a:t>process</a:t>
            </a:r>
            <a:r>
              <a:rPr lang="en-GB" dirty="0" smtClean="0"/>
              <a:t>, people, </a:t>
            </a:r>
            <a:r>
              <a:rPr lang="en-GB" dirty="0" smtClean="0"/>
              <a:t>physical) must be included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096000" y="1515275"/>
            <a:ext cx="2040467" cy="24860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136467" y="365125"/>
            <a:ext cx="3429000" cy="170920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39535" y="383673"/>
            <a:ext cx="2131384" cy="1080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/>
              <a:t>Have a plan with months for which media would be throughout the campaign, how long or how often for other types of media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251217" y="1447807"/>
            <a:ext cx="2201316" cy="30225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3079865" y="436788"/>
            <a:ext cx="1747251" cy="811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/>
              <a:t>Have a range of options priced up ready for whatever budget they give you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227669" y="1447807"/>
            <a:ext cx="1896531" cy="30225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977149" y="297003"/>
            <a:ext cx="1811867" cy="115080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43084" y="297003"/>
            <a:ext cx="2267966" cy="115080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72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Please note..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Do not use complete paragraphs in your research pages – you cannot take in a document ready to copy type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No </a:t>
            </a:r>
            <a:r>
              <a:rPr lang="en-GB" dirty="0" smtClean="0"/>
              <a:t>PESTLEC/SWOT </a:t>
            </a:r>
            <a:r>
              <a:rPr lang="en-GB" b="1" dirty="0" smtClean="0"/>
              <a:t>analysis</a:t>
            </a:r>
            <a:r>
              <a:rPr lang="en-GB" dirty="0" smtClean="0"/>
              <a:t> </a:t>
            </a:r>
            <a:r>
              <a:rPr lang="en-GB" dirty="0" smtClean="0"/>
              <a:t>or </a:t>
            </a:r>
            <a:r>
              <a:rPr lang="en-GB" b="1" dirty="0" smtClean="0"/>
              <a:t>justification/evaluation</a:t>
            </a:r>
            <a:r>
              <a:rPr lang="en-GB" dirty="0" smtClean="0"/>
              <a:t> can be included </a:t>
            </a:r>
            <a:r>
              <a:rPr lang="en-GB" dirty="0" smtClean="0"/>
              <a:t>Facts, data etc all fine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All research pages must be handed to your teacher by the final lesson of the week before the exam so that they can be </a:t>
            </a:r>
            <a:r>
              <a:rPr lang="en-GB" b="1" dirty="0" smtClean="0">
                <a:solidFill>
                  <a:srgbClr val="00B050"/>
                </a:solidFill>
              </a:rPr>
              <a:t>checked</a:t>
            </a:r>
          </a:p>
          <a:p>
            <a:pPr marL="0" indent="0">
              <a:buNone/>
            </a:pPr>
            <a:r>
              <a:rPr lang="en-GB" b="1" dirty="0" smtClean="0"/>
              <a:t>They will be collected in with your scripts at the end of the exam and may be sent to the exam 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29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E951D8-E1B6-4366-87A3-EDE53F9C823F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6EB5EDE-D191-474F-9214-3D22A3A8A1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71F507-7920-4CED-995A-482D46DD69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393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Format for Research Pages 3 stage plan of action</vt:lpstr>
      <vt:lpstr>Stage 1 - initial research </vt:lpstr>
      <vt:lpstr>Stage 2</vt:lpstr>
      <vt:lpstr>Stage 3</vt:lpstr>
      <vt:lpstr>Please note..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Marketing</dc:title>
  <dc:creator>Ailsa W Waters</dc:creator>
  <cp:lastModifiedBy>Ailsa W Waters</cp:lastModifiedBy>
  <cp:revision>11</cp:revision>
  <dcterms:created xsi:type="dcterms:W3CDTF">2017-04-04T08:52:32Z</dcterms:created>
  <dcterms:modified xsi:type="dcterms:W3CDTF">2019-03-05T14:34:41Z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