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1" r:id="rId4"/>
  </p:sldMasterIdLst>
  <p:sldIdLst>
    <p:sldId id="256" r:id="rId5"/>
    <p:sldId id="257" r:id="rId6"/>
    <p:sldId id="264" r:id="rId7"/>
    <p:sldId id="265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56" d="100"/>
          <a:sy n="56" d="100"/>
        </p:scale>
        <p:origin x="84" y="11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smtClean="0"/>
              <a:t>3/5/2019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5983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smtClean="0"/>
              <a:t>3/5/2019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570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smtClean="0"/>
              <a:t>3/5/2019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337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smtClean="0"/>
              <a:t>3/5/2019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3776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smtClean="0"/>
              <a:t>3/5/2019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6621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smtClean="0"/>
              <a:t>3/5/2019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5173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smtClean="0"/>
              <a:t>3/5/2019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7137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smtClean="0"/>
              <a:t>3/5/2019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6457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smtClean="0"/>
              <a:t>3/5/2019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4724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smtClean="0"/>
              <a:t>3/5/2019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0127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smtClean="0"/>
              <a:t>3/5/2019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26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CF1133-3259-4C45-BABA-5B62D9C6F78D}" type="datetimeFigureOut">
              <a:rPr lang="en-US" smtClean="0"/>
              <a:t>3/5/2019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4680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Format for Research Pages</a:t>
            </a:r>
            <a:br>
              <a:rPr lang="en-GB" dirty="0" smtClean="0"/>
            </a:br>
            <a:r>
              <a:rPr lang="en-GB" b="1" dirty="0" smtClean="0">
                <a:solidFill>
                  <a:srgbClr val="00B050"/>
                </a:solidFill>
                <a:latin typeface="+mn-lt"/>
              </a:rPr>
              <a:t>3 stage plan of action</a:t>
            </a:r>
            <a:endParaRPr lang="en-GB" b="1" dirty="0">
              <a:solidFill>
                <a:srgbClr val="00B050"/>
              </a:solidFill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Unit 2 </a:t>
            </a:r>
            <a:r>
              <a:rPr lang="en-GB" dirty="0" smtClean="0"/>
              <a:t>Marketing  BTEC National and Extended Certificate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87577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+mn-lt"/>
              </a:rPr>
              <a:t>Stage 1 - initial research </a:t>
            </a:r>
            <a:endParaRPr lang="en-GB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Use the links on Godalming Online and your own research to compile as much information as you can.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As you do your research, have a blank word document on one half of the screen and every time you find a useful fact or piece of data, paste it into the word page (making sure you have the source in brackets next to it)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These facts will be the first stage of your 6 x A4 research pages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78159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+mn-lt"/>
              </a:rPr>
              <a:t>Stage </a:t>
            </a:r>
            <a:r>
              <a:rPr lang="en-GB" b="1" dirty="0" smtClean="0">
                <a:latin typeface="+mn-lt"/>
              </a:rPr>
              <a:t>2</a:t>
            </a:r>
            <a:endParaRPr lang="en-GB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b="1" dirty="0" smtClean="0">
                <a:solidFill>
                  <a:srgbClr val="FF0000"/>
                </a:solidFill>
              </a:rPr>
              <a:t>Structure some pages for Activity 1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Use the following sections to structure your research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Introduction (brief overview of your proposal – the rationale</a:t>
            </a:r>
          </a:p>
          <a:p>
            <a:pPr marL="0" indent="0">
              <a:buNone/>
            </a:pPr>
            <a:r>
              <a:rPr lang="en-GB" dirty="0" smtClean="0"/>
              <a:t>Marketing objectives</a:t>
            </a:r>
          </a:p>
          <a:p>
            <a:pPr marL="0" indent="0">
              <a:buNone/>
            </a:pPr>
            <a:r>
              <a:rPr lang="en-GB" dirty="0" smtClean="0"/>
              <a:t>Market Research (info to use for </a:t>
            </a:r>
            <a:r>
              <a:rPr lang="en-GB" dirty="0" smtClean="0"/>
              <a:t>PESTLEC </a:t>
            </a:r>
            <a:r>
              <a:rPr lang="en-GB" dirty="0" smtClean="0"/>
              <a:t>and SWOT)</a:t>
            </a:r>
          </a:p>
          <a:p>
            <a:pPr marL="0" indent="0">
              <a:buNone/>
            </a:pPr>
            <a:r>
              <a:rPr lang="en-GB" dirty="0" smtClean="0"/>
              <a:t>Justification (any data that might support the proposal)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b="1" dirty="0" smtClean="0">
                <a:solidFill>
                  <a:srgbClr val="FF0000"/>
                </a:solidFill>
              </a:rPr>
              <a:t>You should not write paragraphs of analysis or evaluation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413859" y="1027906"/>
            <a:ext cx="2472265" cy="883979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b="1" dirty="0" smtClean="0">
                <a:solidFill>
                  <a:srgbClr val="FF0000"/>
                </a:solidFill>
              </a:rPr>
              <a:t>PESTLEC &amp; </a:t>
            </a:r>
            <a:r>
              <a:rPr lang="en-GB" b="1" dirty="0" smtClean="0">
                <a:solidFill>
                  <a:srgbClr val="FF0000"/>
                </a:solidFill>
              </a:rPr>
              <a:t>SWOT</a:t>
            </a:r>
            <a:endParaRPr lang="en-GB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GB" dirty="0" smtClean="0"/>
              <a:t>Support every point made with data/fact</a:t>
            </a:r>
            <a:endParaRPr lang="en-GB" b="1" dirty="0">
              <a:solidFill>
                <a:srgbClr val="FF0000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6784017" y="2074333"/>
            <a:ext cx="1674183" cy="218276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185258" y="802069"/>
            <a:ext cx="2700866" cy="1279570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9535691" y="4321125"/>
            <a:ext cx="1885842" cy="1080607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b="1" dirty="0" smtClean="0">
                <a:solidFill>
                  <a:srgbClr val="FF0000"/>
                </a:solidFill>
              </a:rPr>
              <a:t>Relate to </a:t>
            </a:r>
            <a:r>
              <a:rPr lang="en-GB" b="1" dirty="0" smtClean="0">
                <a:solidFill>
                  <a:srgbClr val="FF0000"/>
                </a:solidFill>
              </a:rPr>
              <a:t>PESTLEC </a:t>
            </a:r>
            <a:r>
              <a:rPr lang="en-GB" b="1" dirty="0" smtClean="0">
                <a:solidFill>
                  <a:srgbClr val="FF0000"/>
                </a:solidFill>
              </a:rPr>
              <a:t>and SWOT</a:t>
            </a:r>
            <a:endParaRPr lang="en-GB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GB" dirty="0" smtClean="0"/>
              <a:t>Explain how your research data is valid and reliable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8333417" y="4851400"/>
            <a:ext cx="1056122" cy="709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9389540" y="4134332"/>
            <a:ext cx="2031993" cy="1448330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Content Placeholder 2"/>
          <p:cNvSpPr txBox="1">
            <a:spLocks/>
          </p:cNvSpPr>
          <p:nvPr/>
        </p:nvSpPr>
        <p:spPr>
          <a:xfrm>
            <a:off x="4255614" y="449931"/>
            <a:ext cx="2661653" cy="650736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b="1" dirty="0" smtClean="0">
                <a:solidFill>
                  <a:srgbClr val="FF0000"/>
                </a:solidFill>
              </a:rPr>
              <a:t>3-4</a:t>
            </a:r>
            <a:r>
              <a:rPr lang="en-GB" b="1" dirty="0" smtClean="0">
                <a:solidFill>
                  <a:srgbClr val="FF0000"/>
                </a:solidFill>
              </a:rPr>
              <a:t> </a:t>
            </a:r>
            <a:r>
              <a:rPr lang="en-GB" b="1" dirty="0" smtClean="0">
                <a:solidFill>
                  <a:srgbClr val="FF0000"/>
                </a:solidFill>
              </a:rPr>
              <a:t>x objectives</a:t>
            </a:r>
            <a:endParaRPr lang="en-GB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GB" dirty="0" smtClean="0"/>
              <a:t>Explain each one </a:t>
            </a:r>
            <a:r>
              <a:rPr lang="en-GB" b="1" dirty="0" smtClean="0"/>
              <a:t>IN DEPTH</a:t>
            </a:r>
            <a:endParaRPr lang="en-GB" b="1" dirty="0" smtClean="0"/>
          </a:p>
        </p:txBody>
      </p:sp>
      <p:sp>
        <p:nvSpPr>
          <p:cNvPr id="25" name="Rectangle 24"/>
          <p:cNvSpPr/>
          <p:nvPr/>
        </p:nvSpPr>
        <p:spPr>
          <a:xfrm>
            <a:off x="4174072" y="230188"/>
            <a:ext cx="2929461" cy="1226079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8" name="Straight Arrow Connector 27"/>
          <p:cNvCxnSpPr>
            <a:stCxn id="25" idx="1"/>
          </p:cNvCxnSpPr>
          <p:nvPr/>
        </p:nvCxnSpPr>
        <p:spPr>
          <a:xfrm flipH="1">
            <a:off x="1607772" y="843228"/>
            <a:ext cx="2566300" cy="303022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1705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+mn-lt"/>
              </a:rPr>
              <a:t>Stage 3</a:t>
            </a:r>
            <a:endParaRPr lang="en-GB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b="1" dirty="0" smtClean="0">
                <a:solidFill>
                  <a:srgbClr val="FF0000"/>
                </a:solidFill>
              </a:rPr>
              <a:t>Structure some more pages for Activity 2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Use the following sections to structure your research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The target market, message, marketing mix, range of media to be used)</a:t>
            </a:r>
          </a:p>
          <a:p>
            <a:pPr marL="0" indent="0">
              <a:buNone/>
            </a:pPr>
            <a:r>
              <a:rPr lang="en-GB" dirty="0" smtClean="0"/>
              <a:t>Budget and Timescale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>
                <a:solidFill>
                  <a:srgbClr val="00B050"/>
                </a:solidFill>
              </a:rPr>
              <a:t>Make sure you look at a competitor’s promotional campaign (including budget and timescale) for comparison and refer to this</a:t>
            </a:r>
          </a:p>
          <a:p>
            <a:pPr marL="0" indent="0">
              <a:buNone/>
            </a:pPr>
            <a:endParaRPr lang="en-GB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280402" y="538427"/>
            <a:ext cx="3361266" cy="1219730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b="1" dirty="0" smtClean="0">
                <a:solidFill>
                  <a:srgbClr val="FF0000"/>
                </a:solidFill>
              </a:rPr>
              <a:t>Marketing mix</a:t>
            </a:r>
            <a:endParaRPr lang="en-GB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GB" dirty="0" smtClean="0"/>
              <a:t>The 4Ps </a:t>
            </a:r>
            <a:r>
              <a:rPr lang="en-GB" dirty="0" smtClean="0"/>
              <a:t>– product, price, place, </a:t>
            </a:r>
            <a:r>
              <a:rPr lang="en-GB" dirty="0" smtClean="0"/>
              <a:t>promotion </a:t>
            </a:r>
            <a:r>
              <a:rPr lang="en-GB" b="1" dirty="0" smtClean="0"/>
              <a:t>AND </a:t>
            </a:r>
            <a:r>
              <a:rPr lang="en-GB" dirty="0" smtClean="0"/>
              <a:t>the extended </a:t>
            </a:r>
            <a:r>
              <a:rPr lang="en-GB" dirty="0" smtClean="0"/>
              <a:t>Ps </a:t>
            </a:r>
            <a:r>
              <a:rPr lang="en-GB" dirty="0"/>
              <a:t>(</a:t>
            </a:r>
            <a:r>
              <a:rPr lang="en-GB" dirty="0" smtClean="0"/>
              <a:t>process</a:t>
            </a:r>
            <a:r>
              <a:rPr lang="en-GB" dirty="0" smtClean="0"/>
              <a:t>, people, </a:t>
            </a:r>
            <a:r>
              <a:rPr lang="en-GB" dirty="0" smtClean="0"/>
              <a:t>physical) must be included</a:t>
            </a:r>
            <a:endParaRPr lang="en-GB" dirty="0"/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6096000" y="1515275"/>
            <a:ext cx="2040467" cy="248601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136467" y="365125"/>
            <a:ext cx="3429000" cy="1709208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5339535" y="383673"/>
            <a:ext cx="2131384" cy="10806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1400" dirty="0" smtClean="0"/>
              <a:t>Have a plan with months for which media would be throughout the campaign, how long or how often for other types of media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3251217" y="1447807"/>
            <a:ext cx="2201316" cy="302259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ontent Placeholder 2"/>
          <p:cNvSpPr txBox="1">
            <a:spLocks/>
          </p:cNvSpPr>
          <p:nvPr/>
        </p:nvSpPr>
        <p:spPr>
          <a:xfrm>
            <a:off x="3079865" y="436788"/>
            <a:ext cx="1747251" cy="8116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1400" dirty="0" smtClean="0"/>
              <a:t>Have a range of options priced up ready for whatever budget they give you</a:t>
            </a:r>
          </a:p>
        </p:txBody>
      </p:sp>
      <p:cxnSp>
        <p:nvCxnSpPr>
          <p:cNvPr id="24" name="Straight Arrow Connector 23"/>
          <p:cNvCxnSpPr/>
          <p:nvPr/>
        </p:nvCxnSpPr>
        <p:spPr>
          <a:xfrm flipH="1">
            <a:off x="1227669" y="1447807"/>
            <a:ext cx="1896531" cy="302259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2977149" y="297003"/>
            <a:ext cx="1811867" cy="1150804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5243084" y="297003"/>
            <a:ext cx="2267966" cy="1150804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87260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+mn-lt"/>
              </a:rPr>
              <a:t>Please note..</a:t>
            </a:r>
            <a:endParaRPr lang="en-GB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smtClean="0"/>
              <a:t>Do not use complete paragraphs in your research pages – you cannot take in a document ready to copy type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No </a:t>
            </a:r>
            <a:r>
              <a:rPr lang="en-GB" dirty="0" smtClean="0"/>
              <a:t>PESTLEC/SWOT </a:t>
            </a:r>
            <a:r>
              <a:rPr lang="en-GB" b="1" dirty="0" smtClean="0"/>
              <a:t>analysis</a:t>
            </a:r>
            <a:r>
              <a:rPr lang="en-GB" dirty="0" smtClean="0"/>
              <a:t> </a:t>
            </a:r>
            <a:r>
              <a:rPr lang="en-GB" dirty="0" smtClean="0"/>
              <a:t>or </a:t>
            </a:r>
            <a:r>
              <a:rPr lang="en-GB" b="1" dirty="0" smtClean="0"/>
              <a:t>justification/evaluation</a:t>
            </a:r>
            <a:r>
              <a:rPr lang="en-GB" dirty="0" smtClean="0"/>
              <a:t> can be included </a:t>
            </a:r>
            <a:r>
              <a:rPr lang="en-GB" dirty="0" smtClean="0"/>
              <a:t>Facts, data etc all fine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b="1" dirty="0" smtClean="0">
                <a:solidFill>
                  <a:srgbClr val="00B050"/>
                </a:solidFill>
              </a:rPr>
              <a:t>All research pages must be handed to your teacher by the final lesson of the week before the exam so that they can be </a:t>
            </a:r>
            <a:r>
              <a:rPr lang="en-GB" b="1" dirty="0" smtClean="0">
                <a:solidFill>
                  <a:srgbClr val="00B050"/>
                </a:solidFill>
              </a:rPr>
              <a:t>checked</a:t>
            </a:r>
          </a:p>
          <a:p>
            <a:pPr marL="0" indent="0">
              <a:buNone/>
            </a:pPr>
            <a:r>
              <a:rPr lang="en-GB" b="1" dirty="0" smtClean="0"/>
              <a:t>They will be collected in with your scripts at the end of the exam and may be sent to the exam board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22906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50FD9C82C27343B0FF0DDB522586CE" ma:contentTypeVersion="1" ma:contentTypeDescription="Create a new document." ma:contentTypeScope="" ma:versionID="8a41fbb90c1d8aef20dd7e9b5402090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DE951D8-E1B6-4366-87A3-EDE53F9C823F}">
  <ds:schemaRefs>
    <ds:schemaRef ds:uri="http://www.w3.org/XML/1998/namespace"/>
    <ds:schemaRef ds:uri="http://purl.org/dc/dcmitype/"/>
    <ds:schemaRef ds:uri="http://schemas.openxmlformats.org/package/2006/metadata/core-properties"/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schemas.microsoft.com/sharepoint/v3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F6EB5EDE-D191-474F-9214-3D22A3A8A15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371F507-7920-4CED-995A-482D46DD691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</TotalTime>
  <Words>393</Words>
  <Application>Microsoft Office PowerPoint</Application>
  <PresentationFormat>Widescreen</PresentationFormat>
  <Paragraphs>45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Format for Research Pages 3 stage plan of action</vt:lpstr>
      <vt:lpstr>Stage 1 - initial research </vt:lpstr>
      <vt:lpstr>Stage 2</vt:lpstr>
      <vt:lpstr>Stage 3</vt:lpstr>
      <vt:lpstr>Please note..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2 Marketing</dc:title>
  <dc:creator>Ailsa W Waters</dc:creator>
  <cp:lastModifiedBy>Ailsa W Waters</cp:lastModifiedBy>
  <cp:revision>11</cp:revision>
  <dcterms:created xsi:type="dcterms:W3CDTF">2017-04-04T08:52:32Z</dcterms:created>
  <dcterms:modified xsi:type="dcterms:W3CDTF">2019-03-05T14:34:41Z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0x010100CB50FD9C82C27343B0FF0DDB522586CE</vt:lpwstr>
  </property>
</Properties>
</file>