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3.xml" ContentType="application/vnd.openxmlformats-officedocument.presentationml.slide+xml"/>
  <Override PartName="/ppt/slides/slide2.xml" ContentType="application/vnd.openxmlformats-officedocument.presentationml.slide+xml"/>
  <Override PartName="/ppt/slides/slide1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1" r:id="rId1"/>
  </p:sldMasterIdLst>
  <p:sldIdLst>
    <p:sldId id="256" r:id="rId2"/>
    <p:sldId id="257" r:id="rId3"/>
    <p:sldId id="264" r:id="rId4"/>
    <p:sldId id="265" r:id="rId5"/>
    <p:sldId id="262" r:id="rId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222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13" Type="http://schemas.openxmlformats.org/officeDocument/2006/relationships/customXml" Target="../customXml/item3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openxmlformats.org/officeDocument/2006/relationships/customXml" Target="../customXml/item2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ustomXml" Target="../customXml/item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D19FB2-3AAB-4D03-B13A-2960828C78E3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59833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ED02AE-B9A4-47BD-AF8E-97E16144138B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702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0FD78B-DB02-4362-BCDC-98A55456977C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3375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16976-5D93-46E4-A98A-FAD63E4D0EA8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7763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39F4F5-F4D2-4D2A-AB60-88D37ADCB869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66215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3BC6CE-6D1E-47E5-8859-F31AC5380EB2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51735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B4E7C4-4DA4-404D-9965-B13F2DD7D8BF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37137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76FB7AA-4A53-424F-AD41-70827B6504BA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264572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7884882-FB12-4BC8-9960-9AD8104D7FAE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4724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1BD23-6E54-4D9D-AD88-A2813C73CC25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0127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71A834-4F3C-4AF9-9C74-05EC35A0F292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261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CF1133-3259-4C45-BABA-5B62D9C6F78D}" type="datetimeFigureOut">
              <a:rPr lang="en-US" smtClean="0"/>
              <a:t>4/6/2017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46805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  <p:sldLayoutId id="2147483685" r:id="rId4"/>
    <p:sldLayoutId id="2147483686" r:id="rId5"/>
    <p:sldLayoutId id="2147483687" r:id="rId6"/>
    <p:sldLayoutId id="2147483688" r:id="rId7"/>
    <p:sldLayoutId id="2147483689" r:id="rId8"/>
    <p:sldLayoutId id="2147483690" r:id="rId9"/>
    <p:sldLayoutId id="2147483691" r:id="rId10"/>
    <p:sldLayoutId id="2147483692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 smtClean="0"/>
              <a:t>Format for Research Pages</a:t>
            </a:r>
            <a:br>
              <a:rPr lang="en-GB" dirty="0" smtClean="0"/>
            </a:br>
            <a:r>
              <a:rPr lang="en-GB" b="1" dirty="0" smtClean="0">
                <a:solidFill>
                  <a:srgbClr val="00B050"/>
                </a:solidFill>
                <a:latin typeface="+mn-lt"/>
              </a:rPr>
              <a:t>3 stage plan of action</a:t>
            </a:r>
            <a:endParaRPr lang="en-GB" b="1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Unit 2 </a:t>
            </a:r>
            <a:r>
              <a:rPr lang="en-GB" dirty="0" smtClean="0"/>
              <a:t>Marketing  BTEC </a:t>
            </a:r>
            <a:r>
              <a:rPr lang="en-GB" dirty="0" smtClean="0"/>
              <a:t>National and Extended Certificate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87577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 1 - initial research 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smtClean="0"/>
              <a:t>Use the links on Godalming Online and your own research to compile as much information as you can.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As you do your research, have a blank word document on one half of the screen and every time you find a useful fact or piece of data, paste it into the word page (making sure you have the source in brackets next to it)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These facts will be the first stage of your 6 x A4 research pages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7815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 2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Structure some pages for Activity 1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 the following sections to structure your research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Introduction (brief overview of your proposal – the rationale</a:t>
            </a:r>
          </a:p>
          <a:p>
            <a:pPr marL="0" indent="0">
              <a:buNone/>
            </a:pPr>
            <a:r>
              <a:rPr lang="en-GB" dirty="0" smtClean="0"/>
              <a:t>Marketing objectives</a:t>
            </a:r>
          </a:p>
          <a:p>
            <a:pPr marL="0" indent="0">
              <a:buNone/>
            </a:pPr>
            <a:r>
              <a:rPr lang="en-GB" dirty="0" smtClean="0"/>
              <a:t>Market Research (info to use for PEST </a:t>
            </a:r>
            <a:r>
              <a:rPr lang="en-GB" dirty="0" smtClean="0"/>
              <a:t>and </a:t>
            </a:r>
            <a:r>
              <a:rPr lang="en-GB" dirty="0" smtClean="0"/>
              <a:t>SWOT)</a:t>
            </a:r>
          </a:p>
          <a:p>
            <a:pPr marL="0" indent="0">
              <a:buNone/>
            </a:pPr>
            <a:r>
              <a:rPr lang="en-GB" dirty="0" smtClean="0"/>
              <a:t>Justification (any data that might support the proposal)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You should not write paragraphs of analysis or evaluation</a:t>
            </a:r>
            <a:endParaRPr lang="en-GB" b="1" dirty="0">
              <a:solidFill>
                <a:srgbClr val="FF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413859" y="1027906"/>
            <a:ext cx="2472265" cy="883979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PEST &amp; SWOT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Support every point made with data/fact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784017" y="2074333"/>
            <a:ext cx="1674183" cy="218276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185258" y="802069"/>
            <a:ext cx="2700866" cy="127957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9535691" y="4321125"/>
            <a:ext cx="1885842" cy="1080607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Relate to PEST and SWOT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Explain how your research data is valid and reliable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8333417" y="4851400"/>
            <a:ext cx="1056122" cy="7097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ctangle 15"/>
          <p:cNvSpPr/>
          <p:nvPr/>
        </p:nvSpPr>
        <p:spPr>
          <a:xfrm>
            <a:off x="9389540" y="4134332"/>
            <a:ext cx="2031993" cy="1448330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3" name="Content Placeholder 2"/>
          <p:cNvSpPr txBox="1">
            <a:spLocks/>
          </p:cNvSpPr>
          <p:nvPr/>
        </p:nvSpPr>
        <p:spPr>
          <a:xfrm>
            <a:off x="4255614" y="449931"/>
            <a:ext cx="2661653" cy="650736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4 x objectives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Explain each one </a:t>
            </a:r>
            <a:r>
              <a:rPr lang="en-GB" b="1" dirty="0" smtClean="0"/>
              <a:t>briefly</a:t>
            </a:r>
          </a:p>
        </p:txBody>
      </p:sp>
      <p:sp>
        <p:nvSpPr>
          <p:cNvPr id="25" name="Rectangle 24"/>
          <p:cNvSpPr/>
          <p:nvPr/>
        </p:nvSpPr>
        <p:spPr>
          <a:xfrm>
            <a:off x="4174072" y="230188"/>
            <a:ext cx="2929461" cy="1226079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28" name="Straight Arrow Connector 27"/>
          <p:cNvCxnSpPr>
            <a:stCxn id="25" idx="1"/>
          </p:cNvCxnSpPr>
          <p:nvPr/>
        </p:nvCxnSpPr>
        <p:spPr>
          <a:xfrm flipH="1">
            <a:off x="1607772" y="843228"/>
            <a:ext cx="2566300" cy="3030226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170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Stage 3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b="1" dirty="0" smtClean="0">
                <a:solidFill>
                  <a:srgbClr val="FF0000"/>
                </a:solidFill>
              </a:rPr>
              <a:t>Structure some more pages for Activity 2</a:t>
            </a:r>
            <a:endParaRPr lang="en-GB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Use the following sections to structure your research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The target market, message, marketing mix, range of media to be used)</a:t>
            </a:r>
          </a:p>
          <a:p>
            <a:pPr marL="0" indent="0">
              <a:buNone/>
            </a:pPr>
            <a:r>
              <a:rPr lang="en-GB" dirty="0" smtClean="0"/>
              <a:t>Budget and Timescale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>
                <a:solidFill>
                  <a:srgbClr val="00B050"/>
                </a:solidFill>
              </a:rPr>
              <a:t>Make sure you look at a competitor’s promotional campaign (including budget and timescale) for comparison and refer to this</a:t>
            </a:r>
          </a:p>
          <a:p>
            <a:pPr marL="0" indent="0">
              <a:buNone/>
            </a:pPr>
            <a:endParaRPr lang="en-GB" dirty="0" smtClean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>
          <a:xfrm>
            <a:off x="8280402" y="538427"/>
            <a:ext cx="3361266" cy="1219730"/>
          </a:xfrm>
          <a:prstGeom prst="rect">
            <a:avLst/>
          </a:prstGeom>
        </p:spPr>
        <p:txBody>
          <a:bodyPr vert="horz" lIns="91440" tIns="45720" rIns="91440" bIns="45720" rtlCol="0">
            <a:normAutofit fontScale="55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Marketing mix</a:t>
            </a:r>
            <a:endParaRPr lang="en-GB" dirty="0" smtClean="0"/>
          </a:p>
          <a:p>
            <a:pPr marL="0" indent="0">
              <a:buFont typeface="Arial" panose="020B0604020202020204" pitchFamily="34" charset="0"/>
              <a:buNone/>
            </a:pPr>
            <a:r>
              <a:rPr lang="en-GB" dirty="0" smtClean="0"/>
              <a:t>This is the 4Ps – product, price, place, promotion</a:t>
            </a:r>
          </a:p>
          <a:p>
            <a:pPr marL="0" indent="0">
              <a:buFont typeface="Arial" panose="020B0604020202020204" pitchFamily="34" charset="0"/>
              <a:buNone/>
            </a:pPr>
            <a:r>
              <a:rPr lang="en-GB" b="1" dirty="0" smtClean="0">
                <a:solidFill>
                  <a:srgbClr val="FF0000"/>
                </a:solidFill>
              </a:rPr>
              <a:t>If possible add the extended Ps – process, people, physical</a:t>
            </a:r>
            <a:endParaRPr lang="en-GB" b="1" dirty="0">
              <a:solidFill>
                <a:srgbClr val="FF0000"/>
              </a:solidFill>
            </a:endParaRPr>
          </a:p>
        </p:txBody>
      </p:sp>
      <p:cxnSp>
        <p:nvCxnSpPr>
          <p:cNvPr id="12" name="Straight Arrow Connector 11"/>
          <p:cNvCxnSpPr/>
          <p:nvPr/>
        </p:nvCxnSpPr>
        <p:spPr>
          <a:xfrm flipH="1">
            <a:off x="6096000" y="1515275"/>
            <a:ext cx="2040467" cy="2486019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136467" y="365125"/>
            <a:ext cx="3429000" cy="1709208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>
          <a:xfrm>
            <a:off x="5339535" y="383673"/>
            <a:ext cx="2131384" cy="108060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dirty="0" smtClean="0"/>
              <a:t>Have a plan with months for which media would be throughout the campaign, how long or how often for other types of media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H="1">
            <a:off x="3251217" y="1447807"/>
            <a:ext cx="2201316" cy="3022594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Content Placeholder 2"/>
          <p:cNvSpPr txBox="1">
            <a:spLocks/>
          </p:cNvSpPr>
          <p:nvPr/>
        </p:nvSpPr>
        <p:spPr>
          <a:xfrm>
            <a:off x="3079865" y="436788"/>
            <a:ext cx="1747251" cy="811603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lang="en-GB" sz="1400" dirty="0" smtClean="0"/>
              <a:t>Have a range of options priced up ready for whatever budget they give you</a:t>
            </a:r>
          </a:p>
        </p:txBody>
      </p:sp>
      <p:cxnSp>
        <p:nvCxnSpPr>
          <p:cNvPr id="24" name="Straight Arrow Connector 23"/>
          <p:cNvCxnSpPr/>
          <p:nvPr/>
        </p:nvCxnSpPr>
        <p:spPr>
          <a:xfrm flipH="1">
            <a:off x="1227669" y="1447807"/>
            <a:ext cx="1896531" cy="3022593"/>
          </a:xfrm>
          <a:prstGeom prst="straightConnector1">
            <a:avLst/>
          </a:prstGeom>
          <a:ln w="28575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977149" y="297003"/>
            <a:ext cx="1811867" cy="115080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ectangle 18"/>
          <p:cNvSpPr/>
          <p:nvPr/>
        </p:nvSpPr>
        <p:spPr>
          <a:xfrm>
            <a:off x="5243084" y="297003"/>
            <a:ext cx="2267966" cy="1150804"/>
          </a:xfrm>
          <a:prstGeom prst="rect">
            <a:avLst/>
          </a:prstGeom>
          <a:noFill/>
          <a:ln w="28575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872604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latin typeface="+mn-lt"/>
              </a:rPr>
              <a:t>Please note..</a:t>
            </a:r>
            <a:endParaRPr lang="en-GB" b="1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 smtClean="0"/>
              <a:t>Do not use complete paragraphs in your research pages – you cannot take in a document ready to copy type</a:t>
            </a:r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dirty="0" smtClean="0"/>
              <a:t>No PEST/SWOT headings (analysis) or justification/evaluation can be included – ie a positive fact is fine, identifying it as S in SWOT is not</a:t>
            </a:r>
            <a:endParaRPr lang="en-GB" dirty="0" smtClean="0"/>
          </a:p>
          <a:p>
            <a:pPr marL="0" indent="0">
              <a:buNone/>
            </a:pPr>
            <a:endParaRPr lang="en-GB" dirty="0" smtClean="0"/>
          </a:p>
          <a:p>
            <a:pPr marL="0" indent="0">
              <a:buNone/>
            </a:pPr>
            <a:r>
              <a:rPr lang="en-GB" b="1" dirty="0" smtClean="0">
                <a:solidFill>
                  <a:srgbClr val="00B050"/>
                </a:solidFill>
              </a:rPr>
              <a:t>All research pages must be handed to your teacher by the final lesson of the week before the exam so that they can be checked – they will be returned to you when you enter the exam room</a:t>
            </a:r>
            <a:endParaRPr lang="en-GB" b="1" dirty="0" smtClean="0">
              <a:solidFill>
                <a:srgbClr val="00B050"/>
              </a:solidFill>
            </a:endParaRP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322906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B50FD9C82C27343B0FF0DDB522586CE" ma:contentTypeVersion="1" ma:contentTypeDescription="Create a new document." ma:contentTypeScope="" ma:versionID="8a41fbb90c1d8aef20dd7e9b54020906">
  <xsd:schema xmlns:xsd="http://www.w3.org/2001/XMLSchema" xmlns:xs="http://www.w3.org/2001/XMLSchema" xmlns:p="http://schemas.microsoft.com/office/2006/metadata/properties" xmlns:ns1="http://schemas.microsoft.com/sharepoint/v3" targetNamespace="http://schemas.microsoft.com/office/2006/metadata/properties" ma:root="true" ma:fieldsID="48c5b5cd9b8d25ff6dd15848836f4270" ns1:_="">
    <xsd:import namespace="http://schemas.microsoft.com/sharepoint/v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hidden="true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hidden="true" ma:internalName="PublishingExpirationDat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ublishingExpirationDate xmlns="http://schemas.microsoft.com/sharepoint/v3" xsi:nil="true"/>
    <PublishingStartDate xmlns="http://schemas.microsoft.com/sharepoint/v3" xsi:nil="true"/>
  </documentManagement>
</p:properties>
</file>

<file path=customXml/itemProps1.xml><?xml version="1.0" encoding="utf-8"?>
<ds:datastoreItem xmlns:ds="http://schemas.openxmlformats.org/officeDocument/2006/customXml" ds:itemID="{E371F507-7920-4CED-995A-482D46DD6919}"/>
</file>

<file path=customXml/itemProps2.xml><?xml version="1.0" encoding="utf-8"?>
<ds:datastoreItem xmlns:ds="http://schemas.openxmlformats.org/officeDocument/2006/customXml" ds:itemID="{F6EB5EDE-D191-474F-9214-3D22A3A8A15A}"/>
</file>

<file path=customXml/itemProps3.xml><?xml version="1.0" encoding="utf-8"?>
<ds:datastoreItem xmlns:ds="http://schemas.openxmlformats.org/officeDocument/2006/customXml" ds:itemID="{6DE951D8-E1B6-4366-87A3-EDE53F9C823F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</TotalTime>
  <Words>396</Words>
  <Application>Microsoft Office PowerPoint</Application>
  <PresentationFormat>Widescreen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 Theme</vt:lpstr>
      <vt:lpstr>Format for Research Pages 3 stage plan of action</vt:lpstr>
      <vt:lpstr>Stage 1 - initial research </vt:lpstr>
      <vt:lpstr>Stage 2</vt:lpstr>
      <vt:lpstr>Stage 3</vt:lpstr>
      <vt:lpstr>Please note..</vt:lpstr>
    </vt:vector>
  </TitlesOfParts>
  <Company>Godalming College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2 Marketing</dc:title>
  <dc:creator>Ailsa W Waters</dc:creator>
  <cp:lastModifiedBy>Ailsa W Waters</cp:lastModifiedBy>
  <cp:revision>10</cp:revision>
  <dcterms:created xsi:type="dcterms:W3CDTF">2017-04-04T08:52:32Z</dcterms:created>
  <dcterms:modified xsi:type="dcterms:W3CDTF">2017-04-06T10:46:36Z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0x010100CB50FD9C82C27343B0FF0DDB522586CE</vt:lpwstr>
  </property>
</Properties>
</file>