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4"/>
  </p:notesMasterIdLst>
  <p:handoutMasterIdLst>
    <p:handoutMasterId r:id="rId15"/>
  </p:handoutMasterIdLst>
  <p:sldIdLst>
    <p:sldId id="258" r:id="rId5"/>
    <p:sldId id="257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29/04/2020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37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0630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517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3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216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002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25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049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663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038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9830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783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29/04/2020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272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marketingminefield.co.uk/swot-analysi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PESTLE Analysis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208912" cy="48860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+mj-lt"/>
                <a:cs typeface="Arial" panose="020B0604020202020204" pitchFamily="34" charset="0"/>
              </a:rPr>
              <a:t>This is a framework for evaluating external factors &amp; their impact on the business to inform strategy.</a:t>
            </a:r>
          </a:p>
          <a:p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P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olitical factors</a:t>
            </a:r>
            <a:endParaRPr lang="en-GB" sz="2800" b="1" dirty="0" smtClean="0">
              <a:latin typeface="+mj-lt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+mj-lt"/>
                <a:cs typeface="Arial" panose="020B0604020202020204" pitchFamily="34" charset="0"/>
              </a:rPr>
              <a:t>The</a:t>
            </a:r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 E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conomy</a:t>
            </a:r>
          </a:p>
          <a:p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S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ociological &amp; cultural aspects</a:t>
            </a:r>
          </a:p>
          <a:p>
            <a:r>
              <a:rPr lang="en-GB" sz="2800" dirty="0" smtClean="0">
                <a:latin typeface="+mj-lt"/>
                <a:cs typeface="Arial" panose="020B0604020202020204" pitchFamily="34" charset="0"/>
              </a:rPr>
              <a:t>Potential</a:t>
            </a:r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 T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echnological developments</a:t>
            </a:r>
          </a:p>
          <a:p>
            <a:r>
              <a:rPr lang="en-GB" sz="2800" dirty="0" smtClean="0">
                <a:latin typeface="+mj-lt"/>
                <a:cs typeface="Arial" panose="020B0604020202020204" pitchFamily="34" charset="0"/>
              </a:rPr>
              <a:t>Current &amp; potential </a:t>
            </a:r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L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egislation</a:t>
            </a:r>
          </a:p>
          <a:p>
            <a:r>
              <a:rPr lang="en-GB" sz="2800" b="1" dirty="0" smtClean="0">
                <a:latin typeface="+mj-lt"/>
                <a:cs typeface="Arial" panose="020B0604020202020204" pitchFamily="34" charset="0"/>
              </a:rPr>
              <a:t>E</a:t>
            </a:r>
            <a:r>
              <a:rPr lang="en-GB" sz="2800" dirty="0" smtClean="0">
                <a:latin typeface="+mj-lt"/>
                <a:cs typeface="Arial" panose="020B0604020202020204" pitchFamily="34" charset="0"/>
              </a:rPr>
              <a:t>nvironmental considerations</a:t>
            </a:r>
            <a:endParaRPr lang="en-GB" sz="28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78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r>
              <a:rPr lang="en-GB" sz="4000" b="1" dirty="0" smtClean="0"/>
              <a:t>PESTLE analysis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9"/>
            <a:ext cx="3672408" cy="3672407"/>
          </a:xfrm>
        </p:spPr>
        <p:txBody>
          <a:bodyPr>
            <a:normAutofit fontScale="92500" lnSpcReduction="10000"/>
          </a:bodyPr>
          <a:lstStyle/>
          <a:p>
            <a:r>
              <a:rPr lang="en-GB" sz="2400" dirty="0" smtClean="0">
                <a:latin typeface="+mj-lt"/>
                <a:cs typeface="Arial" panose="020B0604020202020204" pitchFamily="34" charset="0"/>
              </a:rPr>
              <a:t>PESTLE looks at the external factors that might influence an organisation</a:t>
            </a:r>
          </a:p>
          <a:p>
            <a:endParaRPr lang="en-GB" sz="2400" dirty="0" smtClean="0">
              <a:latin typeface="+mj-lt"/>
              <a:cs typeface="Arial" panose="020B0604020202020204" pitchFamily="34" charset="0"/>
            </a:endParaRPr>
          </a:p>
          <a:p>
            <a:r>
              <a:rPr lang="en-US" sz="2400" dirty="0">
                <a:latin typeface="+mj-lt"/>
              </a:rPr>
              <a:t>A PESTLE </a:t>
            </a:r>
            <a:r>
              <a:rPr lang="en-US" sz="2400" dirty="0" smtClean="0">
                <a:latin typeface="+mj-lt"/>
              </a:rPr>
              <a:t>analysis is </a:t>
            </a:r>
            <a:r>
              <a:rPr lang="en-US" sz="2400" dirty="0">
                <a:latin typeface="+mj-lt"/>
              </a:rPr>
              <a:t>a useful tool for understanding the industry situation as a whole, and is often used in conjunction with a </a:t>
            </a:r>
            <a:r>
              <a:rPr lang="en-US" sz="2400" dirty="0">
                <a:latin typeface="+mj-lt"/>
                <a:hlinkClick r:id="rId2"/>
              </a:rPr>
              <a:t>SWOT analysis</a:t>
            </a:r>
            <a:r>
              <a:rPr lang="en-US" sz="2400" dirty="0">
                <a:latin typeface="+mj-lt"/>
              </a:rPr>
              <a:t> to assess the situation of an individual </a:t>
            </a:r>
            <a:r>
              <a:rPr lang="en-US" sz="2400" dirty="0" smtClean="0">
                <a:latin typeface="+mj-lt"/>
              </a:rPr>
              <a:t>business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pPr marL="0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/>
          </a:p>
        </p:txBody>
      </p:sp>
      <p:pic>
        <p:nvPicPr>
          <p:cNvPr id="4" name="Picture 3" descr="PESTLE Analysi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9"/>
            <a:ext cx="4104456" cy="36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944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Political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572" y="2060848"/>
            <a:ext cx="7704856" cy="388843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>
                <a:latin typeface="+mj-lt"/>
              </a:rPr>
              <a:t>These </a:t>
            </a:r>
            <a:r>
              <a:rPr lang="en-US" sz="2800" dirty="0">
                <a:latin typeface="+mj-lt"/>
              </a:rPr>
              <a:t>factors represent the way and the extent to which a government influences the economy and a certain </a:t>
            </a:r>
            <a:r>
              <a:rPr lang="en-US" sz="2800" dirty="0" smtClean="0">
                <a:latin typeface="+mj-lt"/>
              </a:rPr>
              <a:t>business</a:t>
            </a:r>
          </a:p>
          <a:p>
            <a:pPr marL="0" lvl="0" indent="0">
              <a:buNone/>
            </a:pPr>
            <a:endParaRPr lang="en-US" sz="2800" dirty="0" smtClean="0">
              <a:latin typeface="+mj-lt"/>
            </a:endParaRPr>
          </a:p>
          <a:p>
            <a:pPr marL="0" lvl="0" indent="0">
              <a:buNone/>
            </a:pPr>
            <a:r>
              <a:rPr lang="en-US" sz="2800" dirty="0" smtClean="0">
                <a:latin typeface="+mj-lt"/>
              </a:rPr>
              <a:t>Political </a:t>
            </a:r>
            <a:r>
              <a:rPr lang="en-US" sz="2800" dirty="0">
                <a:latin typeface="+mj-lt"/>
              </a:rPr>
              <a:t>factors are represented by specific areas, such as labour law, tax policy, tariffs, trade restrictions and even environmental </a:t>
            </a:r>
            <a:r>
              <a:rPr lang="en-US" sz="2800" dirty="0" smtClean="0">
                <a:latin typeface="+mj-lt"/>
              </a:rPr>
              <a:t>law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753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Economic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96855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+mj-lt"/>
              </a:rPr>
              <a:t>This refers to areas unique to the economy and directly influenced by the economy, areas such as the </a:t>
            </a:r>
            <a:r>
              <a:rPr lang="en-US" sz="2800" b="1" dirty="0">
                <a:latin typeface="+mj-lt"/>
              </a:rPr>
              <a:t>inflation rate, interest rate, economic growth or exchange </a:t>
            </a:r>
            <a:r>
              <a:rPr lang="en-US" sz="2800" b="1" dirty="0" smtClean="0">
                <a:latin typeface="+mj-lt"/>
              </a:rPr>
              <a:t>rates</a:t>
            </a:r>
            <a:endParaRPr lang="en-US" sz="2800" dirty="0" smtClean="0">
              <a:latin typeface="+mj-lt"/>
            </a:endParaRPr>
          </a:p>
          <a:p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All </a:t>
            </a:r>
            <a:r>
              <a:rPr lang="en-US" sz="2800" dirty="0">
                <a:latin typeface="+mj-lt"/>
              </a:rPr>
              <a:t>these areas can greatly influence a business or company, which makes them an extremely important part of the PESTLE analysis.</a:t>
            </a:r>
            <a:r>
              <a:rPr lang="en-US" sz="2800" b="1" dirty="0">
                <a:latin typeface="+mj-lt"/>
              </a:rPr>
              <a:t> </a:t>
            </a:r>
            <a:endParaRPr lang="en-US" sz="2800" b="1" dirty="0" smtClean="0">
              <a:latin typeface="+mj-lt"/>
            </a:endParaRPr>
          </a:p>
          <a:p>
            <a:endParaRPr lang="en-US" sz="2800" b="1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For </a:t>
            </a:r>
            <a:r>
              <a:rPr lang="en-US" sz="2800" dirty="0">
                <a:latin typeface="+mj-lt"/>
              </a:rPr>
              <a:t>example, </a:t>
            </a:r>
            <a:r>
              <a:rPr lang="en-US" sz="2800" b="1" dirty="0">
                <a:latin typeface="+mj-lt"/>
              </a:rPr>
              <a:t>international</a:t>
            </a:r>
            <a:r>
              <a:rPr lang="en-US" sz="2800" dirty="0">
                <a:latin typeface="+mj-lt"/>
              </a:rPr>
              <a:t> businesses are always influenced by changing exchange rates. </a:t>
            </a:r>
            <a:r>
              <a:rPr lang="en-US" sz="2800" dirty="0" smtClean="0">
                <a:latin typeface="+mj-lt"/>
              </a:rPr>
              <a:t>Similarly</a:t>
            </a:r>
            <a:r>
              <a:rPr lang="en-US" sz="2800" dirty="0">
                <a:latin typeface="+mj-lt"/>
              </a:rPr>
              <a:t>, UK exporters are also influenced by the exchange rate as when the sterling becomes weaker their exports become more competitive.</a:t>
            </a:r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93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Social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92088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These factors refer mainly to demographic factors, which comprise factors like </a:t>
            </a: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population growth 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cultural aspects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changing tastes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fashion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age distribution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health consciousness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8622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Technological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3758"/>
            <a:ext cx="7920880" cy="4209538"/>
          </a:xfrm>
        </p:spPr>
        <p:txBody>
          <a:bodyPr>
            <a:normAutofit/>
          </a:bodyPr>
          <a:lstStyle/>
          <a:p>
            <a:r>
              <a:rPr lang="en-US" sz="2800" dirty="0"/>
              <a:t>Technological factors refer to </a:t>
            </a:r>
            <a:r>
              <a:rPr lang="en-US" sz="2800" dirty="0" smtClean="0"/>
              <a:t>automation</a:t>
            </a:r>
            <a:r>
              <a:rPr lang="en-US" sz="2800" dirty="0"/>
              <a:t>, incentives, the rate of technological change and R&amp;D activity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These </a:t>
            </a:r>
            <a:r>
              <a:rPr lang="en-US" sz="2800" dirty="0"/>
              <a:t>factors greatly influence areas such as the minimum efficient production level, quality, costs and even outsourcing decisions.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453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Legal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3758"/>
            <a:ext cx="7920880" cy="42095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legal part refers to all the laws directly connected to a business or company and its area of activity, including </a:t>
            </a:r>
            <a:endParaRPr lang="en-US" sz="2800" dirty="0" smtClean="0"/>
          </a:p>
          <a:p>
            <a:r>
              <a:rPr lang="en-US" sz="2800" dirty="0" smtClean="0"/>
              <a:t>consumer law</a:t>
            </a:r>
          </a:p>
          <a:p>
            <a:r>
              <a:rPr lang="en-US" sz="2800" dirty="0" smtClean="0"/>
              <a:t>antitrust law</a:t>
            </a:r>
          </a:p>
          <a:p>
            <a:r>
              <a:rPr lang="en-US" sz="2800" dirty="0" smtClean="0"/>
              <a:t>anti-discrimination </a:t>
            </a:r>
            <a:r>
              <a:rPr lang="en-US" sz="2800" dirty="0"/>
              <a:t>law </a:t>
            </a:r>
            <a:endParaRPr lang="en-US" sz="2800" dirty="0" smtClean="0"/>
          </a:p>
          <a:p>
            <a:r>
              <a:rPr lang="en-US" sz="2800" dirty="0" smtClean="0"/>
              <a:t>health </a:t>
            </a:r>
            <a:r>
              <a:rPr lang="en-US" sz="2800" dirty="0"/>
              <a:t>and safety </a:t>
            </a:r>
            <a:r>
              <a:rPr lang="en-US" sz="2800" dirty="0" smtClean="0"/>
              <a:t>law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5525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Environmental factors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3758"/>
            <a:ext cx="7920880" cy="42095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dirty="0"/>
              <a:t>This refers to all the factors directly related, influenced or determined by the surrounding </a:t>
            </a:r>
            <a:r>
              <a:rPr lang="en-US" sz="2800" dirty="0" smtClean="0"/>
              <a:t>environment</a:t>
            </a:r>
            <a:endParaRPr lang="en-US" sz="2800" dirty="0"/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This </a:t>
            </a:r>
            <a:r>
              <a:rPr lang="en-US" sz="2800" dirty="0"/>
              <a:t>includes, but is not limited to, weather, climate, geographical position, climate </a:t>
            </a:r>
            <a:r>
              <a:rPr lang="en-US" sz="2800" dirty="0" smtClean="0"/>
              <a:t>change, waste emissions, pollution levels </a:t>
            </a:r>
            <a:r>
              <a:rPr lang="en-US" sz="2800" dirty="0"/>
              <a:t>and even </a:t>
            </a:r>
            <a:r>
              <a:rPr lang="en-US" sz="2800" dirty="0" smtClean="0"/>
              <a:t>insurance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Environmental </a:t>
            </a:r>
            <a:r>
              <a:rPr lang="en-US" sz="2800" dirty="0"/>
              <a:t>factors are crucial to industries such as </a:t>
            </a:r>
            <a:r>
              <a:rPr lang="en-US" sz="2800" dirty="0" smtClean="0"/>
              <a:t>transport or </a:t>
            </a:r>
            <a:r>
              <a:rPr lang="en-US" sz="2800" dirty="0"/>
              <a:t>tourism and can greatly </a:t>
            </a:r>
            <a:r>
              <a:rPr lang="en-US" sz="2800" dirty="0" smtClean="0"/>
              <a:t>influence the way a company operates </a:t>
            </a:r>
            <a:r>
              <a:rPr lang="en-US" sz="2800" dirty="0"/>
              <a:t>or </a:t>
            </a:r>
            <a:r>
              <a:rPr lang="en-US" sz="2800" dirty="0" smtClean="0"/>
              <a:t>the </a:t>
            </a:r>
            <a:r>
              <a:rPr lang="en-US" sz="2800" dirty="0"/>
              <a:t>products it </a:t>
            </a:r>
            <a:r>
              <a:rPr lang="en-US" sz="2800" dirty="0" smtClean="0"/>
              <a:t>offers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2223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r>
              <a:rPr lang="en-GB" sz="4400" b="1" dirty="0" smtClean="0"/>
              <a:t>Conclusion</a:t>
            </a:r>
            <a:endParaRPr lang="en-GB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7776864" cy="3849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A </a:t>
            </a:r>
            <a:r>
              <a:rPr lang="en-US" sz="2800" dirty="0"/>
              <a:t>PESTLE analysis is a way of identifying and analysing all these factors, thereby helping a company to plan for the future and deal with any risk factors which are </a:t>
            </a:r>
            <a:r>
              <a:rPr lang="en-US" sz="2800" dirty="0" smtClean="0"/>
              <a:t>identified</a:t>
            </a:r>
            <a:endParaRPr lang="en-US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82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www.w3.org/XML/1998/namespace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425</Words>
  <Application>Microsoft Office PowerPoint</Application>
  <PresentationFormat>On-screen Show (4:3)</PresentationFormat>
  <Paragraphs>50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PESTLE Analysis</vt:lpstr>
      <vt:lpstr>PESTLE analysis</vt:lpstr>
      <vt:lpstr>Political factors</vt:lpstr>
      <vt:lpstr>Economic factors</vt:lpstr>
      <vt:lpstr>Social factors</vt:lpstr>
      <vt:lpstr>Technological factors</vt:lpstr>
      <vt:lpstr>Legal factors</vt:lpstr>
      <vt:lpstr>Environmental factors</vt:lpstr>
      <vt:lpstr>Conclusion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LocalUser</cp:lastModifiedBy>
  <cp:revision>91</cp:revision>
  <cp:lastPrinted>2012-07-03T11:53:15Z</cp:lastPrinted>
  <dcterms:created xsi:type="dcterms:W3CDTF">2011-11-11T10:46:54Z</dcterms:created>
  <dcterms:modified xsi:type="dcterms:W3CDTF">2020-04-29T12:24:14Z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