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3"/>
  </p:notesMasterIdLst>
  <p:handoutMasterIdLst>
    <p:handoutMasterId r:id="rId14"/>
  </p:handoutMasterIdLst>
  <p:sldIdLst>
    <p:sldId id="263" r:id="rId5"/>
    <p:sldId id="275" r:id="rId6"/>
    <p:sldId id="289" r:id="rId7"/>
    <p:sldId id="290" r:id="rId8"/>
    <p:sldId id="291" r:id="rId9"/>
    <p:sldId id="292" r:id="rId10"/>
    <p:sldId id="276" r:id="rId11"/>
    <p:sldId id="29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/>
          <a:lstStyle>
            <a:lvl1pPr algn="r">
              <a:defRPr sz="1200"/>
            </a:lvl1pPr>
          </a:lstStyle>
          <a:p>
            <a:fld id="{EA20D094-5697-48C5-B69D-6E5BB0A07CCF}" type="datetimeFigureOut">
              <a:rPr lang="en-US" smtClean="0"/>
              <a:pPr/>
              <a:t>4/29/2020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 anchor="b"/>
          <a:lstStyle>
            <a:lvl1pPr algn="r">
              <a:defRPr sz="1200"/>
            </a:lvl1pPr>
          </a:lstStyle>
          <a:p>
            <a:fld id="{961F211A-DA96-4F21-947B-DDD7B983EB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744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/>
          <a:lstStyle>
            <a:lvl1pPr algn="r">
              <a:defRPr sz="1200"/>
            </a:lvl1pPr>
          </a:lstStyle>
          <a:p>
            <a:fld id="{B008C340-63BD-4D79-B1C0-B8968B5260CC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1" tIns="45655" rIns="91311" bIns="456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11" tIns="45655" rIns="91311" bIns="456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311" tIns="45655" rIns="91311" bIns="45655" rtlCol="0" anchor="b"/>
          <a:lstStyle>
            <a:lvl1pPr algn="r">
              <a:defRPr sz="1200"/>
            </a:lvl1pPr>
          </a:lstStyle>
          <a:p>
            <a:fld id="{0849C935-55CD-4757-B516-7658F90576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8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2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20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7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87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73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1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0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C2F6C-1D66-40E6-B1A7-D99972F6EB2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98CA7D-AF2F-499F-9226-AC9BBAC76F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3600" b="1" dirty="0" smtClean="0"/>
              <a:t>Assessing internal and external influences on corporate plans : </a:t>
            </a:r>
            <a:r>
              <a:rPr lang="en-GB" sz="3600" dirty="0" smtClean="0">
                <a:solidFill>
                  <a:srgbClr val="FF0000"/>
                </a:solidFill>
              </a:rPr>
              <a:t>SWOT analysis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492896"/>
            <a:ext cx="7429584" cy="3286148"/>
          </a:xfrm>
        </p:spPr>
        <p:txBody>
          <a:bodyPr>
            <a:normAutofit fontScale="85000" lnSpcReduction="10000"/>
          </a:bodyPr>
          <a:lstStyle/>
          <a:p>
            <a:pPr marL="640080" lvl="2" indent="0">
              <a:buNone/>
              <a:defRPr/>
            </a:pPr>
            <a:r>
              <a:rPr lang="en-GB" sz="2600" b="1" dirty="0" smtClean="0">
                <a:solidFill>
                  <a:srgbClr val="002060"/>
                </a:solidFill>
                <a:latin typeface="+mj-lt"/>
              </a:rPr>
              <a:t>Strengths and weaknesses (Internal)</a:t>
            </a:r>
          </a:p>
          <a:p>
            <a:pPr marL="1154430" lvl="2" indent="-514350">
              <a:defRPr/>
            </a:pPr>
            <a:r>
              <a:rPr lang="en-GB" sz="2600" dirty="0">
                <a:solidFill>
                  <a:srgbClr val="002060"/>
                </a:solidFill>
                <a:latin typeface="+mj-lt"/>
              </a:rPr>
              <a:t>Current </a:t>
            </a:r>
            <a:r>
              <a:rPr lang="en-GB" sz="2600" dirty="0" smtClean="0">
                <a:solidFill>
                  <a:srgbClr val="002060"/>
                </a:solidFill>
                <a:latin typeface="+mj-lt"/>
              </a:rPr>
              <a:t>resources and how </a:t>
            </a:r>
            <a:r>
              <a:rPr lang="en-GB" sz="2600" dirty="0">
                <a:solidFill>
                  <a:srgbClr val="002060"/>
                </a:solidFill>
                <a:latin typeface="+mj-lt"/>
              </a:rPr>
              <a:t>well are </a:t>
            </a:r>
            <a:r>
              <a:rPr lang="en-GB" sz="2600" dirty="0" smtClean="0">
                <a:solidFill>
                  <a:srgbClr val="002060"/>
                </a:solidFill>
                <a:latin typeface="+mj-lt"/>
              </a:rPr>
              <a:t>they managed?</a:t>
            </a:r>
            <a:endParaRPr lang="en-GB" sz="2600" dirty="0">
              <a:solidFill>
                <a:srgbClr val="002060"/>
              </a:solidFill>
              <a:latin typeface="+mj-lt"/>
            </a:endParaRPr>
          </a:p>
          <a:p>
            <a:pPr marL="1154430" lvl="2" indent="-514350">
              <a:defRPr/>
            </a:pPr>
            <a:r>
              <a:rPr lang="en-GB" sz="2600" dirty="0">
                <a:solidFill>
                  <a:srgbClr val="002060"/>
                </a:solidFill>
                <a:latin typeface="+mj-lt"/>
              </a:rPr>
              <a:t>Do they match up to the demands of the market and the competition?</a:t>
            </a:r>
          </a:p>
          <a:p>
            <a:pPr marL="640080" lvl="2" indent="0">
              <a:buNone/>
              <a:defRPr/>
            </a:pPr>
            <a:endParaRPr lang="en-GB" sz="2600" b="1" dirty="0" smtClean="0">
              <a:solidFill>
                <a:srgbClr val="002060"/>
              </a:solidFill>
              <a:latin typeface="+mj-lt"/>
            </a:endParaRPr>
          </a:p>
          <a:p>
            <a:pPr marL="640080" lvl="2" indent="0">
              <a:buNone/>
              <a:defRPr/>
            </a:pPr>
            <a:r>
              <a:rPr lang="en-GB" sz="2600" b="1" dirty="0" smtClean="0">
                <a:solidFill>
                  <a:srgbClr val="002060"/>
                </a:solidFill>
                <a:latin typeface="+mj-lt"/>
              </a:rPr>
              <a:t>Opportunities and threats (external)</a:t>
            </a:r>
          </a:p>
          <a:p>
            <a:pPr marL="1154430" lvl="2" indent="-514350">
              <a:defRPr/>
            </a:pPr>
            <a:r>
              <a:rPr lang="en-GB" sz="2600" dirty="0">
                <a:solidFill>
                  <a:srgbClr val="002060"/>
                </a:solidFill>
                <a:latin typeface="+mj-lt"/>
              </a:rPr>
              <a:t>Possibilities for development in different directions in the future</a:t>
            </a:r>
          </a:p>
          <a:p>
            <a:pPr marL="1154430" lvl="2" indent="-514350">
              <a:defRPr/>
            </a:pPr>
            <a:r>
              <a:rPr lang="en-GB" sz="2600" dirty="0">
                <a:solidFill>
                  <a:srgbClr val="002060"/>
                </a:solidFill>
                <a:latin typeface="+mj-lt"/>
              </a:rPr>
              <a:t>Can be categorised according to a PESTLE analysis</a:t>
            </a:r>
          </a:p>
          <a:p>
            <a:pPr marL="1154430" lvl="2" indent="-514350">
              <a:defRPr/>
            </a:pPr>
            <a:endParaRPr lang="en-GB" sz="3200" dirty="0" smtClean="0">
              <a:solidFill>
                <a:srgbClr val="002060"/>
              </a:solidFill>
              <a:latin typeface="+mj-lt"/>
            </a:endParaRPr>
          </a:p>
          <a:p>
            <a:pPr marL="1154430" lvl="2" indent="-514350">
              <a:buNone/>
              <a:defRPr/>
            </a:pPr>
            <a:endParaRPr lang="en-GB" sz="3200" dirty="0" smtClean="0">
              <a:latin typeface="+mj-lt"/>
            </a:endParaRPr>
          </a:p>
          <a:p>
            <a:pPr lvl="0">
              <a:defRPr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Arrow 16"/>
          <p:cNvSpPr/>
          <p:nvPr/>
        </p:nvSpPr>
        <p:spPr>
          <a:xfrm>
            <a:off x="5357818" y="2643182"/>
            <a:ext cx="2428892" cy="7143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eft Arrow 17"/>
          <p:cNvSpPr/>
          <p:nvPr/>
        </p:nvSpPr>
        <p:spPr>
          <a:xfrm>
            <a:off x="928662" y="2643182"/>
            <a:ext cx="2143140" cy="71438"/>
          </a:xfrm>
          <a:prstGeom prst="lef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5572132" y="5214950"/>
            <a:ext cx="2214578" cy="7143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Left Arrow 19"/>
          <p:cNvSpPr/>
          <p:nvPr/>
        </p:nvSpPr>
        <p:spPr>
          <a:xfrm>
            <a:off x="1000100" y="5214950"/>
            <a:ext cx="2000264" cy="71438"/>
          </a:xfrm>
          <a:prstGeom prst="lef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393009" y="3679033"/>
            <a:ext cx="578647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928927" y="4857760"/>
            <a:ext cx="2643206" cy="9286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071802" y="2214554"/>
            <a:ext cx="2286016" cy="9286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14678" y="2285992"/>
            <a:ext cx="3786214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Internal</a:t>
            </a:r>
            <a:endParaRPr lang="en-US" b="1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14348" y="3714752"/>
            <a:ext cx="7786742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785786" y="4214818"/>
            <a:ext cx="3286148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O</a:t>
            </a: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pportunities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GB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57224" y="1571612"/>
            <a:ext cx="3071834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Strengths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14910" y="414338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Threats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286380" y="1571612"/>
            <a:ext cx="3071834" cy="78581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Weaknesses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14678" y="4857760"/>
            <a:ext cx="4002569" cy="714380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External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4929222" cy="71438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/>
            </a:r>
            <a:br>
              <a:rPr lang="en-GB" sz="5400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SWOT </a:t>
            </a:r>
            <a:r>
              <a:rPr lang="en-GB" sz="4800" b="1" dirty="0" smtClean="0">
                <a:solidFill>
                  <a:srgbClr val="FF0000"/>
                </a:solidFill>
              </a:rPr>
              <a:t>Strengths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357290" y="1214422"/>
            <a:ext cx="7072362" cy="52864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Advantages of proposition?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Capabilities?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Competitive advantages?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USP's (unique selling points)?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Resources, Assets, People?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Experience, knowledge, data?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Financial reserves, likely returns?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Marketing - reach, distribution, awareness?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Innovative aspects?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Location and geographical?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Price, value, quality?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Accreditations, qualifications, certifications?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Processes, systems, IT, communications?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Cultural, attitudinal, behavioural? </a:t>
            </a:r>
          </a:p>
          <a:p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Management cover, succession? </a:t>
            </a:r>
          </a:p>
        </p:txBody>
      </p:sp>
      <p:sp>
        <p:nvSpPr>
          <p:cNvPr id="5" name="Oval 4"/>
          <p:cNvSpPr/>
          <p:nvPr/>
        </p:nvSpPr>
        <p:spPr>
          <a:xfrm>
            <a:off x="5715008" y="1285860"/>
            <a:ext cx="3071834" cy="128588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57950" y="1000108"/>
            <a:ext cx="2357486" cy="1143008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Internal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4929222" cy="71438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/>
            </a:r>
            <a:br>
              <a:rPr lang="en-GB" sz="5400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SWOT </a:t>
            </a:r>
            <a:r>
              <a:rPr lang="en-GB" sz="4800" b="1" dirty="0" smtClean="0">
                <a:solidFill>
                  <a:srgbClr val="FF0000"/>
                </a:solidFill>
              </a:rPr>
              <a:t>Weaknesses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357290" y="1454956"/>
            <a:ext cx="7072362" cy="52864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Disadvantages of proposition?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Gaps in capabilities?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Lack of competitive strength?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Reputation, presence and reach?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Own known vulnerabilities?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Timescales, deadlines and pressures?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Financials?  </a:t>
            </a:r>
            <a:r>
              <a:rPr lang="en-GB" sz="2000" dirty="0" err="1" smtClean="0">
                <a:solidFill>
                  <a:srgbClr val="002060"/>
                </a:solidFill>
                <a:latin typeface="+mj-lt"/>
              </a:rPr>
              <a:t>Cashflow</a:t>
            </a: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, start-up cash-drain?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Continuity, supply chain robustness?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Effects on core activities, distraction?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Reliability of data, plan predictability?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Morale, commitment, leadership?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Accreditations, etc?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Processes and systems, etc? </a:t>
            </a:r>
          </a:p>
          <a:p>
            <a:pPr>
              <a:buNone/>
            </a:pPr>
            <a:r>
              <a:rPr lang="en-GB" sz="2000" dirty="0" smtClean="0">
                <a:solidFill>
                  <a:srgbClr val="002060"/>
                </a:solidFill>
                <a:latin typeface="+mj-lt"/>
              </a:rPr>
              <a:t>Management cover, succession? </a:t>
            </a:r>
          </a:p>
        </p:txBody>
      </p:sp>
      <p:sp>
        <p:nvSpPr>
          <p:cNvPr id="4" name="Oval 3"/>
          <p:cNvSpPr/>
          <p:nvPr/>
        </p:nvSpPr>
        <p:spPr>
          <a:xfrm>
            <a:off x="5715008" y="1285860"/>
            <a:ext cx="3071834" cy="1285884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57950" y="1000108"/>
            <a:ext cx="2357486" cy="1143008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Internal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4929222" cy="71438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/>
            </a:r>
            <a:br>
              <a:rPr lang="en-GB" sz="5400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SWOT </a:t>
            </a:r>
            <a:r>
              <a:rPr lang="en-GB" sz="4800" b="1" dirty="0" smtClean="0">
                <a:solidFill>
                  <a:srgbClr val="FF0000"/>
                </a:solidFill>
              </a:rPr>
              <a:t>Opportunities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357290" y="1214422"/>
            <a:ext cx="7072362" cy="52864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Market developments?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Competitors' vulnerabilities?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Industry or lifestyle trends?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Technology development and innovation?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Global influences?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New markets, vertical, horizontal?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Niche target markets?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Geographical, export, import?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New </a:t>
            </a:r>
            <a:r>
              <a:rPr lang="en-GB" dirty="0" err="1" smtClean="0">
                <a:solidFill>
                  <a:srgbClr val="002060"/>
                </a:solidFill>
                <a:latin typeface="+mj-lt"/>
              </a:rPr>
              <a:t>USP's</a:t>
            </a:r>
            <a:r>
              <a:rPr lang="en-GB" dirty="0" smtClean="0">
                <a:solidFill>
                  <a:srgbClr val="002060"/>
                </a:solidFill>
                <a:latin typeface="+mj-lt"/>
              </a:rPr>
              <a:t>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Tactics - surprise, major contracts, etc?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Business and product development?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Information and research?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Partnerships, agencies, distribution?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Volumes, production, economies?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Seasonal, weather, fashion influences?</a:t>
            </a:r>
          </a:p>
        </p:txBody>
      </p:sp>
      <p:sp>
        <p:nvSpPr>
          <p:cNvPr id="4" name="Oval 3"/>
          <p:cNvSpPr/>
          <p:nvPr/>
        </p:nvSpPr>
        <p:spPr>
          <a:xfrm>
            <a:off x="5715008" y="1214422"/>
            <a:ext cx="3071834" cy="128588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57950" y="1000108"/>
            <a:ext cx="2357486" cy="1143008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External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4929222" cy="71438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/>
            </a:r>
            <a:br>
              <a:rPr lang="en-GB" sz="5400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SWOT </a:t>
            </a:r>
            <a:r>
              <a:rPr lang="en-GB" sz="4800" b="1" dirty="0" smtClean="0">
                <a:solidFill>
                  <a:srgbClr val="FF0000"/>
                </a:solidFill>
              </a:rPr>
              <a:t>Threats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785918" y="1214422"/>
            <a:ext cx="7072362" cy="52864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Political effects?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Legislative effects?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Environmental effects?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IT developments?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Competitor intentions - various?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Market demand?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New technologies, services, ideas?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Vital contracts and partners?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Sustaining internal capabilities?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Obstacles faced?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Insurmountable weaknesses?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Loss of key staff?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Sustainable financial backing?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Economy - home, abroad?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Seasonality, weather effects? </a:t>
            </a:r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5715008" y="1285860"/>
            <a:ext cx="3071834" cy="128588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57950" y="1000108"/>
            <a:ext cx="2357486" cy="1143008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External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643182"/>
            <a:ext cx="7786742" cy="3500462"/>
          </a:xfrm>
        </p:spPr>
        <p:txBody>
          <a:bodyPr>
            <a:normAutofit/>
          </a:bodyPr>
          <a:lstStyle/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Highlights current and potential changes in the market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Encourages an outward looking approach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Encourages firms to build upon strengths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Relates the present and future position to market forces and competition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Influences the strategy to achieve aims and objectives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endParaRPr lang="en-GB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265113" lvl="1" indent="-265113">
              <a:buNone/>
              <a:defRPr/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		</a:t>
            </a:r>
            <a:r>
              <a:rPr lang="en-GB" b="1" dirty="0" smtClean="0">
                <a:solidFill>
                  <a:srgbClr val="FF0000"/>
                </a:solidFill>
                <a:latin typeface="+mj-lt"/>
              </a:rPr>
              <a:t>An excellent basis for decision making</a:t>
            </a:r>
            <a:endParaRPr lang="en-GB" dirty="0" smtClean="0">
              <a:solidFill>
                <a:srgbClr val="FF0000"/>
              </a:solidFill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Advantages of SWOT analysis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643182"/>
            <a:ext cx="7786742" cy="3500462"/>
          </a:xfrm>
        </p:spPr>
        <p:txBody>
          <a:bodyPr>
            <a:normAutofit/>
          </a:bodyPr>
          <a:lstStyle/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Time consuming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External factors may change rapidly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endParaRPr lang="en-GB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265113" lvl="1" indent="-265113">
              <a:buNone/>
              <a:defRPr/>
            </a:pPr>
            <a:r>
              <a:rPr lang="en-GB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		</a:t>
            </a:r>
            <a:endParaRPr lang="en-GB" b="1" dirty="0" smtClean="0">
              <a:solidFill>
                <a:srgbClr val="FF0000"/>
              </a:solidFill>
              <a:latin typeface="+mj-lt"/>
            </a:endParaRPr>
          </a:p>
          <a:p>
            <a:pPr marL="265113" lvl="1" indent="-265113">
              <a:buNone/>
              <a:defRPr/>
            </a:pP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	</a:t>
            </a: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Use SWOT results with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caution</a:t>
            </a:r>
          </a:p>
          <a:p>
            <a:pPr marL="265113" lvl="1" indent="-265113">
              <a:buNone/>
              <a:defRPr/>
            </a:pPr>
            <a:r>
              <a:rPr lang="en-GB" sz="2000" b="1" dirty="0">
                <a:solidFill>
                  <a:srgbClr val="FF0000"/>
                </a:solidFill>
                <a:latin typeface="+mj-lt"/>
              </a:rPr>
              <a:t>	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What may have been a strength in the past may turn into a weakness or what was possibly a threat may now provide an opportunity</a:t>
            </a:r>
          </a:p>
          <a:p>
            <a:pPr lvl="1"/>
            <a:endParaRPr lang="en-GB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Disadvantages of SWOT analysis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BF78C8-D6E0-4D4D-ADEE-BE00631A3F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04BC12-A6AE-4D98-BE4A-EB24B4BEF456}">
  <ds:schemaRefs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E7E2B0D-A479-473E-8C43-DE622E71F0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615</TotalTime>
  <Words>487</Words>
  <Application>Microsoft Office PowerPoint</Application>
  <PresentationFormat>On-screen Show (4:3)</PresentationFormat>
  <Paragraphs>109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Flow</vt:lpstr>
      <vt:lpstr> Assessing internal and external influences on corporate plans : SWOT analysis</vt:lpstr>
      <vt:lpstr>Internal</vt:lpstr>
      <vt:lpstr> SWOT Strengths</vt:lpstr>
      <vt:lpstr> SWOT Weaknesses</vt:lpstr>
      <vt:lpstr> SWOT Opportunities</vt:lpstr>
      <vt:lpstr> SWOT Threats</vt:lpstr>
      <vt:lpstr>Advantages of SWOT analysis</vt:lpstr>
      <vt:lpstr>Disadvantages of SWOT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– an introduction</dc:title>
  <dc:creator>Valued Acer Customer</dc:creator>
  <cp:lastModifiedBy>LocalUser</cp:lastModifiedBy>
  <cp:revision>65</cp:revision>
  <cp:lastPrinted>2013-10-07T09:11:07Z</cp:lastPrinted>
  <dcterms:created xsi:type="dcterms:W3CDTF">2010-01-06T10:39:23Z</dcterms:created>
  <dcterms:modified xsi:type="dcterms:W3CDTF">2020-04-29T12:25:37Z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