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3"/>
  </p:notesMasterIdLst>
  <p:handoutMasterIdLst>
    <p:handoutMasterId r:id="rId44"/>
  </p:handoutMasterIdLst>
  <p:sldIdLst>
    <p:sldId id="256" r:id="rId5"/>
    <p:sldId id="278" r:id="rId6"/>
    <p:sldId id="277" r:id="rId7"/>
    <p:sldId id="307" r:id="rId8"/>
    <p:sldId id="301" r:id="rId9"/>
    <p:sldId id="304" r:id="rId10"/>
    <p:sldId id="308" r:id="rId11"/>
    <p:sldId id="317" r:id="rId12"/>
    <p:sldId id="318" r:id="rId13"/>
    <p:sldId id="311" r:id="rId14"/>
    <p:sldId id="271" r:id="rId15"/>
    <p:sldId id="309" r:id="rId16"/>
    <p:sldId id="310" r:id="rId17"/>
    <p:sldId id="319" r:id="rId18"/>
    <p:sldId id="313" r:id="rId19"/>
    <p:sldId id="282" r:id="rId20"/>
    <p:sldId id="305" r:id="rId21"/>
    <p:sldId id="306" r:id="rId22"/>
    <p:sldId id="303" r:id="rId23"/>
    <p:sldId id="302" r:id="rId24"/>
    <p:sldId id="320" r:id="rId25"/>
    <p:sldId id="283" r:id="rId26"/>
    <p:sldId id="314" r:id="rId27"/>
    <p:sldId id="285" r:id="rId28"/>
    <p:sldId id="286" r:id="rId29"/>
    <p:sldId id="287" r:id="rId30"/>
    <p:sldId id="276" r:id="rId31"/>
    <p:sldId id="288" r:id="rId32"/>
    <p:sldId id="289" r:id="rId33"/>
    <p:sldId id="259" r:id="rId34"/>
    <p:sldId id="321" r:id="rId35"/>
    <p:sldId id="315" r:id="rId36"/>
    <p:sldId id="292" r:id="rId37"/>
    <p:sldId id="293" r:id="rId38"/>
    <p:sldId id="316" r:id="rId39"/>
    <p:sldId id="291" r:id="rId40"/>
    <p:sldId id="322" r:id="rId41"/>
    <p:sldId id="323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93" autoAdjust="0"/>
  </p:normalViewPr>
  <p:slideViewPr>
    <p:cSldViewPr>
      <p:cViewPr varScale="1">
        <p:scale>
          <a:sx n="100" d="100"/>
          <a:sy n="100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19AB7-E3FC-4D4C-96C2-B1D72FF5113C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CBBDFA-8CBF-412F-BE29-41448B619BFA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F53D2095-F2CD-4D3B-AEAE-BE5E73256AA4}" type="parTrans" cxnId="{24B524FB-3A64-4005-9A4F-DC50C56F3815}">
      <dgm:prSet/>
      <dgm:spPr/>
      <dgm:t>
        <a:bodyPr/>
        <a:lstStyle/>
        <a:p>
          <a:endParaRPr lang="en-US"/>
        </a:p>
      </dgm:t>
    </dgm:pt>
    <dgm:pt modelId="{922592E5-60FA-47B9-AB14-377A0D49AF1D}" type="sibTrans" cxnId="{24B524FB-3A64-4005-9A4F-DC50C56F3815}">
      <dgm:prSet/>
      <dgm:spPr/>
      <dgm:t>
        <a:bodyPr/>
        <a:lstStyle/>
        <a:p>
          <a:endParaRPr lang="en-US"/>
        </a:p>
      </dgm:t>
    </dgm:pt>
    <dgm:pt modelId="{4C0BF654-0A96-49AC-AAC7-D84FE98DF5BC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7BE40D0C-D96C-4C4B-BC84-35B3B674B65F}" type="parTrans" cxnId="{85392741-61DD-40A4-9026-92FC275AC14C}">
      <dgm:prSet/>
      <dgm:spPr/>
      <dgm:t>
        <a:bodyPr/>
        <a:lstStyle/>
        <a:p>
          <a:endParaRPr lang="en-US"/>
        </a:p>
      </dgm:t>
    </dgm:pt>
    <dgm:pt modelId="{B789C0C0-6561-4EB1-821B-1348A081E9F8}" type="sibTrans" cxnId="{85392741-61DD-40A4-9026-92FC275AC14C}">
      <dgm:prSet/>
      <dgm:spPr/>
      <dgm:t>
        <a:bodyPr/>
        <a:lstStyle/>
        <a:p>
          <a:endParaRPr lang="en-US"/>
        </a:p>
      </dgm:t>
    </dgm:pt>
    <dgm:pt modelId="{CE2396D4-F404-4D58-B08A-113F3182D03E}">
      <dgm:prSet phldrT="[Text]"/>
      <dgm:spPr/>
      <dgm:t>
        <a:bodyPr/>
        <a:lstStyle/>
        <a:p>
          <a:r>
            <a:rPr lang="en-US" dirty="0" smtClean="0"/>
            <a:t>Training and Development</a:t>
          </a:r>
          <a:endParaRPr lang="en-US" dirty="0"/>
        </a:p>
      </dgm:t>
    </dgm:pt>
    <dgm:pt modelId="{8CA634F6-6D24-4F67-B1F6-AE4E2A167F95}" type="parTrans" cxnId="{FA5F1BD7-1461-42C3-AAE3-D9161EB2360B}">
      <dgm:prSet/>
      <dgm:spPr/>
      <dgm:t>
        <a:bodyPr/>
        <a:lstStyle/>
        <a:p>
          <a:endParaRPr lang="en-US"/>
        </a:p>
      </dgm:t>
    </dgm:pt>
    <dgm:pt modelId="{7B478E91-ACF4-4326-8F5C-557E44B49D44}" type="sibTrans" cxnId="{FA5F1BD7-1461-42C3-AAE3-D9161EB2360B}">
      <dgm:prSet/>
      <dgm:spPr/>
      <dgm:t>
        <a:bodyPr/>
        <a:lstStyle/>
        <a:p>
          <a:endParaRPr lang="en-US"/>
        </a:p>
      </dgm:t>
    </dgm:pt>
    <dgm:pt modelId="{531ECA3F-BEA3-42FE-A860-16571F1BE95B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444F8FD7-B4E4-4F3B-B9D5-F260FF573DE2}" type="parTrans" cxnId="{4CA57F06-8141-4E73-9B8D-45EDE68B3A5A}">
      <dgm:prSet/>
      <dgm:spPr/>
      <dgm:t>
        <a:bodyPr/>
        <a:lstStyle/>
        <a:p>
          <a:endParaRPr lang="en-US"/>
        </a:p>
      </dgm:t>
    </dgm:pt>
    <dgm:pt modelId="{CE0697CE-2A8E-4A17-A479-9D178BF98096}" type="sibTrans" cxnId="{4CA57F06-8141-4E73-9B8D-45EDE68B3A5A}">
      <dgm:prSet/>
      <dgm:spPr/>
      <dgm:t>
        <a:bodyPr/>
        <a:lstStyle/>
        <a:p>
          <a:endParaRPr lang="en-US"/>
        </a:p>
      </dgm:t>
    </dgm:pt>
    <dgm:pt modelId="{2B647E65-5F94-4642-95C6-E8579E43A4E7}">
      <dgm:prSet phldrT="[Text]"/>
      <dgm:spPr/>
      <dgm:t>
        <a:bodyPr/>
        <a:lstStyle/>
        <a:p>
          <a:r>
            <a:rPr lang="en-US" dirty="0" smtClean="0"/>
            <a:t>Record keeping</a:t>
          </a:r>
          <a:endParaRPr lang="en-US" dirty="0"/>
        </a:p>
      </dgm:t>
    </dgm:pt>
    <dgm:pt modelId="{9B1A49D9-B94F-43CD-9ADA-548402CD3303}" type="parTrans" cxnId="{1873C1F3-21AF-4209-B404-A0E9FCD98E0D}">
      <dgm:prSet/>
      <dgm:spPr/>
      <dgm:t>
        <a:bodyPr/>
        <a:lstStyle/>
        <a:p>
          <a:endParaRPr lang="en-US"/>
        </a:p>
      </dgm:t>
    </dgm:pt>
    <dgm:pt modelId="{9A20F8C7-FAF7-43D5-9349-0E835B2B0DB1}" type="sibTrans" cxnId="{1873C1F3-21AF-4209-B404-A0E9FCD98E0D}">
      <dgm:prSet/>
      <dgm:spPr/>
      <dgm:t>
        <a:bodyPr/>
        <a:lstStyle/>
        <a:p>
          <a:endParaRPr lang="en-US"/>
        </a:p>
      </dgm:t>
    </dgm:pt>
    <dgm:pt modelId="{E0B2D6BE-C4A6-473C-AE06-A3E00F44CCE8}">
      <dgm:prSet phldrT="[Text]"/>
      <dgm:spPr/>
      <dgm:t>
        <a:bodyPr/>
        <a:lstStyle/>
        <a:p>
          <a:r>
            <a:rPr lang="en-US" b="1" dirty="0" smtClean="0">
              <a:solidFill>
                <a:srgbClr val="FF6600"/>
              </a:solidFill>
            </a:rPr>
            <a:t>Marketing</a:t>
          </a:r>
          <a:endParaRPr lang="en-US" b="1" dirty="0">
            <a:solidFill>
              <a:srgbClr val="FF6600"/>
            </a:solidFill>
          </a:endParaRPr>
        </a:p>
      </dgm:t>
    </dgm:pt>
    <dgm:pt modelId="{6C1E23EE-0560-4096-BF85-81873A01E4AE}" type="parTrans" cxnId="{DA52A451-B858-41B2-A41F-2A6D10BC6AF0}">
      <dgm:prSet/>
      <dgm:spPr/>
      <dgm:t>
        <a:bodyPr/>
        <a:lstStyle/>
        <a:p>
          <a:endParaRPr lang="en-US"/>
        </a:p>
      </dgm:t>
    </dgm:pt>
    <dgm:pt modelId="{4B7876CF-F36D-47E7-9E10-CF7E5E383CC5}" type="sibTrans" cxnId="{DA52A451-B858-41B2-A41F-2A6D10BC6AF0}">
      <dgm:prSet/>
      <dgm:spPr/>
      <dgm:t>
        <a:bodyPr/>
        <a:lstStyle/>
        <a:p>
          <a:endParaRPr lang="en-US"/>
        </a:p>
      </dgm:t>
    </dgm:pt>
    <dgm:pt modelId="{F758DD3E-2DB4-44EE-BA78-0A61A5D78B9C}">
      <dgm:prSet phldrT="[Text]"/>
      <dgm:spPr/>
      <dgm:t>
        <a:bodyPr/>
        <a:lstStyle/>
        <a:p>
          <a:r>
            <a:rPr lang="en-US" b="1" dirty="0" smtClean="0">
              <a:solidFill>
                <a:srgbClr val="FF6600"/>
              </a:solidFill>
            </a:rPr>
            <a:t>Product</a:t>
          </a:r>
          <a:endParaRPr lang="en-US" b="1" dirty="0">
            <a:solidFill>
              <a:srgbClr val="FF6600"/>
            </a:solidFill>
          </a:endParaRPr>
        </a:p>
      </dgm:t>
    </dgm:pt>
    <dgm:pt modelId="{3C92F894-3452-4F8E-93CB-56E60EFF2FBA}" type="parTrans" cxnId="{1B1BDE5C-D5B9-4827-80BA-66D602457A24}">
      <dgm:prSet/>
      <dgm:spPr/>
      <dgm:t>
        <a:bodyPr/>
        <a:lstStyle/>
        <a:p>
          <a:endParaRPr lang="en-US"/>
        </a:p>
      </dgm:t>
    </dgm:pt>
    <dgm:pt modelId="{8A2C9A3C-B5E3-44E9-BD0B-928472EBE40E}" type="sibTrans" cxnId="{1B1BDE5C-D5B9-4827-80BA-66D602457A24}">
      <dgm:prSet/>
      <dgm:spPr/>
      <dgm:t>
        <a:bodyPr/>
        <a:lstStyle/>
        <a:p>
          <a:endParaRPr lang="en-US"/>
        </a:p>
      </dgm:t>
    </dgm:pt>
    <dgm:pt modelId="{5223D04B-EED9-4FAA-ACDA-AE37DBED1A1E}">
      <dgm:prSet phldrT="[Text]"/>
      <dgm:spPr/>
      <dgm:t>
        <a:bodyPr/>
        <a:lstStyle/>
        <a:p>
          <a:r>
            <a:rPr lang="en-US" b="1" dirty="0" smtClean="0">
              <a:solidFill>
                <a:srgbClr val="FF6600"/>
              </a:solidFill>
            </a:rPr>
            <a:t>Price</a:t>
          </a:r>
          <a:endParaRPr lang="en-US" b="1" dirty="0">
            <a:solidFill>
              <a:srgbClr val="FF6600"/>
            </a:solidFill>
          </a:endParaRPr>
        </a:p>
      </dgm:t>
    </dgm:pt>
    <dgm:pt modelId="{AD0EDD45-F221-4549-8075-F525E58CFC4A}" type="parTrans" cxnId="{BDF91DBE-747B-4AEB-ACCB-A38AB612FEF6}">
      <dgm:prSet/>
      <dgm:spPr/>
      <dgm:t>
        <a:bodyPr/>
        <a:lstStyle/>
        <a:p>
          <a:endParaRPr lang="en-US"/>
        </a:p>
      </dgm:t>
    </dgm:pt>
    <dgm:pt modelId="{C5BC10C7-1151-4547-A1BE-83066A3A1E15}" type="sibTrans" cxnId="{BDF91DBE-747B-4AEB-ACCB-A38AB612FEF6}">
      <dgm:prSet/>
      <dgm:spPr/>
      <dgm:t>
        <a:bodyPr/>
        <a:lstStyle/>
        <a:p>
          <a:endParaRPr lang="en-US"/>
        </a:p>
      </dgm:t>
    </dgm:pt>
    <dgm:pt modelId="{804CD835-4359-40B3-9CB7-B81B275635F3}">
      <dgm:prSet phldrT="[Text]"/>
      <dgm:spPr/>
      <dgm:t>
        <a:bodyPr/>
        <a:lstStyle/>
        <a:p>
          <a:r>
            <a:rPr lang="en-US" b="1" dirty="0" smtClean="0">
              <a:solidFill>
                <a:srgbClr val="FF6600"/>
              </a:solidFill>
            </a:rPr>
            <a:t>Place</a:t>
          </a:r>
          <a:endParaRPr lang="en-US" b="1" dirty="0">
            <a:solidFill>
              <a:srgbClr val="FF6600"/>
            </a:solidFill>
          </a:endParaRPr>
        </a:p>
      </dgm:t>
    </dgm:pt>
    <dgm:pt modelId="{2C60F79E-D084-4FD1-90BB-2B98332704B7}" type="parTrans" cxnId="{D350A5E5-376A-413B-86FB-ABD47682B897}">
      <dgm:prSet/>
      <dgm:spPr/>
      <dgm:t>
        <a:bodyPr/>
        <a:lstStyle/>
        <a:p>
          <a:endParaRPr lang="en-US"/>
        </a:p>
      </dgm:t>
    </dgm:pt>
    <dgm:pt modelId="{ED6919EF-2267-4CAF-B884-8C2A3117E38F}" type="sibTrans" cxnId="{D350A5E5-376A-413B-86FB-ABD47682B897}">
      <dgm:prSet/>
      <dgm:spPr/>
      <dgm:t>
        <a:bodyPr/>
        <a:lstStyle/>
        <a:p>
          <a:endParaRPr lang="en-US"/>
        </a:p>
      </dgm:t>
    </dgm:pt>
    <dgm:pt modelId="{16D7405A-8CE1-4845-8991-8188E8CDE334}">
      <dgm:prSet phldrT="[Text]"/>
      <dgm:spPr/>
      <dgm:t>
        <a:bodyPr/>
        <a:lstStyle/>
        <a:p>
          <a:r>
            <a:rPr lang="en-US" b="1" dirty="0" smtClean="0">
              <a:solidFill>
                <a:srgbClr val="FF6600"/>
              </a:solidFill>
            </a:rPr>
            <a:t>Promotion</a:t>
          </a:r>
          <a:endParaRPr lang="en-US" b="1" dirty="0">
            <a:solidFill>
              <a:srgbClr val="FF6600"/>
            </a:solidFill>
          </a:endParaRPr>
        </a:p>
      </dgm:t>
    </dgm:pt>
    <dgm:pt modelId="{DA7829F4-D45C-4355-98FE-428B3A96DE98}" type="parTrans" cxnId="{FFAF0D15-F619-4220-8DAA-55280DC698ED}">
      <dgm:prSet/>
      <dgm:spPr/>
      <dgm:t>
        <a:bodyPr/>
        <a:lstStyle/>
        <a:p>
          <a:endParaRPr lang="en-US"/>
        </a:p>
      </dgm:t>
    </dgm:pt>
    <dgm:pt modelId="{DD25A50B-C937-4E2B-A998-E1AA7875657B}" type="sibTrans" cxnId="{FFAF0D15-F619-4220-8DAA-55280DC698ED}">
      <dgm:prSet/>
      <dgm:spPr/>
      <dgm:t>
        <a:bodyPr/>
        <a:lstStyle/>
        <a:p>
          <a:endParaRPr lang="en-US"/>
        </a:p>
      </dgm:t>
    </dgm:pt>
    <dgm:pt modelId="{28B6001B-FB32-44C6-8AFC-696536742E0B}">
      <dgm:prSet/>
      <dgm:spPr/>
      <dgm:t>
        <a:bodyPr/>
        <a:lstStyle/>
        <a:p>
          <a:r>
            <a:rPr lang="en-US" dirty="0" smtClean="0"/>
            <a:t>Recruitment</a:t>
          </a:r>
          <a:endParaRPr lang="en-US" dirty="0"/>
        </a:p>
      </dgm:t>
    </dgm:pt>
    <dgm:pt modelId="{BD0D804B-AEF4-4CCE-9DEF-E03882F68E9D}" type="parTrans" cxnId="{E35AFB48-0382-486B-A3F8-6A042B9B8C7E}">
      <dgm:prSet/>
      <dgm:spPr/>
      <dgm:t>
        <a:bodyPr/>
        <a:lstStyle/>
        <a:p>
          <a:endParaRPr lang="en-US"/>
        </a:p>
      </dgm:t>
    </dgm:pt>
    <dgm:pt modelId="{FB19DECE-A15C-4C0D-91D3-F39C0B3C60BF}" type="sibTrans" cxnId="{E35AFB48-0382-486B-A3F8-6A042B9B8C7E}">
      <dgm:prSet/>
      <dgm:spPr/>
      <dgm:t>
        <a:bodyPr/>
        <a:lstStyle/>
        <a:p>
          <a:endParaRPr lang="en-US"/>
        </a:p>
      </dgm:t>
    </dgm:pt>
    <dgm:pt modelId="{97B582AA-19F8-454A-80EE-A479D3497817}">
      <dgm:prSet phldrT="[Text]"/>
      <dgm:spPr/>
      <dgm:t>
        <a:bodyPr/>
        <a:lstStyle/>
        <a:p>
          <a:r>
            <a:rPr lang="en-US" dirty="0" smtClean="0"/>
            <a:t>Workforce Planning</a:t>
          </a:r>
          <a:endParaRPr lang="en-US" dirty="0"/>
        </a:p>
      </dgm:t>
    </dgm:pt>
    <dgm:pt modelId="{7AE909F7-42BF-4D09-8722-E76D7D59CA4C}" type="parTrans" cxnId="{A23D25D7-4FB2-4AD9-8308-8B3D0647EDF3}">
      <dgm:prSet/>
      <dgm:spPr/>
      <dgm:t>
        <a:bodyPr/>
        <a:lstStyle/>
        <a:p>
          <a:endParaRPr lang="en-US"/>
        </a:p>
      </dgm:t>
    </dgm:pt>
    <dgm:pt modelId="{998CB582-0B27-4643-93B7-AE58735E660D}" type="sibTrans" cxnId="{A23D25D7-4FB2-4AD9-8308-8B3D0647EDF3}">
      <dgm:prSet/>
      <dgm:spPr/>
      <dgm:t>
        <a:bodyPr/>
        <a:lstStyle/>
        <a:p>
          <a:endParaRPr lang="en-US"/>
        </a:p>
      </dgm:t>
    </dgm:pt>
    <dgm:pt modelId="{EA7644E3-14CB-4103-AB7E-03B749659E73}">
      <dgm:prSet phldrT="[Text]"/>
      <dgm:spPr/>
      <dgm:t>
        <a:bodyPr/>
        <a:lstStyle/>
        <a:p>
          <a:r>
            <a:rPr lang="en-US" dirty="0" smtClean="0"/>
            <a:t>New product development</a:t>
          </a:r>
          <a:endParaRPr lang="en-US" dirty="0"/>
        </a:p>
      </dgm:t>
    </dgm:pt>
    <dgm:pt modelId="{3F64D75A-2EFA-4BBB-9593-3CCB7C164F7E}" type="sibTrans" cxnId="{AE6CEC9A-8C48-4AE6-90FD-4628494447AB}">
      <dgm:prSet/>
      <dgm:spPr/>
      <dgm:t>
        <a:bodyPr/>
        <a:lstStyle/>
        <a:p>
          <a:endParaRPr lang="en-US"/>
        </a:p>
      </dgm:t>
    </dgm:pt>
    <dgm:pt modelId="{3563E407-8001-4952-9947-3CF0989D527A}" type="parTrans" cxnId="{AE6CEC9A-8C48-4AE6-90FD-4628494447AB}">
      <dgm:prSet/>
      <dgm:spPr/>
      <dgm:t>
        <a:bodyPr/>
        <a:lstStyle/>
        <a:p>
          <a:endParaRPr lang="en-US"/>
        </a:p>
      </dgm:t>
    </dgm:pt>
    <dgm:pt modelId="{039F57F6-ACAE-4C71-BEE7-F72FCAFE8F04}">
      <dgm:prSet phldrT="[Text]"/>
      <dgm:spPr/>
      <dgm:t>
        <a:bodyPr/>
        <a:lstStyle/>
        <a:p>
          <a:r>
            <a:rPr lang="en-US" dirty="0" smtClean="0"/>
            <a:t>Production techniques</a:t>
          </a:r>
          <a:endParaRPr lang="en-US" dirty="0"/>
        </a:p>
      </dgm:t>
    </dgm:pt>
    <dgm:pt modelId="{D428745C-DE18-48F1-92D6-C3F4E0EEC37B}" type="parTrans" cxnId="{87721059-1969-42F8-BA80-3E1AB5BF3E23}">
      <dgm:prSet/>
      <dgm:spPr/>
      <dgm:t>
        <a:bodyPr/>
        <a:lstStyle/>
        <a:p>
          <a:endParaRPr lang="en-US"/>
        </a:p>
      </dgm:t>
    </dgm:pt>
    <dgm:pt modelId="{62D13B21-D1BD-47C8-ADB0-7EBCAD307F7E}" type="sibTrans" cxnId="{87721059-1969-42F8-BA80-3E1AB5BF3E23}">
      <dgm:prSet/>
      <dgm:spPr/>
      <dgm:t>
        <a:bodyPr/>
        <a:lstStyle/>
        <a:p>
          <a:endParaRPr lang="en-US"/>
        </a:p>
      </dgm:t>
    </dgm:pt>
    <dgm:pt modelId="{DFDD8C30-A589-46A0-B97B-9AE3A6019852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C1FE1500-5A95-454C-8D0B-77385D66A597}" type="parTrans" cxnId="{9AEC30DE-DFDA-41AD-82E2-0A5FC4F39C8A}">
      <dgm:prSet/>
      <dgm:spPr/>
      <dgm:t>
        <a:bodyPr/>
        <a:lstStyle/>
        <a:p>
          <a:endParaRPr lang="en-US"/>
        </a:p>
      </dgm:t>
    </dgm:pt>
    <dgm:pt modelId="{ACE0E27F-4DFD-4350-BEE8-0293F882A84D}" type="sibTrans" cxnId="{9AEC30DE-DFDA-41AD-82E2-0A5FC4F39C8A}">
      <dgm:prSet/>
      <dgm:spPr/>
      <dgm:t>
        <a:bodyPr/>
        <a:lstStyle/>
        <a:p>
          <a:endParaRPr lang="en-US"/>
        </a:p>
      </dgm:t>
    </dgm:pt>
    <dgm:pt modelId="{F2A34DA7-1F55-47FA-BA96-7B2EF650CF17}">
      <dgm:prSet phldrT="[Text]"/>
      <dgm:spPr/>
      <dgm:t>
        <a:bodyPr/>
        <a:lstStyle/>
        <a:p>
          <a:r>
            <a:rPr lang="en-US" dirty="0" smtClean="0"/>
            <a:t>Financial Accounts</a:t>
          </a:r>
          <a:endParaRPr lang="en-US" dirty="0"/>
        </a:p>
      </dgm:t>
    </dgm:pt>
    <dgm:pt modelId="{FF0E26DB-9390-4256-B2DA-408A9FEBBC05}" type="parTrans" cxnId="{00254A40-576E-4C35-BEDC-67BCBD95D00D}">
      <dgm:prSet/>
      <dgm:spPr/>
      <dgm:t>
        <a:bodyPr/>
        <a:lstStyle/>
        <a:p>
          <a:endParaRPr lang="en-US"/>
        </a:p>
      </dgm:t>
    </dgm:pt>
    <dgm:pt modelId="{992B7D0A-DE2C-46A3-A194-B02BD881677D}" type="sibTrans" cxnId="{00254A40-576E-4C35-BEDC-67BCBD95D00D}">
      <dgm:prSet/>
      <dgm:spPr/>
      <dgm:t>
        <a:bodyPr/>
        <a:lstStyle/>
        <a:p>
          <a:endParaRPr lang="en-US"/>
        </a:p>
      </dgm:t>
    </dgm:pt>
    <dgm:pt modelId="{DF43DE7B-D0E1-4A34-9236-BD601373B841}">
      <dgm:prSet phldrT="[Text]"/>
      <dgm:spPr/>
      <dgm:t>
        <a:bodyPr/>
        <a:lstStyle/>
        <a:p>
          <a:endParaRPr lang="en-US" dirty="0"/>
        </a:p>
      </dgm:t>
    </dgm:pt>
    <dgm:pt modelId="{7D684E00-EC1B-404C-BE81-3F610BBB9A49}" type="parTrans" cxnId="{CBE7208B-A573-42DA-BC8D-62B62CDCF7CD}">
      <dgm:prSet/>
      <dgm:spPr/>
      <dgm:t>
        <a:bodyPr/>
        <a:lstStyle/>
        <a:p>
          <a:endParaRPr lang="en-US"/>
        </a:p>
      </dgm:t>
    </dgm:pt>
    <dgm:pt modelId="{2EB3F9DD-8FE2-4E14-B3F4-7A8E3A1CCF74}" type="sibTrans" cxnId="{CBE7208B-A573-42DA-BC8D-62B62CDCF7CD}">
      <dgm:prSet/>
      <dgm:spPr/>
      <dgm:t>
        <a:bodyPr/>
        <a:lstStyle/>
        <a:p>
          <a:endParaRPr lang="en-US"/>
        </a:p>
      </dgm:t>
    </dgm:pt>
    <dgm:pt modelId="{83DA9C91-C7F8-4F16-A7A5-C2BBC955B6D0}">
      <dgm:prSet phldrT="[Text]"/>
      <dgm:spPr/>
      <dgm:t>
        <a:bodyPr/>
        <a:lstStyle/>
        <a:p>
          <a:r>
            <a:rPr lang="en-US" dirty="0" smtClean="0"/>
            <a:t>Budgeting</a:t>
          </a:r>
          <a:endParaRPr lang="en-US" dirty="0"/>
        </a:p>
      </dgm:t>
    </dgm:pt>
    <dgm:pt modelId="{E3E57507-2FC1-460E-99A2-E18FB18D429D}" type="parTrans" cxnId="{E937053F-E19F-4B47-8ECA-D4CB03CBB518}">
      <dgm:prSet/>
      <dgm:spPr/>
      <dgm:t>
        <a:bodyPr/>
        <a:lstStyle/>
        <a:p>
          <a:endParaRPr lang="en-US"/>
        </a:p>
      </dgm:t>
    </dgm:pt>
    <dgm:pt modelId="{288A3541-201E-4E67-9111-1BC011BE5832}" type="sibTrans" cxnId="{E937053F-E19F-4B47-8ECA-D4CB03CBB518}">
      <dgm:prSet/>
      <dgm:spPr/>
      <dgm:t>
        <a:bodyPr/>
        <a:lstStyle/>
        <a:p>
          <a:endParaRPr lang="en-US"/>
        </a:p>
      </dgm:t>
    </dgm:pt>
    <dgm:pt modelId="{17F73C82-26AB-4A3A-9B44-14E39492EB02}" type="pres">
      <dgm:prSet presAssocID="{F1C19AB7-E3FC-4D4C-96C2-B1D72FF511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80FAF1-B3F2-46FF-8B41-5460E040654B}" type="pres">
      <dgm:prSet presAssocID="{1CCBBDFA-8CBF-412F-BE29-41448B619B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98B7-D475-44ED-B6C6-51DD69854185}" type="pres">
      <dgm:prSet presAssocID="{922592E5-60FA-47B9-AB14-377A0D49AF1D}" presName="sibTrans" presStyleCnt="0"/>
      <dgm:spPr/>
    </dgm:pt>
    <dgm:pt modelId="{5BD4B228-6991-435A-A76E-C44AF5AFA4E0}" type="pres">
      <dgm:prSet presAssocID="{4C0BF654-0A96-49AC-AAC7-D84FE98DF5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474F5-81D4-4C9D-8576-40300A3781B3}" type="pres">
      <dgm:prSet presAssocID="{B789C0C0-6561-4EB1-821B-1348A081E9F8}" presName="sibTrans" presStyleCnt="0"/>
      <dgm:spPr/>
    </dgm:pt>
    <dgm:pt modelId="{1B11F994-35CF-46A4-B13C-0112757955FD}" type="pres">
      <dgm:prSet presAssocID="{531ECA3F-BEA3-42FE-A860-16571F1BE9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090B7-B518-4053-B5FF-C7D213960D38}" type="pres">
      <dgm:prSet presAssocID="{CE0697CE-2A8E-4A17-A479-9D178BF98096}" presName="sibTrans" presStyleCnt="0"/>
      <dgm:spPr/>
    </dgm:pt>
    <dgm:pt modelId="{5C1F43D8-50D9-4BF4-A70E-33250187D9C3}" type="pres">
      <dgm:prSet presAssocID="{E0B2D6BE-C4A6-473C-AE06-A3E00F44CC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F1BD7-1461-42C3-AAE3-D9161EB2360B}" srcId="{4C0BF654-0A96-49AC-AAC7-D84FE98DF5BC}" destId="{CE2396D4-F404-4D58-B08A-113F3182D03E}" srcOrd="1" destOrd="0" parTransId="{8CA634F6-6D24-4F67-B1F6-AE4E2A167F95}" sibTransId="{7B478E91-ACF4-4326-8F5C-557E44B49D44}"/>
    <dgm:cxn modelId="{A763E06C-1C04-4F65-ADBB-8E1A3CA5845D}" type="presOf" srcId="{28B6001B-FB32-44C6-8AFC-696536742E0B}" destId="{5BD4B228-6991-435A-A76E-C44AF5AFA4E0}" srcOrd="0" destOrd="1" presId="urn:microsoft.com/office/officeart/2005/8/layout/hList6"/>
    <dgm:cxn modelId="{E937053F-E19F-4B47-8ECA-D4CB03CBB518}" srcId="{531ECA3F-BEA3-42FE-A860-16571F1BE95B}" destId="{83DA9C91-C7F8-4F16-A7A5-C2BBC955B6D0}" srcOrd="1" destOrd="0" parTransId="{E3E57507-2FC1-460E-99A2-E18FB18D429D}" sibTransId="{288A3541-201E-4E67-9111-1BC011BE5832}"/>
    <dgm:cxn modelId="{CBE7208B-A573-42DA-BC8D-62B62CDCF7CD}" srcId="{531ECA3F-BEA3-42FE-A860-16571F1BE95B}" destId="{DF43DE7B-D0E1-4A34-9236-BD601373B841}" srcOrd="3" destOrd="0" parTransId="{7D684E00-EC1B-404C-BE81-3F610BBB9A49}" sibTransId="{2EB3F9DD-8FE2-4E14-B3F4-7A8E3A1CCF74}"/>
    <dgm:cxn modelId="{F9CCA87D-A8B2-49DC-9254-33AC65A95924}" type="presOf" srcId="{83DA9C91-C7F8-4F16-A7A5-C2BBC955B6D0}" destId="{1B11F994-35CF-46A4-B13C-0112757955FD}" srcOrd="0" destOrd="2" presId="urn:microsoft.com/office/officeart/2005/8/layout/hList6"/>
    <dgm:cxn modelId="{1D19B3E6-63F5-42E4-880C-490591C26976}" type="presOf" srcId="{039F57F6-ACAE-4C71-BEE7-F72FCAFE8F04}" destId="{2F80FAF1-B3F2-46FF-8B41-5460E040654B}" srcOrd="0" destOrd="2" presId="urn:microsoft.com/office/officeart/2005/8/layout/hList6"/>
    <dgm:cxn modelId="{85392741-61DD-40A4-9026-92FC275AC14C}" srcId="{F1C19AB7-E3FC-4D4C-96C2-B1D72FF5113C}" destId="{4C0BF654-0A96-49AC-AAC7-D84FE98DF5BC}" srcOrd="1" destOrd="0" parTransId="{7BE40D0C-D96C-4C4B-BC84-35B3B674B65F}" sibTransId="{B789C0C0-6561-4EB1-821B-1348A081E9F8}"/>
    <dgm:cxn modelId="{4CA57F06-8141-4E73-9B8D-45EDE68B3A5A}" srcId="{F1C19AB7-E3FC-4D4C-96C2-B1D72FF5113C}" destId="{531ECA3F-BEA3-42FE-A860-16571F1BE95B}" srcOrd="2" destOrd="0" parTransId="{444F8FD7-B4E4-4F3B-B9D5-F260FF573DE2}" sibTransId="{CE0697CE-2A8E-4A17-A479-9D178BF98096}"/>
    <dgm:cxn modelId="{1B1BDE5C-D5B9-4827-80BA-66D602457A24}" srcId="{E0B2D6BE-C4A6-473C-AE06-A3E00F44CCE8}" destId="{F758DD3E-2DB4-44EE-BA78-0A61A5D78B9C}" srcOrd="0" destOrd="0" parTransId="{3C92F894-3452-4F8E-93CB-56E60EFF2FBA}" sibTransId="{8A2C9A3C-B5E3-44E9-BD0B-928472EBE40E}"/>
    <dgm:cxn modelId="{F4DD0079-3D99-49C6-ADD0-DD2150266A52}" type="presOf" srcId="{1CCBBDFA-8CBF-412F-BE29-41448B619BFA}" destId="{2F80FAF1-B3F2-46FF-8B41-5460E040654B}" srcOrd="0" destOrd="0" presId="urn:microsoft.com/office/officeart/2005/8/layout/hList6"/>
    <dgm:cxn modelId="{80EFD7F1-F650-4C3C-B855-E98BFB2AE8CC}" type="presOf" srcId="{DF43DE7B-D0E1-4A34-9236-BD601373B841}" destId="{1B11F994-35CF-46A4-B13C-0112757955FD}" srcOrd="0" destOrd="4" presId="urn:microsoft.com/office/officeart/2005/8/layout/hList6"/>
    <dgm:cxn modelId="{6EA15984-3B8E-4972-B4BB-2718AD9A2313}" type="presOf" srcId="{F2A34DA7-1F55-47FA-BA96-7B2EF650CF17}" destId="{1B11F994-35CF-46A4-B13C-0112757955FD}" srcOrd="0" destOrd="3" presId="urn:microsoft.com/office/officeart/2005/8/layout/hList6"/>
    <dgm:cxn modelId="{E35AFB48-0382-486B-A3F8-6A042B9B8C7E}" srcId="{4C0BF654-0A96-49AC-AAC7-D84FE98DF5BC}" destId="{28B6001B-FB32-44C6-8AFC-696536742E0B}" srcOrd="0" destOrd="0" parTransId="{BD0D804B-AEF4-4CCE-9DEF-E03882F68E9D}" sibTransId="{FB19DECE-A15C-4C0D-91D3-F39C0B3C60BF}"/>
    <dgm:cxn modelId="{AE6CEC9A-8C48-4AE6-90FD-4628494447AB}" srcId="{1CCBBDFA-8CBF-412F-BE29-41448B619BFA}" destId="{EA7644E3-14CB-4103-AB7E-03B749659E73}" srcOrd="0" destOrd="0" parTransId="{3563E407-8001-4952-9947-3CF0989D527A}" sibTransId="{3F64D75A-2EFA-4BBB-9593-3CCB7C164F7E}"/>
    <dgm:cxn modelId="{85139E5D-03F9-41EA-AF61-D1F1B57688F1}" type="presOf" srcId="{CE2396D4-F404-4D58-B08A-113F3182D03E}" destId="{5BD4B228-6991-435A-A76E-C44AF5AFA4E0}" srcOrd="0" destOrd="2" presId="urn:microsoft.com/office/officeart/2005/8/layout/hList6"/>
    <dgm:cxn modelId="{DEF237D7-677D-4EA5-BA44-3D4C05682220}" type="presOf" srcId="{F1C19AB7-E3FC-4D4C-96C2-B1D72FF5113C}" destId="{17F73C82-26AB-4A3A-9B44-14E39492EB02}" srcOrd="0" destOrd="0" presId="urn:microsoft.com/office/officeart/2005/8/layout/hList6"/>
    <dgm:cxn modelId="{B24D7328-F9E7-4FAF-8A86-0F2868E2178C}" type="presOf" srcId="{97B582AA-19F8-454A-80EE-A479D3497817}" destId="{5BD4B228-6991-435A-A76E-C44AF5AFA4E0}" srcOrd="0" destOrd="3" presId="urn:microsoft.com/office/officeart/2005/8/layout/hList6"/>
    <dgm:cxn modelId="{9AEC30DE-DFDA-41AD-82E2-0A5FC4F39C8A}" srcId="{1CCBBDFA-8CBF-412F-BE29-41448B619BFA}" destId="{DFDD8C30-A589-46A0-B97B-9AE3A6019852}" srcOrd="2" destOrd="0" parTransId="{C1FE1500-5A95-454C-8D0B-77385D66A597}" sibTransId="{ACE0E27F-4DFD-4350-BEE8-0293F882A84D}"/>
    <dgm:cxn modelId="{CD9E4B41-D137-4119-BB16-996583402278}" type="presOf" srcId="{531ECA3F-BEA3-42FE-A860-16571F1BE95B}" destId="{1B11F994-35CF-46A4-B13C-0112757955FD}" srcOrd="0" destOrd="0" presId="urn:microsoft.com/office/officeart/2005/8/layout/hList6"/>
    <dgm:cxn modelId="{F0305026-E8D3-4DEA-870F-EA9339D5E6AA}" type="presOf" srcId="{804CD835-4359-40B3-9CB7-B81B275635F3}" destId="{5C1F43D8-50D9-4BF4-A70E-33250187D9C3}" srcOrd="0" destOrd="3" presId="urn:microsoft.com/office/officeart/2005/8/layout/hList6"/>
    <dgm:cxn modelId="{DA52A451-B858-41B2-A41F-2A6D10BC6AF0}" srcId="{F1C19AB7-E3FC-4D4C-96C2-B1D72FF5113C}" destId="{E0B2D6BE-C4A6-473C-AE06-A3E00F44CCE8}" srcOrd="3" destOrd="0" parTransId="{6C1E23EE-0560-4096-BF85-81873A01E4AE}" sibTransId="{4B7876CF-F36D-47E7-9E10-CF7E5E383CC5}"/>
    <dgm:cxn modelId="{24B524FB-3A64-4005-9A4F-DC50C56F3815}" srcId="{F1C19AB7-E3FC-4D4C-96C2-B1D72FF5113C}" destId="{1CCBBDFA-8CBF-412F-BE29-41448B619BFA}" srcOrd="0" destOrd="0" parTransId="{F53D2095-F2CD-4D3B-AEAE-BE5E73256AA4}" sibTransId="{922592E5-60FA-47B9-AB14-377A0D49AF1D}"/>
    <dgm:cxn modelId="{AFD641A4-6398-4F78-9037-8A8C6A3C9589}" type="presOf" srcId="{16D7405A-8CE1-4845-8991-8188E8CDE334}" destId="{5C1F43D8-50D9-4BF4-A70E-33250187D9C3}" srcOrd="0" destOrd="4" presId="urn:microsoft.com/office/officeart/2005/8/layout/hList6"/>
    <dgm:cxn modelId="{E3040DC2-1415-4434-817F-5D018F38CA26}" type="presOf" srcId="{EA7644E3-14CB-4103-AB7E-03B749659E73}" destId="{2F80FAF1-B3F2-46FF-8B41-5460E040654B}" srcOrd="0" destOrd="1" presId="urn:microsoft.com/office/officeart/2005/8/layout/hList6"/>
    <dgm:cxn modelId="{A23D25D7-4FB2-4AD9-8308-8B3D0647EDF3}" srcId="{4C0BF654-0A96-49AC-AAC7-D84FE98DF5BC}" destId="{97B582AA-19F8-454A-80EE-A479D3497817}" srcOrd="2" destOrd="0" parTransId="{7AE909F7-42BF-4D09-8722-E76D7D59CA4C}" sibTransId="{998CB582-0B27-4643-93B7-AE58735E660D}"/>
    <dgm:cxn modelId="{00254A40-576E-4C35-BEDC-67BCBD95D00D}" srcId="{531ECA3F-BEA3-42FE-A860-16571F1BE95B}" destId="{F2A34DA7-1F55-47FA-BA96-7B2EF650CF17}" srcOrd="2" destOrd="0" parTransId="{FF0E26DB-9390-4256-B2DA-408A9FEBBC05}" sibTransId="{992B7D0A-DE2C-46A3-A194-B02BD881677D}"/>
    <dgm:cxn modelId="{91B97007-1E64-4B81-B262-DD103872BE48}" type="presOf" srcId="{5223D04B-EED9-4FAA-ACDA-AE37DBED1A1E}" destId="{5C1F43D8-50D9-4BF4-A70E-33250187D9C3}" srcOrd="0" destOrd="2" presId="urn:microsoft.com/office/officeart/2005/8/layout/hList6"/>
    <dgm:cxn modelId="{BDF91DBE-747B-4AEB-ACCB-A38AB612FEF6}" srcId="{E0B2D6BE-C4A6-473C-AE06-A3E00F44CCE8}" destId="{5223D04B-EED9-4FAA-ACDA-AE37DBED1A1E}" srcOrd="1" destOrd="0" parTransId="{AD0EDD45-F221-4549-8075-F525E58CFC4A}" sibTransId="{C5BC10C7-1151-4547-A1BE-83066A3A1E15}"/>
    <dgm:cxn modelId="{1873C1F3-21AF-4209-B404-A0E9FCD98E0D}" srcId="{531ECA3F-BEA3-42FE-A860-16571F1BE95B}" destId="{2B647E65-5F94-4642-95C6-E8579E43A4E7}" srcOrd="0" destOrd="0" parTransId="{9B1A49D9-B94F-43CD-9ADA-548402CD3303}" sibTransId="{9A20F8C7-FAF7-43D5-9349-0E835B2B0DB1}"/>
    <dgm:cxn modelId="{D350A5E5-376A-413B-86FB-ABD47682B897}" srcId="{E0B2D6BE-C4A6-473C-AE06-A3E00F44CCE8}" destId="{804CD835-4359-40B3-9CB7-B81B275635F3}" srcOrd="2" destOrd="0" parTransId="{2C60F79E-D084-4FD1-90BB-2B98332704B7}" sibTransId="{ED6919EF-2267-4CAF-B884-8C2A3117E38F}"/>
    <dgm:cxn modelId="{73CDC329-23A6-427F-9144-51000B771A38}" type="presOf" srcId="{4C0BF654-0A96-49AC-AAC7-D84FE98DF5BC}" destId="{5BD4B228-6991-435A-A76E-C44AF5AFA4E0}" srcOrd="0" destOrd="0" presId="urn:microsoft.com/office/officeart/2005/8/layout/hList6"/>
    <dgm:cxn modelId="{FFAF0D15-F619-4220-8DAA-55280DC698ED}" srcId="{E0B2D6BE-C4A6-473C-AE06-A3E00F44CCE8}" destId="{16D7405A-8CE1-4845-8991-8188E8CDE334}" srcOrd="3" destOrd="0" parTransId="{DA7829F4-D45C-4355-98FE-428B3A96DE98}" sibTransId="{DD25A50B-C937-4E2B-A998-E1AA7875657B}"/>
    <dgm:cxn modelId="{8D5568C2-6782-4854-B0CD-69445092AB58}" type="presOf" srcId="{DFDD8C30-A589-46A0-B97B-9AE3A6019852}" destId="{2F80FAF1-B3F2-46FF-8B41-5460E040654B}" srcOrd="0" destOrd="3" presId="urn:microsoft.com/office/officeart/2005/8/layout/hList6"/>
    <dgm:cxn modelId="{333741EB-D4FC-40E7-9DCB-C31FD198BA2C}" type="presOf" srcId="{F758DD3E-2DB4-44EE-BA78-0A61A5D78B9C}" destId="{5C1F43D8-50D9-4BF4-A70E-33250187D9C3}" srcOrd="0" destOrd="1" presId="urn:microsoft.com/office/officeart/2005/8/layout/hList6"/>
    <dgm:cxn modelId="{D9A70954-683C-42DA-9B13-11C7FF05FBAD}" type="presOf" srcId="{E0B2D6BE-C4A6-473C-AE06-A3E00F44CCE8}" destId="{5C1F43D8-50D9-4BF4-A70E-33250187D9C3}" srcOrd="0" destOrd="0" presId="urn:microsoft.com/office/officeart/2005/8/layout/hList6"/>
    <dgm:cxn modelId="{7E9635A2-929C-4029-B745-2C8013B565CA}" type="presOf" srcId="{2B647E65-5F94-4642-95C6-E8579E43A4E7}" destId="{1B11F994-35CF-46A4-B13C-0112757955FD}" srcOrd="0" destOrd="1" presId="urn:microsoft.com/office/officeart/2005/8/layout/hList6"/>
    <dgm:cxn modelId="{87721059-1969-42F8-BA80-3E1AB5BF3E23}" srcId="{1CCBBDFA-8CBF-412F-BE29-41448B619BFA}" destId="{039F57F6-ACAE-4C71-BEE7-F72FCAFE8F04}" srcOrd="1" destOrd="0" parTransId="{D428745C-DE18-48F1-92D6-C3F4E0EEC37B}" sibTransId="{62D13B21-D1BD-47C8-ADB0-7EBCAD307F7E}"/>
    <dgm:cxn modelId="{9A322AA7-59B5-4032-BCF5-CF73ACBF6A05}" type="presParOf" srcId="{17F73C82-26AB-4A3A-9B44-14E39492EB02}" destId="{2F80FAF1-B3F2-46FF-8B41-5460E040654B}" srcOrd="0" destOrd="0" presId="urn:microsoft.com/office/officeart/2005/8/layout/hList6"/>
    <dgm:cxn modelId="{091CC92C-3117-4722-BE2C-D0DF1E2EBAEF}" type="presParOf" srcId="{17F73C82-26AB-4A3A-9B44-14E39492EB02}" destId="{B28C98B7-D475-44ED-B6C6-51DD69854185}" srcOrd="1" destOrd="0" presId="urn:microsoft.com/office/officeart/2005/8/layout/hList6"/>
    <dgm:cxn modelId="{6D42A520-CAB8-4E3F-9330-CF1F1CA863AF}" type="presParOf" srcId="{17F73C82-26AB-4A3A-9B44-14E39492EB02}" destId="{5BD4B228-6991-435A-A76E-C44AF5AFA4E0}" srcOrd="2" destOrd="0" presId="urn:microsoft.com/office/officeart/2005/8/layout/hList6"/>
    <dgm:cxn modelId="{56AC8924-0A29-4971-9913-0468D8239717}" type="presParOf" srcId="{17F73C82-26AB-4A3A-9B44-14E39492EB02}" destId="{6FE474F5-81D4-4C9D-8576-40300A3781B3}" srcOrd="3" destOrd="0" presId="urn:microsoft.com/office/officeart/2005/8/layout/hList6"/>
    <dgm:cxn modelId="{E7C299E1-189C-4EB0-8A90-6789731BA890}" type="presParOf" srcId="{17F73C82-26AB-4A3A-9B44-14E39492EB02}" destId="{1B11F994-35CF-46A4-B13C-0112757955FD}" srcOrd="4" destOrd="0" presId="urn:microsoft.com/office/officeart/2005/8/layout/hList6"/>
    <dgm:cxn modelId="{26363CE2-0230-483E-A16D-C448DDF4BCAC}" type="presParOf" srcId="{17F73C82-26AB-4A3A-9B44-14E39492EB02}" destId="{417090B7-B518-4053-B5FF-C7D213960D38}" srcOrd="5" destOrd="0" presId="urn:microsoft.com/office/officeart/2005/8/layout/hList6"/>
    <dgm:cxn modelId="{48EF6C81-46F8-4506-A852-1A522AB7D4D9}" type="presParOf" srcId="{17F73C82-26AB-4A3A-9B44-14E39492EB02}" destId="{5C1F43D8-50D9-4BF4-A70E-33250187D9C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FAF1-B3F2-46FF-8B41-5460E040654B}">
      <dsp:nvSpPr>
        <dsp:cNvPr id="0" name=""/>
        <dsp:cNvSpPr/>
      </dsp:nvSpPr>
      <dsp:spPr>
        <a:xfrm rot="16200000">
          <a:off x="-1287549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0" tIns="0" rIns="159613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Production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New product development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Production techniques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Quality</a:t>
          </a:r>
          <a:endParaRPr lang="en-US" sz="2000" kern="1200" dirty="0"/>
        </a:p>
      </dsp:txBody>
      <dsp:txXfrm rot="5400000">
        <a:off x="1985" y="905192"/>
        <a:ext cx="1946895" cy="2715577"/>
      </dsp:txXfrm>
    </dsp:sp>
    <dsp:sp modelId="{5BD4B228-6991-435A-A76E-C44AF5AFA4E0}">
      <dsp:nvSpPr>
        <dsp:cNvPr id="0" name=""/>
        <dsp:cNvSpPr/>
      </dsp:nvSpPr>
      <dsp:spPr>
        <a:xfrm rot="16200000">
          <a:off x="805362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262483"/>
                <a:satOff val="14096"/>
                <a:lumOff val="-5098"/>
                <a:alphaOff val="0"/>
                <a:tint val="70000"/>
                <a:satMod val="130000"/>
              </a:schemeClr>
            </a:gs>
            <a:gs pos="43000">
              <a:schemeClr val="accent5">
                <a:hueOff val="262483"/>
                <a:satOff val="14096"/>
                <a:lumOff val="-5098"/>
                <a:alphaOff val="0"/>
                <a:tint val="44000"/>
                <a:satMod val="165000"/>
              </a:schemeClr>
            </a:gs>
            <a:gs pos="93000">
              <a:schemeClr val="accent5">
                <a:hueOff val="262483"/>
                <a:satOff val="14096"/>
                <a:lumOff val="-5098"/>
                <a:alphaOff val="0"/>
                <a:tint val="15000"/>
                <a:satMod val="165000"/>
              </a:schemeClr>
            </a:gs>
            <a:gs pos="100000">
              <a:schemeClr val="accent5">
                <a:hueOff val="262483"/>
                <a:satOff val="14096"/>
                <a:lumOff val="-5098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262483"/>
              <a:satOff val="14096"/>
              <a:lumOff val="-509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0" tIns="0" rIns="159613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Human Resources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Recruitment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Training and Development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Workforce Planning</a:t>
          </a:r>
          <a:endParaRPr lang="en-US" sz="2000" kern="1200" dirty="0"/>
        </a:p>
      </dsp:txBody>
      <dsp:txXfrm rot="5400000">
        <a:off x="2094896" y="905192"/>
        <a:ext cx="1946895" cy="2715577"/>
      </dsp:txXfrm>
    </dsp:sp>
    <dsp:sp modelId="{1B11F994-35CF-46A4-B13C-0112757955FD}">
      <dsp:nvSpPr>
        <dsp:cNvPr id="0" name=""/>
        <dsp:cNvSpPr/>
      </dsp:nvSpPr>
      <dsp:spPr>
        <a:xfrm rot="16200000">
          <a:off x="2898274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524966"/>
                <a:satOff val="28192"/>
                <a:lumOff val="-10196"/>
                <a:alphaOff val="0"/>
                <a:tint val="70000"/>
                <a:satMod val="130000"/>
              </a:schemeClr>
            </a:gs>
            <a:gs pos="43000">
              <a:schemeClr val="accent5">
                <a:hueOff val="524966"/>
                <a:satOff val="28192"/>
                <a:lumOff val="-10196"/>
                <a:alphaOff val="0"/>
                <a:tint val="44000"/>
                <a:satMod val="165000"/>
              </a:schemeClr>
            </a:gs>
            <a:gs pos="93000">
              <a:schemeClr val="accent5">
                <a:hueOff val="524966"/>
                <a:satOff val="28192"/>
                <a:lumOff val="-10196"/>
                <a:alphaOff val="0"/>
                <a:tint val="15000"/>
                <a:satMod val="165000"/>
              </a:schemeClr>
            </a:gs>
            <a:gs pos="100000">
              <a:schemeClr val="accent5">
                <a:hueOff val="524966"/>
                <a:satOff val="28192"/>
                <a:lumOff val="-1019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524966"/>
              <a:satOff val="28192"/>
              <a:lumOff val="-1019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0" tIns="0" rIns="159613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Finance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Record keeping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Budgeting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Financial Accounts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5400000">
        <a:off x="4187808" y="905192"/>
        <a:ext cx="1946895" cy="2715577"/>
      </dsp:txXfrm>
    </dsp:sp>
    <dsp:sp modelId="{5C1F43D8-50D9-4BF4-A70E-33250187D9C3}">
      <dsp:nvSpPr>
        <dsp:cNvPr id="0" name=""/>
        <dsp:cNvSpPr/>
      </dsp:nvSpPr>
      <dsp:spPr>
        <a:xfrm rot="16200000">
          <a:off x="4991186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787450"/>
                <a:satOff val="42288"/>
                <a:lumOff val="-15294"/>
                <a:alphaOff val="0"/>
                <a:tint val="70000"/>
                <a:satMod val="130000"/>
              </a:schemeClr>
            </a:gs>
            <a:gs pos="43000">
              <a:schemeClr val="accent5">
                <a:hueOff val="787450"/>
                <a:satOff val="42288"/>
                <a:lumOff val="-15294"/>
                <a:alphaOff val="0"/>
                <a:tint val="44000"/>
                <a:satMod val="165000"/>
              </a:schemeClr>
            </a:gs>
            <a:gs pos="93000">
              <a:schemeClr val="accent5">
                <a:hueOff val="787450"/>
                <a:satOff val="42288"/>
                <a:lumOff val="-15294"/>
                <a:alphaOff val="0"/>
                <a:tint val="15000"/>
                <a:satMod val="165000"/>
              </a:schemeClr>
            </a:gs>
            <a:gs pos="100000">
              <a:schemeClr val="accent5">
                <a:hueOff val="787450"/>
                <a:satOff val="42288"/>
                <a:lumOff val="-1529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787450"/>
              <a:satOff val="42288"/>
              <a:lumOff val="-1529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0" tIns="0" rIns="159613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6600"/>
              </a:solidFill>
            </a:rPr>
            <a:t>Marketing</a:t>
          </a:r>
          <a:endParaRPr lang="en-US" sz="2500" b="1" kern="1200" dirty="0">
            <a:solidFill>
              <a:srgbClr val="FF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6600"/>
              </a:solidFill>
            </a:rPr>
            <a:t>Product</a:t>
          </a:r>
          <a:endParaRPr lang="en-US" sz="2000" b="1" kern="1200" dirty="0">
            <a:solidFill>
              <a:srgbClr val="FF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6600"/>
              </a:solidFill>
            </a:rPr>
            <a:t>Price</a:t>
          </a:r>
          <a:endParaRPr lang="en-US" sz="2000" b="1" kern="1200" dirty="0">
            <a:solidFill>
              <a:srgbClr val="FF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6600"/>
              </a:solidFill>
            </a:rPr>
            <a:t>Place</a:t>
          </a:r>
          <a:endParaRPr lang="en-US" sz="2000" b="1" kern="1200" dirty="0">
            <a:solidFill>
              <a:srgbClr val="FF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6600"/>
              </a:solidFill>
            </a:rPr>
            <a:t>Promotion</a:t>
          </a:r>
          <a:endParaRPr lang="en-US" sz="2000" b="1" kern="1200" dirty="0">
            <a:solidFill>
              <a:srgbClr val="FF6600"/>
            </a:solidFill>
          </a:endParaRPr>
        </a:p>
      </dsp:txBody>
      <dsp:txXfrm rot="5400000">
        <a:off x="6280720" y="905192"/>
        <a:ext cx="1946895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4B12-3735-4310-934A-B7A66BA7CFD3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2396-E9A9-44E5-B12F-9A452CABC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3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548E-66A9-4D10-ACC6-6EFF73A9F5FB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B2026-5CDC-4D45-8204-9D22AE6FA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6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2u.net/blog/index.php/business-studies/comments/a-niche-market-in-which-the-market-leader-is-well-protected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nline.godalming.ac.uk/course/view.php?id=380&amp;sectionid=4878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godalming.ac.uk/course/view.php?id=380&amp;sectionid=4878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godalming.ac.uk/course/view.php?id=380&amp;sectionid=4878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wZSFdrQF0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Brief info slide</a:t>
            </a:r>
            <a:r>
              <a:rPr lang="en-US" baseline="0" dirty="0" smtClean="0"/>
              <a:t> to explain that marketing is a key functional area but no need to dwell on the other functions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C973-D0C0-4486-99DD-40E30FB5F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8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Typical marketing</a:t>
            </a:r>
            <a:r>
              <a:rPr lang="en-GB" baseline="0" dirty="0" smtClean="0"/>
              <a:t> aim – increase market share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57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Typical marketing</a:t>
            </a:r>
            <a:r>
              <a:rPr lang="en-GB" baseline="0" dirty="0" smtClean="0"/>
              <a:t> aim – increase market share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43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46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31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6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5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Niche and Mass market (ppt)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of some niche markets and the attractiveness and drawbacks of them. Do the same for some mass markets.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http://www.tutor2u.net/blog/index.php/business-studies/comments/a-niche-market-in-which-the-market-leader-is-well-protected</a:t>
            </a:r>
            <a:endParaRPr lang="en-GB" dirty="0" smtClean="0"/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such as: identifying requirements of different groups more precisely, meeting the needs of target groups more precisely than the competition, avoiding wasteful marketing that is not targeted and marketing a wider range of differentiated products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Market segment online task (see GOL)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segmentation by social class (HJR page 157)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BTEC book page 64 segmentation of a product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4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TEXTBOOK P61-69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dirty="0" smtClean="0"/>
              <a:t>Brief</a:t>
            </a:r>
            <a:r>
              <a:rPr lang="en-GB" baseline="0" dirty="0" smtClean="0"/>
              <a:t> overview of MR and the </a:t>
            </a:r>
            <a:r>
              <a:rPr lang="en-GB" dirty="0" smtClean="0"/>
              <a:t>Marketing Mix</a:t>
            </a:r>
            <a:endParaRPr lang="en-GB" baseline="0" dirty="0" smtClean="0"/>
          </a:p>
          <a:p>
            <a:endParaRPr lang="en-GB" baseline="0" dirty="0" smtClean="0"/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ea typeface="Times New Roman"/>
              </a:rPr>
              <a:t>Market research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gathering and analysing information of consumers, the marketplace and competition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ea typeface="Times New Roman"/>
              </a:rPr>
              <a:t>Market analysis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examining market conditions to identify new opportunities</a:t>
            </a:r>
            <a:endParaRPr lang="en-GB" sz="1200" b="1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ea typeface="Times New Roman"/>
              </a:rPr>
              <a:t>Marketing objectives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setting of marketing goals to support the company objectives</a:t>
            </a:r>
            <a:endParaRPr lang="en-GB" sz="1200" b="1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ea typeface="Times New Roman"/>
              </a:rPr>
              <a:t>Marketing strategy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a plan detailing how the marketing objectives can be achieved</a:t>
            </a:r>
            <a:endParaRPr lang="en-GB" sz="1200" b="1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ea typeface="Times New Roman"/>
              </a:rPr>
              <a:t>The marketing mix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the 4Ps of marketing, getting the price, place, product and promotion right</a:t>
            </a:r>
            <a:endParaRPr lang="en-GB" sz="1200" dirty="0" smtClean="0">
              <a:ea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9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23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Niche and Mass market (ppt)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of some niche markets and the attractiveness and drawbacks of them. Do the same for some mass markets.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such as: identifying requirements of different groups more precisely, meeting the needs of target groups more precisely than the competition, avoiding wasteful marketing that is not targeted and marketing a wider range of differentiated products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Market segment online task (see GOL)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segmentation by social class (HJR page 157)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BTEC book page 64 segmentation of a product</a:t>
            </a:r>
          </a:p>
          <a:p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Mass Advantages &amp; Disadvantages</a:t>
            </a:r>
          </a:p>
          <a:p>
            <a:endParaRPr lang="en-GB" sz="1200" b="1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/>
            </a:endParaRPr>
          </a:p>
          <a:p>
            <a:r>
              <a:rPr lang="en-GB" sz="1200" dirty="0" smtClean="0"/>
              <a:t>Customer needs and wants are general</a:t>
            </a:r>
          </a:p>
          <a:p>
            <a:r>
              <a:rPr lang="en-GB" sz="1200" dirty="0" smtClean="0"/>
              <a:t>High production output and capacity (EOS)</a:t>
            </a:r>
          </a:p>
          <a:p>
            <a:r>
              <a:rPr lang="en-GB" sz="1200" dirty="0" smtClean="0"/>
              <a:t>Success associated with low-cost production</a:t>
            </a:r>
          </a:p>
          <a:p>
            <a:r>
              <a:rPr lang="en-GB" sz="1200" dirty="0" smtClean="0"/>
              <a:t>Large distribution channels</a:t>
            </a:r>
          </a:p>
          <a:p>
            <a:r>
              <a:rPr lang="en-GB" sz="1200" dirty="0" smtClean="0"/>
              <a:t>Market leading brands</a:t>
            </a: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 smtClean="0"/>
              <a:t>Higher barriers to entry</a:t>
            </a:r>
          </a:p>
          <a:p>
            <a:r>
              <a:rPr lang="en-GB" sz="1200" dirty="0" smtClean="0"/>
              <a:t>Competition</a:t>
            </a:r>
          </a:p>
          <a:p>
            <a:r>
              <a:rPr lang="en-GB" sz="1200" dirty="0" smtClean="0"/>
              <a:t>Changes in demand</a:t>
            </a:r>
          </a:p>
          <a:p>
            <a:r>
              <a:rPr lang="en-GB" sz="1200" dirty="0" smtClean="0"/>
              <a:t>Adding value</a:t>
            </a:r>
          </a:p>
          <a:p>
            <a:r>
              <a:rPr lang="en-GB" sz="1200" dirty="0" smtClean="0"/>
              <a:t>Generic products</a:t>
            </a: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69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09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52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as: identifying requirements of different groups more precisely, meeting the needs of target groups more precisely than the competition, avoiding wasteful marketing that is not targeted and marketing a wider range of differentiated products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Market segment online task (see GOL)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segmentation by social class (HJR page 157)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BTEC book page 64 segmentation of a product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74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03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a product in a Supermarket (e.g. shampoo) and see how it is segmented. Compare with the Car market to see how and why the markets are segmented.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Market segmentation for the 21</a:t>
            </a:r>
            <a:r>
              <a:rPr lang="en-GB" sz="120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century (on GOL)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9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76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Brands have value and are shown on a firms balance sheet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87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Brands have value and are shown on a firms balance sheet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sz="1200" dirty="0" smtClean="0"/>
              <a:t>Branding, brand personality, brand image, USP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9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TEXTBOOK P61-62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19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Disadvantages of branding</a:t>
            </a:r>
          </a:p>
          <a:p>
            <a:endParaRPr lang="en-GB" b="1" dirty="0" smtClean="0"/>
          </a:p>
          <a:p>
            <a:r>
              <a:rPr lang="en-GB" dirty="0" smtClean="0"/>
              <a:t>High cost of advertising</a:t>
            </a:r>
          </a:p>
          <a:p>
            <a:r>
              <a:rPr lang="en-GB" dirty="0" smtClean="0"/>
              <a:t>Loss of value of one product can affect a whole range of similarly branded products</a:t>
            </a:r>
          </a:p>
          <a:p>
            <a:r>
              <a:rPr lang="en-GB" dirty="0" smtClean="0"/>
              <a:t>Branding invites competition</a:t>
            </a:r>
          </a:p>
          <a:p>
            <a:r>
              <a:rPr lang="en-GB" dirty="0" smtClean="0"/>
              <a:t>High cost of R &amp; D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1200" b="1" dirty="0" smtClean="0"/>
              <a:t>Advantages</a:t>
            </a:r>
          </a:p>
          <a:p>
            <a:pPr marL="0" indent="0">
              <a:buNone/>
            </a:pPr>
            <a:r>
              <a:rPr lang="en-GB" sz="1200" dirty="0" smtClean="0"/>
              <a:t>Brands offer long-term profitability to firms, giving some predictability on sales and revenue.</a:t>
            </a:r>
          </a:p>
          <a:p>
            <a:pPr marL="0" indent="0">
              <a:buNone/>
            </a:pPr>
            <a:r>
              <a:rPr lang="en-GB" sz="1200" dirty="0" smtClean="0"/>
              <a:t>In order to maintain the brand a firm must:</a:t>
            </a:r>
          </a:p>
          <a:p>
            <a:r>
              <a:rPr lang="en-GB" sz="1200" dirty="0" smtClean="0"/>
              <a:t>Be sure of brand identity</a:t>
            </a:r>
          </a:p>
          <a:p>
            <a:r>
              <a:rPr lang="en-GB" sz="1200" dirty="0" smtClean="0"/>
              <a:t>Offer value to customers</a:t>
            </a:r>
          </a:p>
          <a:p>
            <a:r>
              <a:rPr lang="en-GB" sz="1200" dirty="0" smtClean="0"/>
              <a:t>Advertise and promote</a:t>
            </a:r>
          </a:p>
          <a:p>
            <a:r>
              <a:rPr lang="en-GB" sz="1200" dirty="0" smtClean="0"/>
              <a:t>Carry out market research</a:t>
            </a:r>
          </a:p>
          <a:p>
            <a:r>
              <a:rPr lang="en-GB" sz="1200" dirty="0" smtClean="0"/>
              <a:t>Continually develop the brand</a:t>
            </a:r>
          </a:p>
          <a:p>
            <a:r>
              <a:rPr lang="en-GB" sz="1200" dirty="0" smtClean="0"/>
              <a:t>Remember what made the brand successful</a:t>
            </a:r>
          </a:p>
          <a:p>
            <a:r>
              <a:rPr lang="en-GB" sz="1200" dirty="0" smtClean="0"/>
              <a:t>Protect the brand from competition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80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Brands have value and are shown on a firms balance sheet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sz="1200" dirty="0" smtClean="0"/>
              <a:t>Marketing may be</a:t>
            </a:r>
            <a:r>
              <a:rPr lang="en-GB" sz="1200" baseline="0" dirty="0" smtClean="0"/>
              <a:t> able to benefit from economies of scale as the brand is promoted which covers all the individual products</a:t>
            </a:r>
          </a:p>
          <a:p>
            <a:r>
              <a:rPr lang="en-GB" sz="1200" baseline="0" dirty="0" smtClean="0"/>
              <a:t>Products may be more marketable if the brand is desirable</a:t>
            </a:r>
          </a:p>
          <a:p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23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04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Brands have value and are shown on a firms balance sheet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sz="1200" dirty="0" smtClean="0"/>
              <a:t>Marketing may be</a:t>
            </a:r>
            <a:r>
              <a:rPr lang="en-GB" sz="1200" baseline="0" dirty="0" smtClean="0"/>
              <a:t> able to benefit from economies of scale as the brand is promoted which covers all the individual products</a:t>
            </a:r>
          </a:p>
          <a:p>
            <a:r>
              <a:rPr lang="en-GB" sz="1200" baseline="0" dirty="0" smtClean="0"/>
              <a:t>Products may be more marketable if the brand is desirable</a:t>
            </a:r>
          </a:p>
          <a:p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16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0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 AND WANTS – ignore textbook on this one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dirty="0" smtClean="0">
                <a:ea typeface="Times New Roman"/>
              </a:rPr>
              <a:t>Needs are things that we consider to be essential – food and shelter, hot running water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b="0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dirty="0" smtClean="0">
                <a:ea typeface="Times New Roman"/>
              </a:rPr>
              <a:t>Wants might be a new phone, a bigger house, a better car etc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b="0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dirty="0" smtClean="0">
                <a:ea typeface="Times New Roman"/>
              </a:rPr>
              <a:t>The trick of marketing</a:t>
            </a:r>
            <a:r>
              <a:rPr lang="en-GB" sz="1200" b="0" baseline="0" dirty="0" smtClean="0">
                <a:ea typeface="Times New Roman"/>
              </a:rPr>
              <a:t> is to turn a want into a perceived need – a must-have essential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200" b="0" baseline="0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200" b="0" baseline="0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200" b="0" dirty="0" smtClean="0"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 smtClean="0">
                <a:ea typeface="Times New Roman"/>
              </a:rPr>
              <a:t>Developing new products </a:t>
            </a:r>
            <a:r>
              <a:rPr lang="en-GB" sz="1200" b="0" dirty="0" smtClean="0">
                <a:ea typeface="Times New Roman"/>
              </a:rPr>
              <a:t>refer</a:t>
            </a:r>
            <a:r>
              <a:rPr lang="en-GB" sz="1200" b="0" baseline="0" dirty="0" smtClean="0">
                <a:ea typeface="Times New Roman"/>
              </a:rPr>
              <a:t> back to Dyson, Apple etc, previous work on innovation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baseline="0" dirty="0" smtClean="0"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baseline="0" dirty="0" smtClean="0"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 smtClean="0">
                <a:ea typeface="Times New Roman"/>
              </a:rPr>
              <a:t>Improving profitability </a:t>
            </a:r>
            <a:r>
              <a:rPr lang="en-GB" sz="1200" b="0" dirty="0" smtClean="0">
                <a:ea typeface="Times New Roman"/>
              </a:rPr>
              <a:t>– by</a:t>
            </a:r>
            <a:r>
              <a:rPr lang="en-GB" sz="1200" b="0" baseline="0" dirty="0" smtClean="0">
                <a:ea typeface="Times New Roman"/>
              </a:rPr>
              <a:t> reducing costs, improving efficiency or increasing no of sales or selling price. Again be wary of the textbook on this one.</a:t>
            </a:r>
            <a:endParaRPr lang="en-GB" sz="1200" b="0" dirty="0" smtClean="0"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200" dirty="0" smtClean="0">
              <a:ea typeface="Times New Roman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SHARE (value or volume) 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slides 10 &amp; 11</a:t>
            </a:r>
          </a:p>
          <a:p>
            <a:endParaRPr lang="en-GB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percentage of an industry or market's total sales that is earned by a particular company over a specified time period. </a:t>
            </a:r>
          </a:p>
          <a:p>
            <a:endParaRPr lang="en-GB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 share is calculated by taking the company's sales over the period and dividing it by the total sales of the industry over the same period. Gives a general idea of the size of a company in relation to its market and its competitors</a:t>
            </a:r>
          </a:p>
          <a:p>
            <a:endParaRPr lang="en-GB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market share helps with market control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b="1" dirty="0" smtClean="0">
                <a:effectLst/>
              </a:rPr>
              <a:t>DIVERSIFICATION 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Corporate strategy: When a firm enters an</a:t>
            </a:r>
            <a:r>
              <a:rPr lang="en-GB" baseline="0" dirty="0" smtClean="0">
                <a:effectLst/>
              </a:rPr>
              <a:t> industry or market </a:t>
            </a:r>
            <a:r>
              <a:rPr lang="en-GB" dirty="0" smtClean="0">
                <a:effectLst/>
              </a:rPr>
              <a:t>different from its core business. </a:t>
            </a:r>
          </a:p>
          <a:p>
            <a:endParaRPr lang="en-GB" dirty="0" smtClean="0">
              <a:effectLst/>
            </a:endParaRPr>
          </a:p>
          <a:p>
            <a:r>
              <a:rPr lang="en-GB" b="1" dirty="0" smtClean="0">
                <a:effectLst/>
              </a:rPr>
              <a:t>Reasons for diversification include </a:t>
            </a:r>
          </a:p>
          <a:p>
            <a:r>
              <a:rPr lang="en-GB" dirty="0" smtClean="0">
                <a:effectLst/>
              </a:rPr>
              <a:t>(1) reducing risk of relying on only one or few income sources, </a:t>
            </a:r>
          </a:p>
          <a:p>
            <a:r>
              <a:rPr lang="en-GB" dirty="0" smtClean="0">
                <a:effectLst/>
              </a:rPr>
              <a:t>(2) avoiding cyclical</a:t>
            </a:r>
            <a:r>
              <a:rPr lang="en-GB" baseline="0" dirty="0" smtClean="0">
                <a:effectLst/>
              </a:rPr>
              <a:t> </a:t>
            </a:r>
            <a:r>
              <a:rPr lang="en-GB" dirty="0" smtClean="0">
                <a:effectLst/>
              </a:rPr>
              <a:t>or seasonal fluctuations by producing goods or services with different demand cycles</a:t>
            </a:r>
          </a:p>
          <a:p>
            <a:r>
              <a:rPr lang="en-GB" dirty="0" smtClean="0">
                <a:effectLst/>
              </a:rPr>
              <a:t>(3) achieving a higher growth rate</a:t>
            </a:r>
            <a:r>
              <a:rPr lang="en-GB" baseline="0" dirty="0" smtClean="0">
                <a:effectLst/>
              </a:rPr>
              <a:t> </a:t>
            </a:r>
            <a:r>
              <a:rPr lang="en-GB" dirty="0" smtClean="0">
                <a:effectLst/>
              </a:rPr>
              <a:t>and </a:t>
            </a:r>
          </a:p>
          <a:p>
            <a:r>
              <a:rPr lang="en-GB" dirty="0" smtClean="0">
                <a:effectLst/>
              </a:rPr>
              <a:t>(4) countering a competitor by invading the competitor's core industry or market. </a:t>
            </a:r>
          </a:p>
          <a:p>
            <a:endParaRPr lang="en-GB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ea typeface="Times New Roman"/>
              </a:rPr>
              <a:t>Increased brand awareness and loyalty</a:t>
            </a:r>
            <a:endParaRPr lang="en-GB" sz="1200" dirty="0" smtClean="0">
              <a:ea typeface="Times New Roman"/>
            </a:endParaRPr>
          </a:p>
          <a:p>
            <a:r>
              <a:rPr lang="en-GB" dirty="0" smtClean="0"/>
              <a:t>Consider food brands, technology brands, retail</a:t>
            </a:r>
            <a:r>
              <a:rPr lang="en-GB" baseline="0" dirty="0" smtClean="0"/>
              <a:t> outlets etc that students </a:t>
            </a:r>
            <a:r>
              <a:rPr lang="en-GB" b="1" baseline="0" dirty="0" smtClean="0"/>
              <a:t>recognise and rate</a:t>
            </a:r>
            <a:r>
              <a:rPr lang="en-GB" baseline="0" dirty="0" smtClean="0"/>
              <a:t>. Good for diversification eg Sainsbury’s and Sainsbury's Bank etc (strategy also used by Tesco, John Lewis, M&amp;S)</a:t>
            </a:r>
            <a:endParaRPr lang="en-GB" dirty="0" smtClean="0"/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objectives of FOUR organisations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profit business, a social enterprise, a charity and a public sector organisation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0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42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organisations have in common (ie critical marketing objectives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Sales/revenue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generation are basically the same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Awareness, reputation and public opinion matter to all organisations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7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3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45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8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DB057A-C8C5-4FA5-8DC7-3CF96E8691AD}" type="datetimeFigureOut">
              <a:rPr lang="en-GB" smtClean="0"/>
              <a:t>16/01/2017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43924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>BTEC NATIONAL IN BUSINESS</a:t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Unit 2 Marketing</a:t>
            </a: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4400" dirty="0">
                <a:solidFill>
                  <a:srgbClr val="FFC000"/>
                </a:solidFill>
                <a:latin typeface="+mn-lt"/>
              </a:rPr>
              <a:t>The </a:t>
            </a:r>
            <a:r>
              <a:rPr lang="en-GB" sz="4400" dirty="0" smtClean="0">
                <a:solidFill>
                  <a:srgbClr val="FFC000"/>
                </a:solidFill>
                <a:latin typeface="+mn-lt"/>
              </a:rPr>
              <a:t>Role of Marketing (A1)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Wave 2"/>
          <p:cNvSpPr/>
          <p:nvPr/>
        </p:nvSpPr>
        <p:spPr>
          <a:xfrm>
            <a:off x="533400" y="332656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0176" y="762937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bg2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>Lesson 1</a:t>
            </a:r>
            <a:endParaRPr lang="en-GB" sz="28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8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2856"/>
            <a:ext cx="7851648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900" dirty="0" smtClean="0">
                <a:solidFill>
                  <a:srgbClr val="FFC000"/>
                </a:solidFill>
                <a:latin typeface="+mn-lt"/>
              </a:rPr>
              <a:t>What is a market?</a:t>
            </a:r>
            <a:br>
              <a:rPr lang="en-GB" sz="4900" dirty="0" smtClean="0">
                <a:solidFill>
                  <a:srgbClr val="FFC000"/>
                </a:solidFill>
                <a:latin typeface="+mn-lt"/>
              </a:rPr>
            </a:br>
            <a:r>
              <a:rPr lang="en-GB" sz="49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GB" sz="4900" dirty="0" smtClean="0">
                <a:solidFill>
                  <a:srgbClr val="FFC000"/>
                </a:solidFill>
                <a:latin typeface="+mn-lt"/>
              </a:rPr>
            </a:br>
            <a:r>
              <a:rPr lang="en-GB" sz="4900" dirty="0" smtClean="0">
                <a:solidFill>
                  <a:schemeClr val="tx1"/>
                </a:solidFill>
              </a:rPr>
              <a:t>A market is a</a:t>
            </a:r>
            <a:r>
              <a:rPr lang="en-GB" sz="4900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en-GB" sz="4900" dirty="0">
                <a:solidFill>
                  <a:schemeClr val="tx1"/>
                </a:solidFill>
                <a:ea typeface="Times New Roman"/>
              </a:rPr>
              <a:t>place where goods are bought and sold in exchange for money</a:t>
            </a:r>
            <a:r>
              <a:rPr lang="en-GB" sz="4400" dirty="0">
                <a:ea typeface="Times New Roman"/>
              </a:rPr>
              <a:t/>
            </a:r>
            <a:br>
              <a:rPr lang="en-GB" sz="4400" dirty="0">
                <a:ea typeface="Times New Roman"/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Wave 2"/>
          <p:cNvSpPr/>
          <p:nvPr/>
        </p:nvSpPr>
        <p:spPr>
          <a:xfrm>
            <a:off x="533400" y="332656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0176" y="762937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bg2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>Lesson 2</a:t>
            </a:r>
            <a:endParaRPr lang="en-GB" sz="28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8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4752528" cy="63668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What is a market?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95133"/>
            <a:ext cx="7560840" cy="421013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600" dirty="0">
              <a:ea typeface="Times New Roman"/>
            </a:endParaRPr>
          </a:p>
          <a:p>
            <a:pPr marL="0" indent="0">
              <a:buNone/>
            </a:pPr>
            <a:r>
              <a:rPr lang="en-GB" sz="3600" dirty="0" smtClean="0">
                <a:ea typeface="Times New Roman"/>
              </a:rPr>
              <a:t>Markets can be defined by </a:t>
            </a:r>
            <a:r>
              <a:rPr lang="en-GB" sz="3600" b="1" dirty="0" smtClean="0">
                <a:ea typeface="Times New Roman"/>
              </a:rPr>
              <a:t>type </a:t>
            </a:r>
            <a:r>
              <a:rPr lang="en-GB" sz="3600" dirty="0" smtClean="0">
                <a:ea typeface="Times New Roman"/>
              </a:rPr>
              <a:t>eg</a:t>
            </a:r>
          </a:p>
          <a:p>
            <a:pPr marL="0" indent="0">
              <a:buNone/>
            </a:pPr>
            <a:endParaRPr lang="en-GB" sz="3600" dirty="0" smtClean="0">
              <a:ea typeface="Times New Roman"/>
            </a:endParaRPr>
          </a:p>
          <a:p>
            <a:pPr lvl="1"/>
            <a:r>
              <a:rPr lang="en-GB" sz="3600" dirty="0" smtClean="0">
                <a:ea typeface="Times New Roman"/>
              </a:rPr>
              <a:t>The supermarket market </a:t>
            </a:r>
          </a:p>
          <a:p>
            <a:pPr lvl="1"/>
            <a:r>
              <a:rPr lang="en-GB" sz="3600" dirty="0" smtClean="0">
                <a:ea typeface="Times New Roman"/>
              </a:rPr>
              <a:t>The confectionary market</a:t>
            </a:r>
          </a:p>
          <a:p>
            <a:pPr lvl="1"/>
            <a:r>
              <a:rPr lang="en-GB" sz="3600" dirty="0" smtClean="0">
                <a:ea typeface="Times New Roman"/>
              </a:rPr>
              <a:t>The mobile phone market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034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ppdated.de/wp-content/uploads/2016/02/parks-associates-smartphone-brand-market-sha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338" cy="75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176" y="770644"/>
            <a:ext cx="4968552" cy="63668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What does the Burger market look like in the UK?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99412"/>
            <a:ext cx="8136904" cy="4325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Quick research task</a:t>
            </a:r>
          </a:p>
          <a:p>
            <a:pPr marL="0" indent="0">
              <a:buNone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How many burger chains operate in the UK?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How many small burger outlets are there?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What advantages might there be in being a small outlet?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What disadvantages would there be?</a:t>
            </a:r>
          </a:p>
          <a:p>
            <a:pPr marL="0" indent="0">
              <a:buNone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6600"/>
                </a:solidFill>
              </a:rPr>
              <a:t>In pairs/groups – discuss and write down your </a:t>
            </a:r>
            <a:r>
              <a:rPr lang="en-GB" sz="2400" b="1" dirty="0" smtClean="0">
                <a:solidFill>
                  <a:srgbClr val="FF6600"/>
                </a:solidFill>
              </a:rPr>
              <a:t>answers</a:t>
            </a: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5" name="Wave 4"/>
          <p:cNvSpPr/>
          <p:nvPr/>
        </p:nvSpPr>
        <p:spPr>
          <a:xfrm>
            <a:off x="611560" y="348680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3871" y="778961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Activity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96752"/>
            <a:ext cx="1786182" cy="14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872" y="1628800"/>
            <a:ext cx="4948472" cy="45365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900" dirty="0" smtClean="0">
                <a:solidFill>
                  <a:srgbClr val="FFC000"/>
                </a:solidFill>
                <a:latin typeface="+mn-lt"/>
              </a:rPr>
              <a:t>Types of market</a:t>
            </a:r>
            <a:r>
              <a:rPr lang="en-GB" sz="44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GB" sz="4400" dirty="0" smtClean="0">
                <a:solidFill>
                  <a:srgbClr val="FFC000"/>
                </a:solidFill>
                <a:latin typeface="+mn-lt"/>
              </a:rPr>
            </a:br>
            <a:r>
              <a:rPr lang="en-GB" sz="4400" dirty="0" smtClean="0">
                <a:solidFill>
                  <a:schemeClr val="tx1"/>
                </a:solidFill>
                <a:latin typeface="+mn-lt"/>
              </a:rPr>
              <a:t>local/global</a:t>
            </a:r>
            <a:r>
              <a:rPr lang="en-GB" sz="4400" dirty="0">
                <a:solidFill>
                  <a:schemeClr val="tx1"/>
                </a:solidFill>
                <a:latin typeface="+mn-lt"/>
              </a:rPr>
              <a:t/>
            </a:r>
            <a:br>
              <a:rPr lang="en-GB" sz="4400" dirty="0">
                <a:solidFill>
                  <a:schemeClr val="tx1"/>
                </a:solidFill>
                <a:latin typeface="+mn-lt"/>
              </a:rPr>
            </a:br>
            <a:r>
              <a:rPr lang="en-GB" sz="4400" dirty="0" smtClean="0">
                <a:solidFill>
                  <a:schemeClr val="tx1"/>
                </a:solidFill>
                <a:latin typeface="+mn-lt"/>
              </a:rPr>
              <a:t>mass/niche</a:t>
            </a:r>
            <a:r>
              <a:rPr lang="en-GB" sz="4400" dirty="0">
                <a:solidFill>
                  <a:schemeClr val="tx1"/>
                </a:solidFill>
                <a:latin typeface="+mn-lt"/>
              </a:rPr>
              <a:t/>
            </a:r>
            <a:br>
              <a:rPr lang="en-GB" sz="4400" dirty="0">
                <a:solidFill>
                  <a:schemeClr val="tx1"/>
                </a:solidFill>
                <a:latin typeface="+mn-lt"/>
              </a:rPr>
            </a:br>
            <a:r>
              <a:rPr lang="en-GB" sz="4400" dirty="0" smtClean="0">
                <a:solidFill>
                  <a:schemeClr val="tx1"/>
                </a:solidFill>
                <a:latin typeface="+mn-lt"/>
              </a:rPr>
              <a:t>trade/consumer</a:t>
            </a:r>
            <a:br>
              <a:rPr lang="en-GB" sz="4400" dirty="0" smtClean="0">
                <a:solidFill>
                  <a:schemeClr val="tx1"/>
                </a:solidFill>
                <a:latin typeface="+mn-lt"/>
              </a:rPr>
            </a:br>
            <a:r>
              <a:rPr lang="en-GB" sz="4400" dirty="0" smtClean="0">
                <a:solidFill>
                  <a:schemeClr val="tx1"/>
                </a:solidFill>
                <a:latin typeface="+mn-lt"/>
              </a:rPr>
              <a:t>product/service</a:t>
            </a:r>
            <a:r>
              <a:rPr lang="en-GB" sz="4400" dirty="0">
                <a:solidFill>
                  <a:schemeClr val="tx1"/>
                </a:solidFill>
                <a:latin typeface="+mn-lt"/>
              </a:rPr>
              <a:t/>
            </a:r>
            <a:br>
              <a:rPr lang="en-GB" sz="4400" dirty="0">
                <a:solidFill>
                  <a:schemeClr val="tx1"/>
                </a:solidFill>
                <a:latin typeface="+mn-lt"/>
              </a:rPr>
            </a:br>
            <a:r>
              <a:rPr lang="en-GB" sz="4400" dirty="0" smtClean="0">
                <a:solidFill>
                  <a:schemeClr val="tx1"/>
                </a:solidFill>
                <a:latin typeface="+mn-lt"/>
              </a:rPr>
              <a:t>seasonal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Wave 2"/>
          <p:cNvSpPr/>
          <p:nvPr/>
        </p:nvSpPr>
        <p:spPr>
          <a:xfrm>
            <a:off x="533400" y="332656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0176" y="762937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bg2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>Lesson 2</a:t>
            </a:r>
            <a:endParaRPr lang="en-GB" sz="28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6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40" y="692696"/>
            <a:ext cx="4752528" cy="63668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Local &amp; Global markets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600" y="1916830"/>
            <a:ext cx="2975160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LOCAL</a:t>
            </a:r>
          </a:p>
          <a:p>
            <a:pPr marL="0" indent="0">
              <a:buNone/>
            </a:pPr>
            <a:r>
              <a:rPr lang="en-GB" sz="2800" b="1" dirty="0" smtClean="0"/>
              <a:t>Where </a:t>
            </a:r>
            <a:r>
              <a:rPr lang="en-GB" sz="2800" b="1" dirty="0"/>
              <a:t>a business targets </a:t>
            </a:r>
            <a:r>
              <a:rPr lang="en-GB" sz="2800" b="1" dirty="0" smtClean="0"/>
              <a:t>local customers </a:t>
            </a:r>
          </a:p>
          <a:p>
            <a:pPr marL="0" indent="0">
              <a:buNone/>
            </a:pPr>
            <a:r>
              <a:rPr lang="en-GB" sz="2800" dirty="0" smtClean="0"/>
              <a:t>eg Godalming Taxi rank, Daisies sandwich shop</a:t>
            </a:r>
            <a:endParaRPr lang="en-GB" sz="2800" dirty="0"/>
          </a:p>
          <a:p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1913420"/>
            <a:ext cx="2818656" cy="47525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/>
              <a:t>GLOBAL</a:t>
            </a:r>
          </a:p>
          <a:p>
            <a:pPr marL="0" indent="0">
              <a:buNone/>
            </a:pPr>
            <a:r>
              <a:rPr lang="en-GB" sz="2800" b="1" dirty="0" smtClean="0"/>
              <a:t>Where </a:t>
            </a:r>
            <a:r>
              <a:rPr lang="en-GB" sz="2800" b="1" dirty="0"/>
              <a:t>a business sells </a:t>
            </a:r>
            <a:r>
              <a:rPr lang="en-GB" sz="2800" b="1" dirty="0" smtClean="0"/>
              <a:t>across the world </a:t>
            </a:r>
          </a:p>
          <a:p>
            <a:pPr marL="0" indent="0">
              <a:buNone/>
            </a:pPr>
            <a:r>
              <a:rPr lang="en-GB" sz="2800" dirty="0" smtClean="0"/>
              <a:t>eg MacDonald's, Vodafone, Kellogg's, BP, Coca Cola</a:t>
            </a:r>
            <a:endParaRPr lang="en-GB" sz="2800" dirty="0"/>
          </a:p>
          <a:p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indent="0">
              <a:buFont typeface="Wingdings 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38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4752528" cy="63668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Product &amp; Service markets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32" y="1916832"/>
            <a:ext cx="2818656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Products are tangible </a:t>
            </a:r>
            <a:endParaRPr lang="en-GB" sz="2800" dirty="0" smtClean="0"/>
          </a:p>
          <a:p>
            <a:r>
              <a:rPr lang="en-GB" sz="2800" dirty="0" smtClean="0"/>
              <a:t>Clothing</a:t>
            </a:r>
          </a:p>
          <a:p>
            <a:r>
              <a:rPr lang="en-GB" sz="2800" dirty="0" smtClean="0"/>
              <a:t>Computers</a:t>
            </a:r>
          </a:p>
          <a:p>
            <a:r>
              <a:rPr lang="en-GB" sz="2800" dirty="0" smtClean="0"/>
              <a:t>Cars</a:t>
            </a:r>
          </a:p>
          <a:p>
            <a:r>
              <a:rPr lang="en-GB" sz="2800" dirty="0" smtClean="0"/>
              <a:t>Houses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1916831"/>
            <a:ext cx="2818656" cy="47525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/>
              <a:t>Services are intangible </a:t>
            </a:r>
            <a:endParaRPr lang="en-GB" sz="2800" dirty="0" smtClean="0"/>
          </a:p>
          <a:p>
            <a:r>
              <a:rPr lang="en-GB" sz="2800" dirty="0" smtClean="0"/>
              <a:t>Hairdressing</a:t>
            </a:r>
          </a:p>
          <a:p>
            <a:r>
              <a:rPr lang="en-GB" sz="2800" dirty="0" smtClean="0"/>
              <a:t>Holidays</a:t>
            </a:r>
          </a:p>
          <a:p>
            <a:r>
              <a:rPr lang="en-GB" sz="2800" dirty="0" smtClean="0"/>
              <a:t>Accountancy</a:t>
            </a:r>
          </a:p>
          <a:p>
            <a:r>
              <a:rPr lang="en-GB" sz="2800" dirty="0" smtClean="0"/>
              <a:t>Law</a:t>
            </a:r>
          </a:p>
          <a:p>
            <a:r>
              <a:rPr lang="en-GB" sz="2800" dirty="0" smtClean="0"/>
              <a:t>Dentistry</a:t>
            </a:r>
            <a:endParaRPr lang="en-GB" sz="2800" dirty="0"/>
          </a:p>
          <a:p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indent="0">
              <a:buFont typeface="Wingdings 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993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32" y="1412776"/>
            <a:ext cx="7804240" cy="63668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+mn-lt"/>
                <a:ea typeface="Times New Roman"/>
              </a:rPr>
              <a:t>Seasonal markets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-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dependent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 time of year 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032" y="2420889"/>
            <a:ext cx="6453264" cy="295232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Christmas items</a:t>
            </a:r>
          </a:p>
          <a:p>
            <a:r>
              <a:rPr lang="en-GB" sz="2800" dirty="0" smtClean="0"/>
              <a:t>Summer fashion/winter fashion</a:t>
            </a:r>
          </a:p>
          <a:p>
            <a:r>
              <a:rPr lang="en-GB" sz="2800" dirty="0" smtClean="0"/>
              <a:t>Easter eggs</a:t>
            </a:r>
          </a:p>
          <a:p>
            <a:r>
              <a:rPr lang="en-GB" sz="2800" dirty="0" smtClean="0"/>
              <a:t>Ski holidays</a:t>
            </a:r>
          </a:p>
          <a:p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88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4752528" cy="63668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Trade &amp; Consumer markets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3049488" cy="47525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 smtClean="0"/>
              <a:t>B2B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Business sells to other businesses</a:t>
            </a:r>
            <a:endParaRPr lang="en-GB" sz="2800" dirty="0" smtClean="0"/>
          </a:p>
          <a:p>
            <a:r>
              <a:rPr lang="en-GB" sz="2800" dirty="0" smtClean="0"/>
              <a:t>Corn, wheat etc</a:t>
            </a:r>
          </a:p>
          <a:p>
            <a:r>
              <a:rPr lang="en-GB" sz="2800" dirty="0" smtClean="0"/>
              <a:t>Petrol/fuel</a:t>
            </a:r>
          </a:p>
          <a:p>
            <a:r>
              <a:rPr lang="en-GB" sz="2800" dirty="0" smtClean="0"/>
              <a:t>Metals for engineering </a:t>
            </a:r>
          </a:p>
          <a:p>
            <a:r>
              <a:rPr lang="en-GB" sz="2800" dirty="0" smtClean="0"/>
              <a:t>Coca Cola, L'Oréal etc  (goods are sold to the supermarket)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6688" y="1721699"/>
            <a:ext cx="2818656" cy="47525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GB" sz="2800" b="1" dirty="0" smtClean="0"/>
              <a:t>B2C</a:t>
            </a:r>
          </a:p>
          <a:p>
            <a:pPr marL="0" indent="0">
              <a:buFont typeface="Wingdings 2"/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Business sells to consumers </a:t>
            </a:r>
            <a:endParaRPr lang="en-GB" sz="2800" dirty="0" smtClean="0"/>
          </a:p>
          <a:p>
            <a:r>
              <a:rPr lang="en-GB" sz="2800" dirty="0" smtClean="0"/>
              <a:t>Sainsbury's</a:t>
            </a:r>
          </a:p>
          <a:p>
            <a:r>
              <a:rPr lang="en-GB" sz="2800" dirty="0" smtClean="0"/>
              <a:t>Boots</a:t>
            </a:r>
          </a:p>
          <a:p>
            <a:r>
              <a:rPr lang="en-GB" sz="2800" dirty="0" smtClean="0"/>
              <a:t>Amazon</a:t>
            </a:r>
          </a:p>
          <a:p>
            <a:r>
              <a:rPr lang="en-GB" sz="2800" dirty="0" smtClean="0"/>
              <a:t>Topshop</a:t>
            </a:r>
          </a:p>
          <a:p>
            <a:r>
              <a:rPr lang="en-GB" sz="2800" dirty="0" smtClean="0"/>
              <a:t>MacDonald's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indent="0">
              <a:buFont typeface="Wingdings 2"/>
              <a:buNone/>
            </a:pPr>
            <a:endParaRPr lang="en-GB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25344" y="1700807"/>
            <a:ext cx="2818656" cy="47525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GB" sz="2800" b="1" dirty="0" smtClean="0"/>
              <a:t>Both</a:t>
            </a:r>
          </a:p>
          <a:p>
            <a:pPr marL="0" indent="0">
              <a:buFont typeface="Wingdings 2"/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Some businesses sells to both the trade and consumers </a:t>
            </a:r>
            <a:endParaRPr lang="en-GB" sz="2800" dirty="0" smtClean="0"/>
          </a:p>
          <a:p>
            <a:r>
              <a:rPr lang="en-GB" sz="2800" dirty="0" smtClean="0"/>
              <a:t>Stationers</a:t>
            </a:r>
          </a:p>
          <a:p>
            <a:r>
              <a:rPr lang="en-GB" sz="2800" dirty="0" smtClean="0"/>
              <a:t>Utilities (water, electricity etc)</a:t>
            </a:r>
          </a:p>
          <a:p>
            <a:r>
              <a:rPr lang="en-GB" sz="2800" dirty="0" smtClean="0"/>
              <a:t>Milk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indent="0">
              <a:buFont typeface="Wingdings 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854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Marketing is a </a:t>
            </a:r>
            <a:r>
              <a:rPr lang="en-US" sz="3200" b="1" dirty="0" smtClean="0">
                <a:solidFill>
                  <a:srgbClr val="FF6600"/>
                </a:solidFill>
                <a:latin typeface="+mn-lt"/>
              </a:rPr>
              <a:t>FUNCTION </a:t>
            </a:r>
            <a:r>
              <a:rPr lang="en-US" sz="3200" b="1" dirty="0" smtClean="0">
                <a:latin typeface="+mn-lt"/>
              </a:rPr>
              <a:t>of Business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096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5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80FAF1-B3F2-46FF-8B41-5460E040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4B228-6991-435A-A76E-C44AF5AFA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11F994-35CF-46A4-B13C-011275795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F43D8-50D9-4BF4-A70E-33250187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4752528" cy="63668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+mn-lt"/>
                <a:ea typeface="Times New Roman"/>
              </a:rPr>
              <a:t>Niche &amp; Mass markets</a:t>
            </a:r>
            <a:endParaRPr lang="en-GB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88638"/>
            <a:ext cx="3600400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 business targets smaller segment of a larger market, where customers have specific needs and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wants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/>
              <a:t>Organic chocolate</a:t>
            </a:r>
          </a:p>
          <a:p>
            <a:r>
              <a:rPr lang="en-GB" dirty="0" smtClean="0"/>
              <a:t>Farmers market produce</a:t>
            </a:r>
            <a:endParaRPr lang="en-GB" dirty="0"/>
          </a:p>
          <a:p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4048" y="1688637"/>
            <a:ext cx="3600400" cy="47525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 business sells into the largest part of the market, where there are many similar products on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offer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/>
              <a:t>Car Market</a:t>
            </a:r>
          </a:p>
          <a:p>
            <a:r>
              <a:rPr lang="en-GB" dirty="0"/>
              <a:t>Confectionary</a:t>
            </a:r>
          </a:p>
          <a:p>
            <a:r>
              <a:rPr lang="en-GB" dirty="0"/>
              <a:t>Phone</a:t>
            </a:r>
          </a:p>
          <a:p>
            <a:r>
              <a:rPr lang="en-GB" dirty="0"/>
              <a:t>Food</a:t>
            </a:r>
          </a:p>
          <a:p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indent="0">
              <a:buFont typeface="Wingdings 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11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820" y="908720"/>
            <a:ext cx="3312368" cy="948621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What sort of market is the Brett’s Burgers in?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420888"/>
            <a:ext cx="6984776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Quick task for discussion feedback</a:t>
            </a:r>
          </a:p>
          <a:p>
            <a:pPr marL="0" indent="0">
              <a:buNone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 smtClean="0"/>
              <a:t>local/global?</a:t>
            </a:r>
          </a:p>
          <a:p>
            <a:r>
              <a:rPr lang="en-GB" sz="2400" dirty="0" smtClean="0"/>
              <a:t>mass/niche?</a:t>
            </a:r>
          </a:p>
          <a:p>
            <a:r>
              <a:rPr lang="en-GB" sz="2400" dirty="0" smtClean="0"/>
              <a:t>trade/consumer?</a:t>
            </a:r>
          </a:p>
          <a:p>
            <a:r>
              <a:rPr lang="en-GB" sz="2400" dirty="0" smtClean="0"/>
              <a:t>product/service?</a:t>
            </a:r>
          </a:p>
          <a:p>
            <a:r>
              <a:rPr lang="en-GB" sz="2400" dirty="0" smtClean="0"/>
              <a:t>Seasonal?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6600"/>
                </a:solidFill>
              </a:rPr>
              <a:t>What are the advantages/disadvantages of each of the above? Be ready to EXPLAIN &amp; JUSTIFY your answers</a:t>
            </a:r>
            <a:endParaRPr lang="en-GB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5" name="Wave 4"/>
          <p:cNvSpPr/>
          <p:nvPr/>
        </p:nvSpPr>
        <p:spPr>
          <a:xfrm>
            <a:off x="611560" y="348680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3871" y="778961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Activity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24" y="1640750"/>
            <a:ext cx="1786182" cy="14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6" y="692696"/>
            <a:ext cx="7992888" cy="63668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+mn-lt"/>
                <a:ea typeface="Times New Roman"/>
              </a:rPr>
              <a:t>Niche Market</a:t>
            </a:r>
            <a:endParaRPr lang="en-GB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16" y="1716221"/>
            <a:ext cx="3633260" cy="475252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ADVANTAGES</a:t>
            </a:r>
          </a:p>
          <a:p>
            <a:r>
              <a:rPr lang="en-GB" sz="2800" b="1" dirty="0" smtClean="0"/>
              <a:t>Less </a:t>
            </a:r>
            <a:r>
              <a:rPr lang="en-GB" sz="2800" b="1" dirty="0"/>
              <a:t>competition</a:t>
            </a:r>
          </a:p>
          <a:p>
            <a:r>
              <a:rPr lang="en-GB" sz="2800" b="1" dirty="0"/>
              <a:t>Clear focus</a:t>
            </a:r>
          </a:p>
          <a:p>
            <a:r>
              <a:rPr lang="en-GB" sz="2800" b="1" dirty="0"/>
              <a:t>Builds up specialist skills</a:t>
            </a:r>
          </a:p>
          <a:p>
            <a:r>
              <a:rPr lang="en-GB" sz="2800" b="1" dirty="0" smtClean="0"/>
              <a:t>Can charge higher prices</a:t>
            </a:r>
            <a:endParaRPr lang="en-GB" sz="2800" b="1" dirty="0"/>
          </a:p>
          <a:p>
            <a:r>
              <a:rPr lang="en-GB" sz="2800" b="1" dirty="0"/>
              <a:t>Higher profit margins</a:t>
            </a:r>
          </a:p>
          <a:p>
            <a:r>
              <a:rPr lang="en-GB" sz="2800" b="1" dirty="0"/>
              <a:t>Customer loyalty</a:t>
            </a:r>
          </a:p>
          <a:p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2040" y="1688635"/>
            <a:ext cx="3783564" cy="47525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DISADVANTAGES</a:t>
            </a:r>
          </a:p>
          <a:p>
            <a:r>
              <a:rPr lang="en-GB" sz="2800" dirty="0" smtClean="0"/>
              <a:t>Lack </a:t>
            </a:r>
            <a:r>
              <a:rPr lang="en-GB" sz="2800" dirty="0"/>
              <a:t>of economies of scale</a:t>
            </a:r>
          </a:p>
          <a:p>
            <a:r>
              <a:rPr lang="en-GB" sz="2800" dirty="0"/>
              <a:t>Risk of over dependence on a single product</a:t>
            </a:r>
          </a:p>
          <a:p>
            <a:r>
              <a:rPr lang="en-GB" sz="2800" dirty="0"/>
              <a:t>Attract competition if successful</a:t>
            </a:r>
          </a:p>
          <a:p>
            <a:r>
              <a:rPr lang="en-GB" sz="2800" dirty="0"/>
              <a:t>Vulnerable to market changes</a:t>
            </a:r>
          </a:p>
          <a:p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indent="0">
              <a:buFont typeface="Wingdings 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820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6624736" cy="54006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900" dirty="0" smtClean="0">
                <a:solidFill>
                  <a:srgbClr val="FFC000"/>
                </a:solidFill>
                <a:latin typeface="+mn-lt"/>
              </a:rPr>
              <a:t>Market Segmentation</a:t>
            </a:r>
            <a:br>
              <a:rPr lang="en-GB" sz="4900" dirty="0" smtClean="0">
                <a:solidFill>
                  <a:srgbClr val="FFC000"/>
                </a:solidFill>
                <a:latin typeface="+mn-lt"/>
              </a:rPr>
            </a:br>
            <a:r>
              <a:rPr lang="en-GB" sz="44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GB" sz="4400" dirty="0" smtClean="0">
                <a:solidFill>
                  <a:srgbClr val="FFC000"/>
                </a:solidFill>
                <a:latin typeface="+mn-lt"/>
              </a:rPr>
            </a:br>
            <a:r>
              <a:rPr lang="en-GB" sz="4400" dirty="0">
                <a:solidFill>
                  <a:schemeClr val="tx1"/>
                </a:solidFill>
                <a:latin typeface="+mn-lt"/>
              </a:rPr>
              <a:t>age, socio-economic, gender, location, religion, ethnicity</a:t>
            </a:r>
          </a:p>
        </p:txBody>
      </p:sp>
      <p:sp>
        <p:nvSpPr>
          <p:cNvPr id="3" name="Wave 2"/>
          <p:cNvSpPr/>
          <p:nvPr/>
        </p:nvSpPr>
        <p:spPr>
          <a:xfrm>
            <a:off x="533400" y="332656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0176" y="762937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bg2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>Lesson 3</a:t>
            </a:r>
            <a:endParaRPr lang="en-GB" sz="28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2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+mn-lt"/>
                <a:cs typeface="Arial" pitchFamily="34" charset="0"/>
              </a:rPr>
              <a:t>What is it?</a:t>
            </a:r>
            <a:endParaRPr lang="en-GB" sz="4000" b="1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+mj-lt"/>
            </a:endParaRPr>
          </a:p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A way of breaking down the market into segments (sub-groups) </a:t>
            </a:r>
          </a:p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These groups have common features or individuals who make purchasing decisions on common factors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56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latin typeface="+mn-lt"/>
                <a:cs typeface="Arial" pitchFamily="34" charset="0"/>
              </a:rPr>
              <a:t>What makes targeting a segment worthwhile?</a:t>
            </a:r>
            <a:endParaRPr lang="en-GB" sz="4000" b="1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A segment must be 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</a:rPr>
              <a:t>recognisable</a:t>
            </a:r>
          </a:p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Must have 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</a:rPr>
              <a:t>critical mass 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(be big enough to be worthwhile)</a:t>
            </a:r>
          </a:p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</a:rPr>
              <a:t>Targetable 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– have their own identity that can be promoted to</a:t>
            </a:r>
            <a:endParaRPr lang="en-GB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+mn-lt"/>
                <a:cs typeface="Arial" pitchFamily="34" charset="0"/>
              </a:rPr>
              <a:t>Typical forms of segmentation</a:t>
            </a:r>
            <a:endParaRPr lang="en-GB" sz="4000" b="1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8013576" cy="446112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Geographic 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segmentation – where do customers live, where do they buy?</a:t>
            </a: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Demographic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 segmentation – groups based on age, sex, ethnic background, occupation and income</a:t>
            </a: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Behavioural segmentation 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– looking at usage patterns, levels of brand loyalty, elasticity of demand</a:t>
            </a: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Psychographic segmentation 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– lifestyle groups, personal values and attitudes</a:t>
            </a:r>
          </a:p>
          <a:p>
            <a:pPr marL="0" indent="0">
              <a:buNone/>
            </a:pPr>
            <a:endParaRPr lang="en-GB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4752528" cy="63668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Demographic </a:t>
            </a:r>
            <a:r>
              <a:rPr lang="en-GB" sz="3200" b="1" dirty="0">
                <a:solidFill>
                  <a:schemeClr val="tx1"/>
                </a:solidFill>
                <a:latin typeface="+mn-lt"/>
              </a:rPr>
              <a:t>segmentation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5252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age</a:t>
            </a: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gender</a:t>
            </a: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cultural/ethnic/religious background</a:t>
            </a: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socio-economic group</a:t>
            </a: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occupation and income </a:t>
            </a:r>
          </a:p>
          <a:p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geographical location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677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Reasons for segmentation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Targeted marketing</a:t>
            </a:r>
          </a:p>
          <a:p>
            <a:r>
              <a:rPr lang="en-GB" sz="3200" dirty="0" smtClean="0"/>
              <a:t>Better serving of customers needs and wants</a:t>
            </a:r>
          </a:p>
          <a:p>
            <a:r>
              <a:rPr lang="en-GB" sz="3200" dirty="0" smtClean="0"/>
              <a:t>Higher profits</a:t>
            </a:r>
          </a:p>
          <a:p>
            <a:r>
              <a:rPr lang="en-GB" sz="3200" dirty="0" smtClean="0"/>
              <a:t>Opportunities for growth</a:t>
            </a:r>
          </a:p>
          <a:p>
            <a:r>
              <a:rPr lang="en-GB" sz="3200" dirty="0" smtClean="0"/>
              <a:t>Sustainable customer relations </a:t>
            </a:r>
          </a:p>
          <a:p>
            <a:r>
              <a:rPr lang="en-GB" sz="3200" dirty="0" smtClean="0"/>
              <a:t>Stimulating innovation</a:t>
            </a:r>
          </a:p>
          <a:p>
            <a:r>
              <a:rPr lang="en-GB" sz="3200" dirty="0" smtClean="0"/>
              <a:t>Higher market share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072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tse1.mm.bing.net/th?&amp;id=OIP.M8153ea63520d1eb249d7bad861e9a8bco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30">
            <a:off x="6685453" y="1458873"/>
            <a:ext cx="2323040" cy="23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tse1.mm.bing.net/th?&amp;id=OIP.M1603e853466f75c51eb68c1c537d69b5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502">
            <a:off x="5315710" y="1074300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e1.mm.bing.net/th?&amp;id=OIP.M555d0a3493b5679cd022845972525d8eo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96" y="816444"/>
            <a:ext cx="1924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68960"/>
            <a:ext cx="2004814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52" y="3405486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09" y="4707572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51" y="3331003"/>
            <a:ext cx="2857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255">
            <a:off x="2293066" y="5237410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9" y="1633423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" y="5085184"/>
            <a:ext cx="1885984" cy="14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tse1.mm.bing.net/th?&amp;id=OIP.Me0b2448df1bb7c09310439d7cde0376eH0&amp;w=300&amp;h=300&amp;c=0&amp;pid=1.9&amp;rs=0&amp;p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96" y="5428039"/>
            <a:ext cx="1705372" cy="135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45" y="3964379"/>
            <a:ext cx="27757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ave 15"/>
          <p:cNvSpPr/>
          <p:nvPr/>
        </p:nvSpPr>
        <p:spPr>
          <a:xfrm>
            <a:off x="277840" y="196374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0151" y="626655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Activity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088" y="91136"/>
            <a:ext cx="6800346" cy="753310"/>
          </a:xfrm>
          <a:noFill/>
        </p:spPr>
        <p:txBody>
          <a:bodyPr>
            <a:normAutofit/>
          </a:bodyPr>
          <a:lstStyle/>
          <a:p>
            <a:pPr algn="r"/>
            <a:r>
              <a:rPr lang="en-GB" sz="3200" b="1" dirty="0" smtClean="0">
                <a:latin typeface="+mn-lt"/>
                <a:cs typeface="Arial" pitchFamily="34" charset="0"/>
              </a:rPr>
              <a:t>Can you segment these products?</a:t>
            </a:r>
            <a:endParaRPr lang="en-GB" sz="32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6680"/>
          </a:xfrm>
        </p:spPr>
        <p:txBody>
          <a:bodyPr>
            <a:noAutofit/>
          </a:bodyPr>
          <a:lstStyle/>
          <a:p>
            <a:pPr lvl="0"/>
            <a:r>
              <a:rPr lang="en-GB" sz="3600" b="1" dirty="0">
                <a:latin typeface="+mn-lt"/>
                <a:ea typeface="Times New Roman"/>
              </a:rPr>
              <a:t>What </a:t>
            </a:r>
            <a:r>
              <a:rPr lang="en-GB" sz="3600" b="1" dirty="0" smtClean="0">
                <a:latin typeface="+mn-lt"/>
                <a:ea typeface="Times New Roman"/>
              </a:rPr>
              <a:t>does marketing involve?</a:t>
            </a:r>
            <a:endParaRPr lang="en-GB" sz="3600" b="1" dirty="0">
              <a:latin typeface="+mn-lt"/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3"/>
            <a:ext cx="8229600" cy="47525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Identifying needs (market research)</a:t>
            </a: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Brand development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Promoting products</a:t>
            </a: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Pricing strategies</a:t>
            </a: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Place and Distribution</a:t>
            </a:r>
            <a:endParaRPr lang="en-GB" sz="32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03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5270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Conclusion - why segment a market?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4968552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 smtClean="0"/>
              <a:t>To identify the requirements </a:t>
            </a:r>
            <a:r>
              <a:rPr lang="en-GB" sz="3500" dirty="0"/>
              <a:t>of </a:t>
            </a:r>
            <a:r>
              <a:rPr lang="en-GB" sz="3500" dirty="0" smtClean="0"/>
              <a:t>your customers more  precisely</a:t>
            </a:r>
            <a:endParaRPr lang="en-GB" sz="3500" dirty="0"/>
          </a:p>
          <a:p>
            <a:endParaRPr lang="en-GB" sz="3500" dirty="0" smtClean="0"/>
          </a:p>
          <a:p>
            <a:r>
              <a:rPr lang="en-GB" sz="3500" dirty="0" smtClean="0"/>
              <a:t>To meet the needs of your customers more effectively than </a:t>
            </a:r>
            <a:r>
              <a:rPr lang="en-GB" sz="3500" dirty="0"/>
              <a:t>the </a:t>
            </a:r>
            <a:r>
              <a:rPr lang="en-GB" sz="3500" dirty="0" smtClean="0"/>
              <a:t>competition</a:t>
            </a:r>
            <a:endParaRPr lang="en-GB" sz="3500" dirty="0"/>
          </a:p>
          <a:p>
            <a:pPr marL="0" indent="0">
              <a:buNone/>
            </a:pPr>
            <a:endParaRPr lang="en-GB" sz="3500" dirty="0" smtClean="0"/>
          </a:p>
          <a:p>
            <a:r>
              <a:rPr lang="en-GB" sz="3500" dirty="0" smtClean="0"/>
              <a:t>To avoid </a:t>
            </a:r>
            <a:r>
              <a:rPr lang="en-GB" sz="3500" dirty="0"/>
              <a:t>wasteful marketing </a:t>
            </a:r>
            <a:r>
              <a:rPr lang="en-GB" sz="3500" dirty="0" smtClean="0"/>
              <a:t>that is not targeted</a:t>
            </a:r>
          </a:p>
          <a:p>
            <a:endParaRPr lang="en-GB" sz="3500" dirty="0" smtClean="0"/>
          </a:p>
          <a:p>
            <a:r>
              <a:rPr lang="en-GB" sz="3500" dirty="0" smtClean="0"/>
              <a:t>To avoid having to sell a wide range </a:t>
            </a:r>
            <a:r>
              <a:rPr lang="en-GB" sz="3500" dirty="0"/>
              <a:t>of differentiated products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971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324511"/>
            <a:ext cx="3312368" cy="948621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Market Segmentation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420888"/>
            <a:ext cx="6984776" cy="4176464"/>
          </a:xfrm>
        </p:spPr>
        <p:txBody>
          <a:bodyPr>
            <a:normAutofit/>
          </a:bodyPr>
          <a:lstStyle/>
          <a:p>
            <a:r>
              <a:rPr lang="en-GB" sz="2400" dirty="0"/>
              <a:t>Choose a product in a Supermarket (e.g. shampoo) and see how it is segmented. </a:t>
            </a:r>
            <a:endParaRPr lang="en-GB" sz="2400" dirty="0" smtClean="0"/>
          </a:p>
          <a:p>
            <a:r>
              <a:rPr lang="en-GB" sz="2400" dirty="0" smtClean="0"/>
              <a:t>Compare </a:t>
            </a:r>
            <a:r>
              <a:rPr lang="en-GB" sz="2400" dirty="0"/>
              <a:t>with the Car market to see how and why the markets are segmented.</a:t>
            </a:r>
            <a:endParaRPr lang="en-GB" sz="2400" b="1" dirty="0"/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6600"/>
                </a:solidFill>
              </a:rPr>
              <a:t>What are the advantages/disadvantages of each of the above? Be ready to EXPLAIN &amp; JUSTIFY your answers</a:t>
            </a:r>
            <a:endParaRPr lang="en-GB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5" name="Wave 4"/>
          <p:cNvSpPr/>
          <p:nvPr/>
        </p:nvSpPr>
        <p:spPr>
          <a:xfrm>
            <a:off x="611560" y="348680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3871" y="778961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Activity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157192"/>
            <a:ext cx="7920880" cy="2592288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dirty="0" smtClean="0">
                <a:solidFill>
                  <a:srgbClr val="FFC000"/>
                </a:solidFill>
                <a:latin typeface="+mn-lt"/>
              </a:rPr>
              <a:t>Branding</a:t>
            </a:r>
            <a:br>
              <a:rPr lang="en-GB" sz="4900" dirty="0" smtClean="0">
                <a:solidFill>
                  <a:srgbClr val="FFC000"/>
                </a:solidFill>
                <a:latin typeface="+mn-lt"/>
              </a:rPr>
            </a:br>
            <a:r>
              <a:rPr lang="en-GB" sz="44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GB" sz="4400" dirty="0" smtClean="0">
                <a:solidFill>
                  <a:srgbClr val="FFC000"/>
                </a:solidFill>
                <a:latin typeface="+mn-lt"/>
              </a:rPr>
            </a:br>
            <a:r>
              <a:rPr lang="en-GB" sz="3100" dirty="0" smtClean="0">
                <a:solidFill>
                  <a:schemeClr val="tx1"/>
                </a:solidFill>
                <a:effectLst/>
                <a:latin typeface="+mn-lt"/>
              </a:rPr>
              <a:t>A name</a:t>
            </a:r>
            <a:r>
              <a:rPr lang="en-GB" sz="3100" dirty="0">
                <a:solidFill>
                  <a:schemeClr val="tx1"/>
                </a:solidFill>
                <a:effectLst/>
                <a:latin typeface="+mn-lt"/>
              </a:rPr>
              <a:t>, term, sign, symbol, design or any other feature that allows </a:t>
            </a:r>
            <a:r>
              <a:rPr lang="en-GB" sz="3100" dirty="0" smtClean="0">
                <a:solidFill>
                  <a:schemeClr val="tx1"/>
                </a:solidFill>
                <a:effectLst/>
                <a:latin typeface="+mn-lt"/>
              </a:rPr>
              <a:t>consumers </a:t>
            </a:r>
            <a:r>
              <a:rPr lang="en-GB" sz="3100" dirty="0">
                <a:solidFill>
                  <a:schemeClr val="tx1"/>
                </a:solidFill>
                <a:effectLst/>
                <a:latin typeface="+mn-lt"/>
              </a:rPr>
              <a:t>to identify the goods and services of a business and to differentiate </a:t>
            </a:r>
            <a:r>
              <a:rPr lang="en-GB" sz="3100" dirty="0" smtClean="0">
                <a:solidFill>
                  <a:schemeClr val="tx1"/>
                </a:solidFill>
                <a:effectLst/>
                <a:latin typeface="+mn-lt"/>
              </a:rPr>
              <a:t>them from </a:t>
            </a:r>
            <a:r>
              <a:rPr lang="en-GB" sz="3100" dirty="0">
                <a:solidFill>
                  <a:schemeClr val="tx1"/>
                </a:solidFill>
                <a:effectLst/>
                <a:latin typeface="+mn-lt"/>
              </a:rPr>
              <a:t>those of competitors</a:t>
            </a:r>
            <a:r>
              <a:rPr lang="en-GB" sz="31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br>
              <a:rPr lang="en-GB" sz="31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31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GB" sz="31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3100" dirty="0">
                <a:solidFill>
                  <a:schemeClr val="tx1"/>
                </a:solidFill>
                <a:effectLst/>
                <a:latin typeface="+mn-lt"/>
              </a:rPr>
              <a:t>McDonald’s ‘golden arches</a:t>
            </a:r>
            <a:r>
              <a:rPr lang="en-GB" sz="3100" dirty="0" smtClean="0">
                <a:solidFill>
                  <a:schemeClr val="tx1"/>
                </a:solidFill>
                <a:effectLst/>
                <a:latin typeface="+mn-lt"/>
              </a:rPr>
              <a:t>’, </a:t>
            </a:r>
            <a:r>
              <a:rPr lang="en-GB" sz="3100" dirty="0">
                <a:solidFill>
                  <a:schemeClr val="tx1"/>
                </a:solidFill>
                <a:effectLst/>
                <a:latin typeface="+mn-lt"/>
              </a:rPr>
              <a:t>Nike ‘</a:t>
            </a:r>
            <a:r>
              <a:rPr lang="en-GB" sz="3100" dirty="0" smtClean="0">
                <a:solidFill>
                  <a:schemeClr val="tx1"/>
                </a:solidFill>
                <a:effectLst/>
                <a:latin typeface="+mn-lt"/>
              </a:rPr>
              <a:t>swoosh’, Adidas </a:t>
            </a:r>
            <a:r>
              <a:rPr lang="en-GB" sz="3100" dirty="0">
                <a:solidFill>
                  <a:schemeClr val="tx1"/>
                </a:solidFill>
                <a:effectLst/>
                <a:latin typeface="+mn-lt"/>
              </a:rPr>
              <a:t>three </a:t>
            </a:r>
            <a:r>
              <a:rPr lang="en-GB" sz="3100" dirty="0" smtClean="0">
                <a:solidFill>
                  <a:schemeClr val="tx1"/>
                </a:solidFill>
                <a:effectLst/>
                <a:latin typeface="+mn-lt"/>
              </a:rPr>
              <a:t>stripes, Coke bottle, Virgin font/colour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Wave 2"/>
          <p:cNvSpPr/>
          <p:nvPr/>
        </p:nvSpPr>
        <p:spPr>
          <a:xfrm>
            <a:off x="533400" y="332656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0176" y="762937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bg2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bg2"/>
                </a:solidFill>
                <a:latin typeface="+mn-lt"/>
              </a:rPr>
              <a:t>Lesson 4</a:t>
            </a:r>
            <a:endParaRPr lang="en-GB" sz="28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92" y="2132856"/>
            <a:ext cx="8229600" cy="4389120"/>
          </a:xfrm>
        </p:spPr>
        <p:txBody>
          <a:bodyPr/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A brand is a name given to a product to differentiate it from similar products</a:t>
            </a:r>
          </a:p>
          <a:p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A brand is a product consumer’s rely upon for quality, value and service</a:t>
            </a:r>
          </a:p>
          <a:p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A brand involves a distinctive identity for a product which users can identify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What is a brand?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41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352" y="2060848"/>
            <a:ext cx="7258000" cy="4389120"/>
          </a:xfrm>
        </p:spPr>
        <p:txBody>
          <a:bodyPr/>
          <a:lstStyle/>
          <a:p>
            <a:endParaRPr lang="en-GB" dirty="0" smtClean="0"/>
          </a:p>
          <a:p>
            <a:r>
              <a:rPr lang="en-GB" sz="3200" dirty="0" smtClean="0"/>
              <a:t>To create customer loyalty</a:t>
            </a:r>
          </a:p>
          <a:p>
            <a:r>
              <a:rPr lang="en-GB" sz="3200" dirty="0" smtClean="0"/>
              <a:t>To increase price inelasticity of demand</a:t>
            </a:r>
          </a:p>
          <a:p>
            <a:r>
              <a:rPr lang="en-GB" sz="3200" dirty="0" smtClean="0"/>
              <a:t>To increase the value of the firm</a:t>
            </a:r>
          </a:p>
          <a:p>
            <a:r>
              <a:rPr lang="en-GB" sz="3200" dirty="0" smtClean="0"/>
              <a:t>To ease customer choice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19876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Why use branding?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0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92" y="2132856"/>
            <a:ext cx="8229600" cy="4389120"/>
          </a:xfrm>
        </p:spPr>
        <p:txBody>
          <a:bodyPr/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Brand personality?</a:t>
            </a:r>
          </a:p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Brand image?</a:t>
            </a:r>
          </a:p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USP (Unique Selling Point)?</a:t>
            </a:r>
          </a:p>
          <a:p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What are the financial implications for the marketing activity for a business?</a:t>
            </a:r>
          </a:p>
          <a:p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800" b="1" dirty="0" smtClean="0"/>
              <a:t>Discuss this in pairs ready to answer in 5 minutes</a:t>
            </a:r>
          </a:p>
          <a:p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What do we mean by…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87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73192"/>
            <a:ext cx="5987008" cy="141932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Working in pairs/small groups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51" y="2204864"/>
            <a:ext cx="8241364" cy="396044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Can you see any brands in the room?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/>
              <a:t>W</a:t>
            </a:r>
            <a:r>
              <a:rPr lang="en-US" sz="2800" b="1" dirty="0" smtClean="0"/>
              <a:t>rite down 5 </a:t>
            </a:r>
            <a:r>
              <a:rPr lang="en-US" sz="2800" b="1" dirty="0" err="1" smtClean="0"/>
              <a:t>favourite</a:t>
            </a:r>
            <a:r>
              <a:rPr lang="en-US" sz="2800" b="1" dirty="0" smtClean="0"/>
              <a:t> or well known brands</a:t>
            </a:r>
          </a:p>
          <a:p>
            <a:endParaRPr lang="en-US" sz="2800" b="1" dirty="0"/>
          </a:p>
          <a:p>
            <a:r>
              <a:rPr lang="en-US" sz="2800" b="1" dirty="0" smtClean="0"/>
              <a:t>Pick one and explain what the brand message is</a:t>
            </a:r>
          </a:p>
          <a:p>
            <a:endParaRPr lang="en-US" sz="2800" b="1" dirty="0"/>
          </a:p>
          <a:p>
            <a:r>
              <a:rPr lang="en-US" sz="2800" b="1" dirty="0" smtClean="0"/>
              <a:t>Why is the practice of ‘branding’ so useful to business?  </a:t>
            </a:r>
            <a:endParaRPr lang="en-US" sz="2800" b="1" dirty="0"/>
          </a:p>
        </p:txBody>
      </p:sp>
      <p:sp>
        <p:nvSpPr>
          <p:cNvPr id="4" name="Wave 3"/>
          <p:cNvSpPr/>
          <p:nvPr/>
        </p:nvSpPr>
        <p:spPr>
          <a:xfrm>
            <a:off x="277840" y="196374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151" y="626655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Activity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4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tse1.mm.bing.net/th?&amp;id=OIP.M555d0a3493b5679cd022845972525d8e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1369"/>
            <a:ext cx="1415542" cy="21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visitdenmark.co.uk/sites/default/files/styles/block_ratio/public/vdk_images/Campaigns/DGL/Ryanair/ryanair-plane.jpg?itok=jnbUag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62195"/>
            <a:ext cx="2124695" cy="119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497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Research </a:t>
            </a:r>
            <a:r>
              <a:rPr lang="en-GB" sz="2800" b="1" dirty="0"/>
              <a:t>a range of recognised brands from different markets, for each brand identify </a:t>
            </a:r>
            <a:endParaRPr lang="en-GB" sz="2800" b="1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brand </a:t>
            </a:r>
            <a:r>
              <a:rPr lang="en-GB" sz="2800" dirty="0" smtClean="0"/>
              <a:t>image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targeted customer segment and </a:t>
            </a:r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needs and wants of the customer that is satisfied by the brand. 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6600"/>
                </a:solidFill>
              </a:rPr>
              <a:t>Discuss this in pairs ready to answer in 5 minutes</a:t>
            </a:r>
          </a:p>
          <a:p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679" y="644842"/>
            <a:ext cx="6933914" cy="527066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What is brand image and how is it established?</a:t>
            </a:r>
          </a:p>
        </p:txBody>
      </p:sp>
      <p:sp>
        <p:nvSpPr>
          <p:cNvPr id="4" name="Wave 3"/>
          <p:cNvSpPr/>
          <p:nvPr/>
        </p:nvSpPr>
        <p:spPr>
          <a:xfrm>
            <a:off x="277840" y="196374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151" y="626655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Activity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16" descr="http://tse1.mm.bing.net/th?&amp;id=OIP.M8153ea63520d1eb249d7bad861e9a8bco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30">
            <a:off x="6384071" y="5144773"/>
            <a:ext cx="1277276" cy="12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2.carbuyer.co.uk/sites/carbuyer_d7/files/audi-q7-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3" y="5110829"/>
            <a:ext cx="2133525" cy="14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dailymail.co.uk/i/pix/2008/01_02/WaitroseAsda_468x3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4" y="2204864"/>
            <a:ext cx="2037432" cy="13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ics.drugstore.com/prodimg/413256/2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20" y="5162667"/>
            <a:ext cx="1468913" cy="14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7920880" cy="46943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Read </a:t>
            </a:r>
            <a:r>
              <a:rPr lang="en-US" sz="2800" b="1" dirty="0" smtClean="0"/>
              <a:t>Chapter 28 Effective Marketing (AQA AS Business Studies </a:t>
            </a:r>
            <a:r>
              <a:rPr lang="en-US" sz="2800" b="1" dirty="0" err="1" smtClean="0"/>
              <a:t>Wolinski</a:t>
            </a:r>
            <a:r>
              <a:rPr lang="en-US" sz="2800" b="1" dirty="0" smtClean="0"/>
              <a:t> &amp; Coates) also on GOL</a:t>
            </a:r>
          </a:p>
          <a:p>
            <a:r>
              <a:rPr lang="en-US" sz="2800" b="1" dirty="0" smtClean="0"/>
              <a:t>Answer the Practice Questions (briefly)</a:t>
            </a:r>
            <a:endParaRPr lang="en-US" sz="2800" b="1" dirty="0" smtClean="0"/>
          </a:p>
          <a:p>
            <a:r>
              <a:rPr lang="en-US" sz="2800" b="1" dirty="0" smtClean="0"/>
              <a:t>Lush Cosmetics Case Study – answer questions 1-7</a:t>
            </a:r>
          </a:p>
          <a:p>
            <a:pPr marL="0" indent="0">
              <a:buNone/>
            </a:pPr>
            <a:r>
              <a:rPr lang="en-US" sz="1400" dirty="0" smtClean="0"/>
              <a:t>	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129093"/>
            <a:ext cx="2448272" cy="50405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endParaRPr lang="en-GB" sz="2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Extension/HW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https://belleblushh.files.wordpress.com/2015/01/lush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457"/>
            <a:ext cx="4663753" cy="2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6680"/>
          </a:xfrm>
        </p:spPr>
        <p:txBody>
          <a:bodyPr>
            <a:noAutofit/>
          </a:bodyPr>
          <a:lstStyle/>
          <a:p>
            <a:pPr lvl="0"/>
            <a:r>
              <a:rPr lang="en-GB" sz="3600" b="1" dirty="0" smtClean="0">
                <a:latin typeface="+mn-lt"/>
                <a:ea typeface="Times New Roman"/>
              </a:rPr>
              <a:t>Key roles of marketing</a:t>
            </a:r>
            <a:endParaRPr lang="en-GB" sz="3600" b="1" dirty="0">
              <a:latin typeface="+mn-lt"/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3"/>
            <a:ext cx="8229600" cy="47525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Anticipating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demand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(eg seasonal demand, new product launch, blockbuster film etc)</a:t>
            </a: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Recognising demand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(monitoring sales and competitors</a:t>
            </a:r>
            <a:endParaRPr lang="en-GB" sz="28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Stimulating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demand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(advertising and promotion, special offers)</a:t>
            </a:r>
            <a:endParaRPr lang="en-GB" sz="28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Satisfying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demand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(ensuring correct price, product and stock availability)</a:t>
            </a:r>
            <a:endParaRPr lang="en-GB" sz="28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86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668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Marketing aims and objectives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3"/>
            <a:ext cx="8229600" cy="47525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ea typeface="Times New Roman"/>
              </a:rPr>
              <a:t>Understanding customer needs and wants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ea typeface="Times New Roman"/>
              </a:rPr>
              <a:t>Developing new products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ea typeface="Times New Roman"/>
              </a:rPr>
              <a:t>Improving profitability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ea typeface="Times New Roman"/>
              </a:rPr>
              <a:t>Increasing market share 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ea typeface="Times New Roman"/>
              </a:rPr>
              <a:t>Diversification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ea typeface="Times New Roman"/>
              </a:rPr>
              <a:t>Increased brand awareness and loyalty</a:t>
            </a:r>
            <a:endParaRPr lang="en-GB" sz="2800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461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176" y="1037150"/>
            <a:ext cx="4968552" cy="63668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What might typical marketing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objectives 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be in these four different organisations?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3432"/>
            <a:ext cx="8229600" cy="522456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ea typeface="Times New Roman"/>
            </a:endParaRP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a profit making business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eg </a:t>
            </a:r>
            <a:r>
              <a:rPr lang="en-GB" sz="2400" dirty="0" err="1" smtClean="0">
                <a:solidFill>
                  <a:schemeClr val="bg2">
                    <a:lumMod val="50000"/>
                  </a:schemeClr>
                </a:solidFill>
              </a:rPr>
              <a:t>Nandos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a social enterprise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eg Jamie Oliver’s Fifteen restaurant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charity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 eg Mane Chance Horse Sanctuary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public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sector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eg Royal Surrey County Hospital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6600"/>
                </a:solidFill>
              </a:rPr>
              <a:t>In pairs/groups – discuss and write down your answers for the four categories above. </a:t>
            </a:r>
          </a:p>
          <a:p>
            <a:pPr marL="0" indent="0">
              <a:buNone/>
            </a:pPr>
            <a:endParaRPr lang="en-GB" sz="24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6600"/>
                </a:solidFill>
              </a:rPr>
              <a:t>Some objectives will be true for every category, some will be particular to that type of organisation. Highlight the ones that are the same.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5" name="Wave 4"/>
          <p:cNvSpPr/>
          <p:nvPr/>
        </p:nvSpPr>
        <p:spPr>
          <a:xfrm>
            <a:off x="611560" y="348680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3871" y="778961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Activity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81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76096"/>
            <a:ext cx="7185992" cy="78069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6600"/>
                </a:solidFill>
                <a:latin typeface="+mn-lt"/>
              </a:rPr>
              <a:t>Answers for discussion – some typical marketing </a:t>
            </a:r>
            <a:r>
              <a:rPr lang="en-GB" sz="2800" b="1" dirty="0">
                <a:solidFill>
                  <a:srgbClr val="FF6600"/>
                </a:solidFill>
                <a:latin typeface="+mn-lt"/>
              </a:rPr>
              <a:t>objectives </a:t>
            </a:r>
            <a:r>
              <a:rPr lang="en-GB" sz="2800" b="1" dirty="0" smtClean="0">
                <a:solidFill>
                  <a:srgbClr val="FF6600"/>
                </a:solidFill>
                <a:latin typeface="+mn-lt"/>
              </a:rPr>
              <a:t>in different types of organisations</a:t>
            </a:r>
            <a:endParaRPr lang="en-GB" sz="28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ea typeface="Times New Roman"/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Profit making business </a:t>
            </a:r>
            <a:r>
              <a:rPr lang="en-GB" sz="2800" dirty="0" smtClean="0"/>
              <a:t>increase sales, market share, brand awareness, beat the competition</a:t>
            </a: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social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enterprise</a:t>
            </a:r>
            <a:r>
              <a:rPr lang="en-GB" sz="2800" dirty="0" smtClean="0"/>
              <a:t>, sales, </a:t>
            </a:r>
            <a:r>
              <a:rPr lang="en-GB" dirty="0"/>
              <a:t>awareness </a:t>
            </a:r>
            <a:r>
              <a:rPr lang="en-GB" sz="2800" dirty="0" smtClean="0"/>
              <a:t>and as above but  the main objective is social rather than profit making</a:t>
            </a: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charity</a:t>
            </a:r>
            <a:r>
              <a:rPr lang="en-GB" sz="2800" dirty="0" smtClean="0"/>
              <a:t> – revenue generation, public awareness and support, publicity of the work carried out </a:t>
            </a: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public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sector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organisation </a:t>
            </a:r>
            <a:r>
              <a:rPr lang="en-GB" sz="2800" dirty="0" smtClean="0"/>
              <a:t>– all about explaining how well the organisation spends the budget, not profit making </a:t>
            </a:r>
            <a:endParaRPr lang="en-GB" sz="2800" dirty="0"/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21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176" y="770644"/>
            <a:ext cx="4968552" cy="63668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Setting up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rett’s Burgers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99412"/>
            <a:ext cx="8136904" cy="4325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Brett and his partner are setting up a small independent Burger shop in Guildford. As part of their Business Plan he needs to create a </a:t>
            </a:r>
            <a:r>
              <a:rPr lang="en-GB" sz="2400" b="1" dirty="0" smtClean="0"/>
              <a:t>Marketing Plan</a:t>
            </a:r>
          </a:p>
          <a:p>
            <a:pPr marL="0" indent="0">
              <a:buNone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What are his Marketing Objectives?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How could he achieve them?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Who are his competitors?</a:t>
            </a:r>
          </a:p>
          <a:p>
            <a:pPr marL="0" indent="0">
              <a:buNone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6600"/>
                </a:solidFill>
              </a:rPr>
              <a:t>In pairs/groups – discuss and write down your </a:t>
            </a:r>
            <a:r>
              <a:rPr lang="en-GB" sz="2400" b="1" dirty="0" smtClean="0">
                <a:solidFill>
                  <a:srgbClr val="FF6600"/>
                </a:solidFill>
              </a:rPr>
              <a:t>answers</a:t>
            </a: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5" name="Wave 4"/>
          <p:cNvSpPr/>
          <p:nvPr/>
        </p:nvSpPr>
        <p:spPr>
          <a:xfrm>
            <a:off x="611560" y="348680"/>
            <a:ext cx="1800200" cy="1296144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3871" y="778961"/>
            <a:ext cx="1368152" cy="435582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Activity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1077"/>
            <a:ext cx="2529477" cy="20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176" y="770644"/>
            <a:ext cx="4968552" cy="63668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Setting up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rett’s Burgers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46520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sz="3600" b="1" dirty="0" smtClean="0"/>
              <a:t>What are his Marketing Objectives?</a:t>
            </a:r>
            <a:r>
              <a:rPr lang="en-GB" sz="3600" b="1" dirty="0"/>
              <a:t> </a:t>
            </a:r>
            <a:endParaRPr lang="en-GB" sz="3600" b="1" dirty="0" smtClean="0"/>
          </a:p>
          <a:p>
            <a:pPr marL="0" lvl="0" indent="0">
              <a:spcAft>
                <a:spcPts val="0"/>
              </a:spcAft>
              <a:buNone/>
            </a:pPr>
            <a:r>
              <a:rPr lang="en-GB" sz="3600" b="1" dirty="0" smtClean="0"/>
              <a:t>It’s </a:t>
            </a:r>
            <a:r>
              <a:rPr lang="en-GB" sz="3600" b="1" dirty="0" smtClean="0"/>
              <a:t>a profit making business so…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sz="2400" b="1" dirty="0" smtClean="0"/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9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Understanding </a:t>
            </a:r>
            <a:r>
              <a:rPr lang="en-GB" sz="29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customer needs and wants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9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Developing new </a:t>
            </a:r>
            <a:r>
              <a:rPr lang="en-GB" sz="29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products and selling them</a:t>
            </a:r>
            <a:endParaRPr lang="en-GB" sz="2900" b="1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9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Improving </a:t>
            </a:r>
            <a:r>
              <a:rPr lang="en-GB" sz="29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profitability and increasing sales 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9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Increasing market share (beating the competition)</a:t>
            </a:r>
            <a:endParaRPr lang="en-GB" sz="2900" b="1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9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Creating </a:t>
            </a:r>
            <a:r>
              <a:rPr lang="en-GB" sz="29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brand awareness and loyalty</a:t>
            </a:r>
            <a:endParaRPr lang="en-GB" sz="29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endParaRPr lang="en-GB" sz="29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900" b="1" dirty="0" smtClean="0">
                <a:solidFill>
                  <a:schemeClr val="bg2">
                    <a:lumMod val="50000"/>
                  </a:schemeClr>
                </a:solidFill>
              </a:rPr>
              <a:t>How could he achieve them? (see slide 4)</a:t>
            </a:r>
          </a:p>
          <a:p>
            <a:r>
              <a:rPr lang="en-GB" sz="2900" b="1" dirty="0" smtClean="0">
                <a:solidFill>
                  <a:schemeClr val="bg2">
                    <a:lumMod val="50000"/>
                  </a:schemeClr>
                </a:solidFill>
              </a:rPr>
              <a:t>Who are his competitors?</a:t>
            </a:r>
          </a:p>
          <a:p>
            <a:pPr marL="0" indent="0">
              <a:buNone/>
            </a:pP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900" b="1" dirty="0" smtClean="0">
                <a:solidFill>
                  <a:srgbClr val="FF6600"/>
                </a:solidFill>
              </a:rPr>
              <a:t>SPIDERGRAM – </a:t>
            </a:r>
            <a:r>
              <a:rPr lang="en-GB" sz="2900" b="1" dirty="0">
                <a:solidFill>
                  <a:srgbClr val="FF6600"/>
                </a:solidFill>
              </a:rPr>
              <a:t>discuss and write down </a:t>
            </a:r>
            <a:r>
              <a:rPr lang="en-GB" sz="2900" b="1" u="sng" dirty="0" smtClean="0">
                <a:solidFill>
                  <a:srgbClr val="FF6600"/>
                </a:solidFill>
              </a:rPr>
              <a:t>more detailed</a:t>
            </a:r>
            <a:r>
              <a:rPr lang="en-GB" sz="2900" b="1" dirty="0" smtClean="0">
                <a:solidFill>
                  <a:srgbClr val="FF6600"/>
                </a:solidFill>
              </a:rPr>
              <a:t> answers to the above</a:t>
            </a:r>
            <a:r>
              <a:rPr lang="en-GB" sz="2400" b="1" dirty="0">
                <a:solidFill>
                  <a:srgbClr val="FF6600"/>
                </a:solidFill>
              </a:rPr>
              <a:t>. 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5" name="Wave 4"/>
          <p:cNvSpPr/>
          <p:nvPr/>
        </p:nvSpPr>
        <p:spPr>
          <a:xfrm>
            <a:off x="611560" y="348680"/>
            <a:ext cx="1800200" cy="1296144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757517"/>
            <a:ext cx="1584176" cy="435582"/>
          </a:xfrm>
          <a:prstGeom prst="rect">
            <a:avLst/>
          </a:prstGeom>
          <a:solidFill>
            <a:srgbClr val="92D05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Discussion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2936"/>
            <a:ext cx="2529477" cy="20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2F1C6D-ACA5-4862-88DE-8EEB81013908}">
  <ds:schemaRefs>
    <ds:schemaRef ds:uri="http://purl.org/dc/elements/1.1/"/>
    <ds:schemaRef ds:uri="http://purl.org/dc/terms/"/>
    <ds:schemaRef ds:uri="http://purl.org/dc/dcmitype/"/>
    <ds:schemaRef ds:uri="http://schemas.microsoft.com/sharepoint/v3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ACB68ED-4006-475D-9F12-B7946CBD9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6375C-AA19-4964-99E0-319A04981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1397</TotalTime>
  <Words>1807</Words>
  <Application>Microsoft Office PowerPoint</Application>
  <PresentationFormat>On-screen Show (4:3)</PresentationFormat>
  <Paragraphs>498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 2</vt:lpstr>
      <vt:lpstr>Flow</vt:lpstr>
      <vt:lpstr>  BTEC NATIONAL IN BUSINESS Unit 2 Marketing  The Role of Marketing (A1)</vt:lpstr>
      <vt:lpstr>Marketing is a FUNCTION of Business</vt:lpstr>
      <vt:lpstr>What does marketing involve?</vt:lpstr>
      <vt:lpstr>Key roles of marketing</vt:lpstr>
      <vt:lpstr>Marketing aims and objectives</vt:lpstr>
      <vt:lpstr> What might typical marketing objectives be in these four different organisations?</vt:lpstr>
      <vt:lpstr>Answers for discussion – some typical marketing objectives in different types of organisations</vt:lpstr>
      <vt:lpstr> Setting up Brett’s Burgers</vt:lpstr>
      <vt:lpstr> Setting up Brett’s Burgers</vt:lpstr>
      <vt:lpstr>  What is a market?  A market is a place where goods are bought and sold in exchange for money  </vt:lpstr>
      <vt:lpstr>What is a market?</vt:lpstr>
      <vt:lpstr>PowerPoint Presentation</vt:lpstr>
      <vt:lpstr>PowerPoint Presentation</vt:lpstr>
      <vt:lpstr> What does the Burger market look like in the UK?</vt:lpstr>
      <vt:lpstr>  Types of market local/global mass/niche trade/consumer product/service seasonal</vt:lpstr>
      <vt:lpstr>Local &amp; Global markets</vt:lpstr>
      <vt:lpstr>Product &amp; Service markets</vt:lpstr>
      <vt:lpstr>Seasonal markets - dependent on time of year  </vt:lpstr>
      <vt:lpstr>Trade &amp; Consumer markets</vt:lpstr>
      <vt:lpstr>Niche &amp; Mass markets</vt:lpstr>
      <vt:lpstr> What sort of market is the Brett’s Burgers in?</vt:lpstr>
      <vt:lpstr>Niche Market</vt:lpstr>
      <vt:lpstr>  Market Segmentation  age, socio-economic, gender, location, religion, ethnicity</vt:lpstr>
      <vt:lpstr>What is it?</vt:lpstr>
      <vt:lpstr>What makes targeting a segment worthwhile?</vt:lpstr>
      <vt:lpstr>Typical forms of segmentation</vt:lpstr>
      <vt:lpstr>Demographic segmentation</vt:lpstr>
      <vt:lpstr>Reasons for segmentation</vt:lpstr>
      <vt:lpstr>Can you segment these products?</vt:lpstr>
      <vt:lpstr>Conclusion - why segment a market?</vt:lpstr>
      <vt:lpstr> Market Segmentation</vt:lpstr>
      <vt:lpstr>Branding  A name, term, sign, symbol, design or any other feature that allows consumers to identify the goods and services of a business and to differentiate them from those of competitors.  McDonald’s ‘golden arches’, Nike ‘swoosh’, Adidas three stripes, Coke bottle, Virgin font/colour   </vt:lpstr>
      <vt:lpstr>What is a brand?</vt:lpstr>
      <vt:lpstr>Why use branding?</vt:lpstr>
      <vt:lpstr>What do we mean by…</vt:lpstr>
      <vt:lpstr>Working in pairs/small groups</vt:lpstr>
      <vt:lpstr>What is brand image and how is it established?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Sector Organisations</dc:title>
  <dc:creator>Beverley A Whitlock</dc:creator>
  <cp:lastModifiedBy>Ailsa W Waters</cp:lastModifiedBy>
  <cp:revision>144</cp:revision>
  <cp:lastPrinted>2012-07-03T11:53:15Z</cp:lastPrinted>
  <dcterms:created xsi:type="dcterms:W3CDTF">2011-11-11T10:46:54Z</dcterms:created>
  <dcterms:modified xsi:type="dcterms:W3CDTF">2017-01-16T13:15:42Z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