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sldIdLst>
    <p:sldId id="256" r:id="rId5"/>
    <p:sldId id="257" r:id="rId6"/>
    <p:sldId id="258" r:id="rId7"/>
    <p:sldId id="259" r:id="rId8"/>
    <p:sldId id="261" r:id="rId9"/>
    <p:sldId id="260" r:id="rId10"/>
    <p:sldId id="263" r:id="rId11"/>
    <p:sldId id="262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63D2B83C-7DE9-4115-A2B8-30020D7A40DC}" type="datetimeFigureOut">
              <a:rPr lang="en-GB" smtClean="0"/>
              <a:t>15/02/2019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00081F86-99F4-4E5E-892B-7369178FB0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2084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2B83C-7DE9-4115-A2B8-30020D7A40DC}" type="datetimeFigureOut">
              <a:rPr lang="en-GB" smtClean="0"/>
              <a:t>15/02/2019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81F86-99F4-4E5E-892B-7369178FB0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2057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2B83C-7DE9-4115-A2B8-30020D7A40DC}" type="datetimeFigureOut">
              <a:rPr lang="en-GB" smtClean="0"/>
              <a:t>15/02/2019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81F86-99F4-4E5E-892B-7369178FB0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42692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2B83C-7DE9-4115-A2B8-30020D7A40DC}" type="datetimeFigureOut">
              <a:rPr lang="en-GB" smtClean="0"/>
              <a:t>15/02/2019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81F86-99F4-4E5E-892B-7369178FB0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92015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2B83C-7DE9-4115-A2B8-30020D7A40DC}" type="datetimeFigureOut">
              <a:rPr lang="en-GB" smtClean="0"/>
              <a:t>15/02/2019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81F86-99F4-4E5E-892B-7369178FB0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78815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2B83C-7DE9-4115-A2B8-30020D7A40DC}" type="datetimeFigureOut">
              <a:rPr lang="en-GB" smtClean="0"/>
              <a:t>15/02/2019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81F86-99F4-4E5E-892B-7369178FB0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24316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2B83C-7DE9-4115-A2B8-30020D7A40DC}" type="datetimeFigureOut">
              <a:rPr lang="en-GB" smtClean="0"/>
              <a:t>15/02/2019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81F86-99F4-4E5E-892B-7369178FB0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13762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2B83C-7DE9-4115-A2B8-30020D7A40DC}" type="datetimeFigureOut">
              <a:rPr lang="en-GB" smtClean="0"/>
              <a:t>15/02/2019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81F86-99F4-4E5E-892B-7369178FB0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90470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2B83C-7DE9-4115-A2B8-30020D7A40DC}" type="datetimeFigureOut">
              <a:rPr lang="en-GB" smtClean="0"/>
              <a:t>15/02/2019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81F86-99F4-4E5E-892B-7369178FB0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710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2B83C-7DE9-4115-A2B8-30020D7A40DC}" type="datetimeFigureOut">
              <a:rPr lang="en-GB" smtClean="0"/>
              <a:t>15/02/2019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81F86-99F4-4E5E-892B-7369178FB0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6708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2B83C-7DE9-4115-A2B8-30020D7A40DC}" type="datetimeFigureOut">
              <a:rPr lang="en-GB" smtClean="0"/>
              <a:t>15/02/2019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81F86-99F4-4E5E-892B-7369178FB0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048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2B83C-7DE9-4115-A2B8-30020D7A40DC}" type="datetimeFigureOut">
              <a:rPr lang="en-GB" smtClean="0"/>
              <a:t>15/02/2019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81F86-99F4-4E5E-892B-7369178FB0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6087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2B83C-7DE9-4115-A2B8-30020D7A40DC}" type="datetimeFigureOut">
              <a:rPr lang="en-GB" smtClean="0"/>
              <a:t>15/02/2019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81F86-99F4-4E5E-892B-7369178FB0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1598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2B83C-7DE9-4115-A2B8-30020D7A40DC}" type="datetimeFigureOut">
              <a:rPr lang="en-GB" smtClean="0"/>
              <a:t>15/02/2019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81F86-99F4-4E5E-892B-7369178FB0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063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2B83C-7DE9-4115-A2B8-30020D7A40DC}" type="datetimeFigureOut">
              <a:rPr lang="en-GB" smtClean="0"/>
              <a:t>15/02/2019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81F86-99F4-4E5E-892B-7369178FB0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9757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2B83C-7DE9-4115-A2B8-30020D7A40DC}" type="datetimeFigureOut">
              <a:rPr lang="en-GB" smtClean="0"/>
              <a:t>15/02/2019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81F86-99F4-4E5E-892B-7369178FB0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4959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2B83C-7DE9-4115-A2B8-30020D7A40DC}" type="datetimeFigureOut">
              <a:rPr lang="en-GB" smtClean="0"/>
              <a:t>15/02/2019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81F86-99F4-4E5E-892B-7369178FB0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5574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63D2B83C-7DE9-4115-A2B8-30020D7A40DC}" type="datetimeFigureOut">
              <a:rPr lang="en-GB" smtClean="0"/>
              <a:t>15/02/2019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00081F86-99F4-4E5E-892B-7369178FB0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7175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Marketing Objectives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0168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SMART Objectives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For any objective to be useful, it must be S.M.A.R.T.</a:t>
            </a:r>
          </a:p>
          <a:p>
            <a:r>
              <a:rPr lang="en-GB" dirty="0" smtClean="0"/>
              <a:t>Specific</a:t>
            </a:r>
          </a:p>
          <a:p>
            <a:r>
              <a:rPr lang="en-GB" dirty="0" smtClean="0"/>
              <a:t>Measurable</a:t>
            </a:r>
          </a:p>
          <a:p>
            <a:r>
              <a:rPr lang="en-GB" dirty="0" smtClean="0"/>
              <a:t>Agreed</a:t>
            </a:r>
          </a:p>
          <a:p>
            <a:r>
              <a:rPr lang="en-GB" dirty="0" smtClean="0"/>
              <a:t>Realistic</a:t>
            </a:r>
          </a:p>
          <a:p>
            <a:r>
              <a:rPr lang="en-GB" dirty="0" smtClean="0"/>
              <a:t>Timed</a:t>
            </a:r>
          </a:p>
          <a:p>
            <a:endParaRPr lang="en-GB" dirty="0"/>
          </a:p>
          <a:p>
            <a:r>
              <a:rPr lang="en-GB" dirty="0" smtClean="0"/>
              <a:t>Example: Increasing market share of product X by 10% within 5 years.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7196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are Marketing Objectives?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They are SMART TARGETS. What the marketing function of the business wants to achieve by the time given in the objective.</a:t>
            </a:r>
          </a:p>
          <a:p>
            <a:r>
              <a:rPr lang="en-GB" dirty="0" smtClean="0"/>
              <a:t>Typical marketing objectives might be connected to:</a:t>
            </a:r>
          </a:p>
          <a:p>
            <a:pPr lvl="1"/>
            <a:r>
              <a:rPr lang="en-GB" dirty="0" smtClean="0"/>
              <a:t>Growth and profitability</a:t>
            </a:r>
          </a:p>
          <a:p>
            <a:pPr lvl="1"/>
            <a:r>
              <a:rPr lang="en-GB" dirty="0" smtClean="0"/>
              <a:t>Gaining and maintaining sales and market share</a:t>
            </a:r>
          </a:p>
          <a:p>
            <a:pPr lvl="1"/>
            <a:r>
              <a:rPr lang="en-GB" dirty="0" smtClean="0"/>
              <a:t>Product differentiation</a:t>
            </a:r>
          </a:p>
          <a:p>
            <a:pPr lvl="1"/>
            <a:r>
              <a:rPr lang="en-GB" dirty="0" smtClean="0"/>
              <a:t>Product introduction</a:t>
            </a:r>
          </a:p>
          <a:p>
            <a:pPr lvl="1"/>
            <a:r>
              <a:rPr lang="en-GB" dirty="0" smtClean="0"/>
              <a:t>Product innovation</a:t>
            </a:r>
          </a:p>
          <a:p>
            <a:pPr lvl="1"/>
            <a:r>
              <a:rPr lang="en-GB" dirty="0" smtClean="0"/>
              <a:t>Consumer knowledge</a:t>
            </a:r>
          </a:p>
          <a:p>
            <a:pPr lvl="1"/>
            <a:r>
              <a:rPr lang="en-GB" dirty="0" smtClean="0"/>
              <a:t>Consumer satisfaction</a:t>
            </a:r>
          </a:p>
          <a:p>
            <a:r>
              <a:rPr lang="en-GB" dirty="0" smtClean="0"/>
              <a:t>Create a SMART objective relating to each of the areas listed above.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8304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Task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Answer QUESTIONS 1 and 2 (all parts) on page 136 and 137 of Hall, Jones and </a:t>
            </a:r>
            <a:r>
              <a:rPr lang="en-GB" dirty="0" err="1" smtClean="0"/>
              <a:t>Raffo</a:t>
            </a:r>
            <a:r>
              <a:rPr lang="en-GB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909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Influences on Marketing Objectives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 smtClean="0"/>
              <a:t>EXTERNAL INFLUENCES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PESTLE! Remember this?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Go through each factor and explain how it might affect the achievement of marketing objectives.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Also COMPETITORS ACTIONS. You should add this to your list:</a:t>
            </a:r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sz="3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PESTLEC!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738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Influences on Marketing Objectives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INTERNAL INFLUENCES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Corporate aims and objectives</a:t>
            </a:r>
          </a:p>
          <a:p>
            <a:r>
              <a:rPr lang="en-GB" dirty="0" smtClean="0"/>
              <a:t>Finance</a:t>
            </a:r>
          </a:p>
          <a:p>
            <a:r>
              <a:rPr lang="en-GB" dirty="0" smtClean="0"/>
              <a:t>Operational and organisational issues</a:t>
            </a:r>
          </a:p>
          <a:p>
            <a:r>
              <a:rPr lang="en-GB" dirty="0" smtClean="0"/>
              <a:t>Human resources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70760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Your exam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There are a number of things you have to do for Activity one of your exam. Two key ones are as follows:</a:t>
            </a:r>
          </a:p>
          <a:p>
            <a:pPr lvl="1"/>
            <a:r>
              <a:rPr lang="en-GB" dirty="0" smtClean="0"/>
              <a:t>You will be expected to not only come up with 3 or 4 </a:t>
            </a:r>
            <a:r>
              <a:rPr lang="en-GB" u="sng" dirty="0" smtClean="0"/>
              <a:t>USEFUL</a:t>
            </a:r>
            <a:r>
              <a:rPr lang="en-GB" dirty="0"/>
              <a:t> </a:t>
            </a:r>
            <a:r>
              <a:rPr lang="en-GB" dirty="0" smtClean="0"/>
              <a:t>and </a:t>
            </a:r>
            <a:r>
              <a:rPr lang="en-GB" u="sng" dirty="0" smtClean="0"/>
              <a:t>SMART</a:t>
            </a:r>
            <a:r>
              <a:rPr lang="en-GB" dirty="0" smtClean="0"/>
              <a:t> Marketing objectives, but you will have to justify why you have chosen these for your company. Put JAM on it!</a:t>
            </a:r>
          </a:p>
          <a:p>
            <a:pPr lvl="1"/>
            <a:r>
              <a:rPr lang="en-GB" dirty="0" smtClean="0"/>
              <a:t>You will have to JUSTIFY your ideas using a PESTLEC analysis and a SWOT analysis. Remember the PESTLEC factors will inform the OT elements of SWOT as they are external.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04950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Task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Case study on page 139 of Hall, Jones and </a:t>
            </a:r>
            <a:r>
              <a:rPr lang="en-GB" dirty="0" err="1" smtClean="0"/>
              <a:t>Raffo</a:t>
            </a:r>
            <a:r>
              <a:rPr lang="en-GB" dirty="0" smtClean="0"/>
              <a:t>.</a:t>
            </a:r>
          </a:p>
          <a:p>
            <a:endParaRPr lang="en-GB" dirty="0"/>
          </a:p>
          <a:p>
            <a:r>
              <a:rPr lang="en-GB" dirty="0" smtClean="0"/>
              <a:t>Please answer all questions.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82121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ED74B73EA9ED4C4C8C2F8846BE81B58F" ma:contentTypeVersion="1" ma:contentTypeDescription="Create a new PowerPoint document" ma:contentTypeScope="" ma:versionID="0bd2b28df0d9f8508218a1968f5c321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6ECB237-6BEE-494F-A841-26B7E54AB40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84E7B2C-C894-4D5D-86EC-BB82F64237F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E28DF32-680B-49A3-96CB-D8F8DF9CB2BD}">
  <ds:schemaRefs>
    <ds:schemaRef ds:uri="http://schemas.microsoft.com/office/2006/documentManagement/types"/>
    <ds:schemaRef ds:uri="http://www.w3.org/XML/1998/namespace"/>
    <ds:schemaRef ds:uri="http://purl.org/dc/elements/1.1/"/>
    <ds:schemaRef ds:uri="http://schemas.openxmlformats.org/package/2006/metadata/core-properties"/>
    <ds:schemaRef ds:uri="http://purl.org/dc/terms/"/>
    <ds:schemaRef ds:uri="http://schemas.microsoft.com/office/2006/metadata/properties"/>
    <ds:schemaRef ds:uri="http://schemas.microsoft.com/office/infopath/2007/PartnerControl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17</TotalTime>
  <Words>300</Words>
  <Application>Microsoft Office PowerPoint</Application>
  <PresentationFormat>Widescreen</PresentationFormat>
  <Paragraphs>48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Ion Boardroom</vt:lpstr>
      <vt:lpstr>Marketing Objectives</vt:lpstr>
      <vt:lpstr>SMART Objectives</vt:lpstr>
      <vt:lpstr>What are Marketing Objectives?</vt:lpstr>
      <vt:lpstr>Task </vt:lpstr>
      <vt:lpstr>Influences on Marketing Objectives</vt:lpstr>
      <vt:lpstr>Influences on Marketing Objectives</vt:lpstr>
      <vt:lpstr>Your exam</vt:lpstr>
      <vt:lpstr>Task 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Objectives</dc:title>
  <dc:creator>Anne E Lomas</dc:creator>
  <cp:lastModifiedBy>Anne E Lomas</cp:lastModifiedBy>
  <cp:revision>2</cp:revision>
  <dcterms:created xsi:type="dcterms:W3CDTF">2019-02-15T09:21:07Z</dcterms:created>
  <dcterms:modified xsi:type="dcterms:W3CDTF">2019-02-15T09:38:43Z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0x010100EA90949D6391244A906844C304818D4E00ED74B73EA9ED4C4C8C2F8846BE81B58F</vt:lpwstr>
  </property>
</Properties>
</file>