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11"/>
  </p:notesMasterIdLst>
  <p:handoutMasterIdLst>
    <p:handoutMasterId r:id="rId12"/>
  </p:handoutMasterIdLst>
  <p:sldIdLst>
    <p:sldId id="256" r:id="rId5"/>
    <p:sldId id="274" r:id="rId6"/>
    <p:sldId id="275" r:id="rId7"/>
    <p:sldId id="278" r:id="rId8"/>
    <p:sldId id="279" r:id="rId9"/>
    <p:sldId id="276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2878" autoAdjust="0"/>
  </p:normalViewPr>
  <p:slideViewPr>
    <p:cSldViewPr>
      <p:cViewPr varScale="1">
        <p:scale>
          <a:sx n="77" d="100"/>
          <a:sy n="77" d="100"/>
        </p:scale>
        <p:origin x="98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14B12-3735-4310-934A-B7A66BA7CFD3}" type="datetimeFigureOut">
              <a:rPr lang="en-GB" smtClean="0"/>
              <a:t>24/01/2017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82396-E9A9-44E5-B12F-9A452CABC0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133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9548E-66A9-4D10-ACC6-6EFF73A9F5FB}" type="datetimeFigureOut">
              <a:rPr lang="en-GB" smtClean="0"/>
              <a:t>24/01/2017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B2026-5CDC-4D45-8204-9D22AE6FAD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562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P66-68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Case study Simply Nature - the Brand (page 68)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BENCHMARK Assessment Practice 2.1 page 69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5119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P66-68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Case study Simply Nature - the Brand (page 68)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BENCHMARK Assessment Practice 2.1 page 69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661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P66-68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Case study Simply Nature - the Brand (page 68)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BENCHMARK Assessment Practice 2.1 page 69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4841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09544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dirty="0" smtClean="0"/>
              <a:t>This</a:t>
            </a:r>
            <a:r>
              <a:rPr lang="en-GB" baseline="0" dirty="0" smtClean="0"/>
              <a:t> might be useful </a:t>
            </a:r>
            <a:r>
              <a:rPr lang="en-GB" dirty="0" smtClean="0"/>
              <a:t>to record</a:t>
            </a:r>
            <a:r>
              <a:rPr lang="en-GB" baseline="0" dirty="0" smtClean="0"/>
              <a:t> student Q&amp;A on board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04091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459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24/01/2017</a:t>
            </a:fld>
            <a:endParaRPr lang="en-GB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24/01/2017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24/01/2017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24/01/2017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24/01/2017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24/01/2017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24/01/2017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24/01/2017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24/01/2017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24/01/2017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24/01/2017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0DB057A-C8C5-4FA5-8DC7-3CF96E8691AD}" type="datetimeFigureOut">
              <a:rPr lang="en-GB" smtClean="0"/>
              <a:t>24/01/2017</a:t>
            </a:fld>
            <a:endParaRPr lang="en-GB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80728"/>
            <a:ext cx="7851648" cy="4392488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/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sz="4000" dirty="0">
                <a:solidFill>
                  <a:schemeClr val="tx1"/>
                </a:solidFill>
              </a:rPr>
              <a:t/>
            </a:r>
            <a:br>
              <a:rPr lang="en-GB" sz="4000" dirty="0">
                <a:solidFill>
                  <a:schemeClr val="tx1"/>
                </a:solidFill>
              </a:rPr>
            </a:br>
            <a:r>
              <a:rPr lang="en-GB" sz="4000" dirty="0">
                <a:solidFill>
                  <a:schemeClr val="tx1"/>
                </a:solidFill>
              </a:rPr>
              <a:t>BTEC NATIONAL IN BUSINESS</a:t>
            </a:r>
            <a:br>
              <a:rPr lang="en-GB" sz="4000" dirty="0">
                <a:solidFill>
                  <a:schemeClr val="tx1"/>
                </a:solidFill>
              </a:rPr>
            </a:br>
            <a:r>
              <a:rPr lang="en-GB" sz="4000" dirty="0" smtClean="0">
                <a:solidFill>
                  <a:schemeClr val="tx1"/>
                </a:solidFill>
              </a:rPr>
              <a:t>Unit 2 Marketing</a:t>
            </a:r>
            <a:r>
              <a:rPr lang="en-GB" sz="4000" dirty="0">
                <a:solidFill>
                  <a:schemeClr val="tx1"/>
                </a:solidFill>
              </a:rPr>
              <a:t/>
            </a:r>
            <a:br>
              <a:rPr lang="en-GB" sz="4000" dirty="0">
                <a:solidFill>
                  <a:schemeClr val="tx1"/>
                </a:solidFill>
              </a:rPr>
            </a:br>
            <a:r>
              <a:rPr lang="en-GB" sz="3600" dirty="0">
                <a:solidFill>
                  <a:schemeClr val="tx1"/>
                </a:solidFill>
              </a:rPr>
              <a:t/>
            </a:r>
            <a:br>
              <a:rPr lang="en-GB" sz="3600" dirty="0">
                <a:solidFill>
                  <a:schemeClr val="tx1"/>
                </a:solidFill>
              </a:rPr>
            </a:br>
            <a:r>
              <a:rPr lang="en-GB" sz="4400" dirty="0" smtClean="0">
                <a:solidFill>
                  <a:srgbClr val="FFC000"/>
                </a:solidFill>
                <a:latin typeface="+mn-lt"/>
              </a:rPr>
              <a:t>Influences on Marketing Activity (A2)</a:t>
            </a:r>
            <a:endParaRPr lang="en-GB" sz="4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Wave 2"/>
          <p:cNvSpPr/>
          <p:nvPr/>
        </p:nvSpPr>
        <p:spPr>
          <a:xfrm>
            <a:off x="533400" y="332656"/>
            <a:ext cx="1800200" cy="1296144"/>
          </a:xfrm>
          <a:prstGeom prst="wav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90176" y="762937"/>
            <a:ext cx="1368152" cy="435582"/>
          </a:xfrm>
          <a:prstGeom prst="rect">
            <a:avLst/>
          </a:prstGeom>
          <a:solidFill>
            <a:srgbClr val="FFFF00"/>
          </a:solidFill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 dirty="0" smtClean="0">
                <a:solidFill>
                  <a:schemeClr val="bg2"/>
                </a:solidFill>
                <a:latin typeface="+mn-lt"/>
              </a:rPr>
              <a:t/>
            </a:r>
            <a:br>
              <a:rPr lang="en-GB" sz="2800" b="1" dirty="0" smtClean="0">
                <a:solidFill>
                  <a:schemeClr val="bg2"/>
                </a:solidFill>
                <a:latin typeface="+mn-lt"/>
              </a:rPr>
            </a:br>
            <a:r>
              <a:rPr lang="en-GB" sz="2800" b="1" dirty="0" smtClean="0">
                <a:solidFill>
                  <a:schemeClr val="bg2"/>
                </a:solidFill>
                <a:latin typeface="+mn-lt"/>
              </a:rPr>
              <a:t>Lesson 1</a:t>
            </a:r>
            <a:endParaRPr lang="en-GB" sz="2800" b="1" dirty="0">
              <a:solidFill>
                <a:schemeClr val="bg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9186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636680"/>
          </a:xfrm>
        </p:spPr>
        <p:txBody>
          <a:bodyPr>
            <a:noAutofit/>
          </a:bodyPr>
          <a:lstStyle/>
          <a:p>
            <a:r>
              <a:rPr lang="en-GB" sz="3600" b="1" dirty="0">
                <a:latin typeface="+mn-lt"/>
              </a:rPr>
              <a:t>Influences on marketing activity</a:t>
            </a:r>
            <a:endParaRPr lang="en-GB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3"/>
            <a:ext cx="8229600" cy="475252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GB" sz="2800" dirty="0">
              <a:ea typeface="Times New Roman"/>
            </a:endParaRPr>
          </a:p>
          <a:p>
            <a:pPr marL="0" indent="0">
              <a:buNone/>
            </a:pPr>
            <a:r>
              <a:rPr lang="en-GB" sz="3200" b="1" dirty="0"/>
              <a:t>Internal influences</a:t>
            </a:r>
          </a:p>
          <a:p>
            <a:pPr lvl="0"/>
            <a:r>
              <a:rPr lang="en-GB" sz="2800" dirty="0"/>
              <a:t>Cost of the campaign</a:t>
            </a:r>
          </a:p>
          <a:p>
            <a:pPr lvl="0"/>
            <a:r>
              <a:rPr lang="en-GB" sz="2800" dirty="0"/>
              <a:t>Availability of finance/financial wellbeing of the business</a:t>
            </a:r>
          </a:p>
          <a:p>
            <a:pPr lvl="0"/>
            <a:r>
              <a:rPr lang="en-GB" sz="2800" dirty="0"/>
              <a:t>Expertise/experience of staff</a:t>
            </a:r>
          </a:p>
          <a:p>
            <a:pPr lvl="0"/>
            <a:r>
              <a:rPr lang="en-GB" sz="2800" dirty="0"/>
              <a:t>Size and culture of the business</a:t>
            </a:r>
          </a:p>
          <a:p>
            <a:pPr marL="0" indent="0">
              <a:buNone/>
            </a:pPr>
            <a:r>
              <a:rPr lang="en-GB" sz="2800" dirty="0"/>
              <a:t> 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4414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636680"/>
          </a:xfrm>
        </p:spPr>
        <p:txBody>
          <a:bodyPr>
            <a:noAutofit/>
          </a:bodyPr>
          <a:lstStyle/>
          <a:p>
            <a:r>
              <a:rPr lang="en-GB" sz="3600" b="1" dirty="0">
                <a:latin typeface="+mn-lt"/>
              </a:rPr>
              <a:t>Influences on marketing activity</a:t>
            </a:r>
            <a:endParaRPr lang="en-GB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3"/>
            <a:ext cx="8229600" cy="47525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b="1" dirty="0" smtClean="0"/>
              <a:t>External </a:t>
            </a:r>
            <a:r>
              <a:rPr lang="en-GB" sz="3200" b="1" dirty="0"/>
              <a:t>influences</a:t>
            </a:r>
          </a:p>
          <a:p>
            <a:pPr lvl="0"/>
            <a:r>
              <a:rPr lang="en-GB" sz="2800" dirty="0"/>
              <a:t>Social</a:t>
            </a:r>
          </a:p>
          <a:p>
            <a:pPr lvl="0"/>
            <a:r>
              <a:rPr lang="en-GB" sz="2800" dirty="0"/>
              <a:t>Technological</a:t>
            </a:r>
          </a:p>
          <a:p>
            <a:pPr lvl="0"/>
            <a:r>
              <a:rPr lang="en-GB" sz="2800" dirty="0"/>
              <a:t>Economic</a:t>
            </a:r>
          </a:p>
          <a:p>
            <a:pPr lvl="0"/>
            <a:r>
              <a:rPr lang="en-GB" sz="2800" dirty="0"/>
              <a:t>Environmental</a:t>
            </a:r>
          </a:p>
          <a:p>
            <a:pPr lvl="0"/>
            <a:r>
              <a:rPr lang="en-GB" sz="2800" dirty="0"/>
              <a:t>Political</a:t>
            </a:r>
          </a:p>
          <a:p>
            <a:pPr lvl="0"/>
            <a:r>
              <a:rPr lang="en-GB" sz="2800" dirty="0"/>
              <a:t>Legal</a:t>
            </a:r>
          </a:p>
          <a:p>
            <a:pPr lvl="0"/>
            <a:r>
              <a:rPr lang="en-GB" sz="2800" dirty="0"/>
              <a:t>Ethical</a:t>
            </a:r>
          </a:p>
          <a:p>
            <a:pPr marL="0" lvl="0" indent="0">
              <a:spcAft>
                <a:spcPts val="0"/>
              </a:spcAft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5066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0176" y="770644"/>
            <a:ext cx="4968552" cy="636680"/>
          </a:xfrm>
        </p:spPr>
        <p:txBody>
          <a:bodyPr>
            <a:noAutofit/>
          </a:bodyPr>
          <a:lstStyle/>
          <a:p>
            <a:r>
              <a:rPr lang="en-GB" sz="28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GB" sz="2800" b="1" dirty="0" smtClean="0">
                <a:solidFill>
                  <a:schemeClr val="tx1"/>
                </a:solidFill>
                <a:latin typeface="+mn-lt"/>
              </a:rPr>
            </a:br>
            <a:r>
              <a:rPr lang="en-GB" sz="2800" b="1" dirty="0" smtClean="0">
                <a:solidFill>
                  <a:schemeClr val="tx1"/>
                </a:solidFill>
                <a:latin typeface="+mn-lt"/>
              </a:rPr>
              <a:t>External influences on Brett’s Burgers marketing activity</a:t>
            </a:r>
            <a:endParaRPr lang="en-GB" sz="28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916832"/>
            <a:ext cx="8136904" cy="432593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2400" b="1" dirty="0" smtClean="0">
                <a:solidFill>
                  <a:schemeClr val="bg2">
                    <a:lumMod val="50000"/>
                  </a:schemeClr>
                </a:solidFill>
              </a:rPr>
              <a:t>Brett is setting up a small independent burger shop in Guildford. As part of his Business Plan he needs to consider external influences and how they will affect his marketing activity</a:t>
            </a:r>
          </a:p>
          <a:p>
            <a:pPr marL="0" indent="0">
              <a:buNone/>
            </a:pPr>
            <a:endParaRPr lang="en-GB" sz="2400" b="1" dirty="0">
              <a:solidFill>
                <a:schemeClr val="bg2">
                  <a:lumMod val="50000"/>
                </a:schemeClr>
              </a:solidFill>
            </a:endParaRPr>
          </a:p>
          <a:p>
            <a:pPr lvl="0"/>
            <a:r>
              <a:rPr lang="en-GB" sz="2400" dirty="0"/>
              <a:t>Social</a:t>
            </a:r>
          </a:p>
          <a:p>
            <a:pPr lvl="0"/>
            <a:r>
              <a:rPr lang="en-GB" sz="2400" dirty="0"/>
              <a:t>Technological</a:t>
            </a:r>
          </a:p>
          <a:p>
            <a:pPr lvl="0"/>
            <a:r>
              <a:rPr lang="en-GB" sz="2400" dirty="0"/>
              <a:t>Economic</a:t>
            </a:r>
          </a:p>
          <a:p>
            <a:pPr lvl="0"/>
            <a:r>
              <a:rPr lang="en-GB" sz="2400" dirty="0"/>
              <a:t>Environmental</a:t>
            </a:r>
          </a:p>
          <a:p>
            <a:pPr lvl="0"/>
            <a:r>
              <a:rPr lang="en-GB" sz="2400" dirty="0"/>
              <a:t>Political</a:t>
            </a:r>
          </a:p>
          <a:p>
            <a:pPr lvl="0"/>
            <a:r>
              <a:rPr lang="en-GB" sz="2400" dirty="0"/>
              <a:t>Legal</a:t>
            </a:r>
          </a:p>
          <a:p>
            <a:pPr lvl="0"/>
            <a:r>
              <a:rPr lang="en-GB" sz="2400" dirty="0"/>
              <a:t>Ethical</a:t>
            </a:r>
          </a:p>
          <a:p>
            <a:pPr marL="0" indent="0">
              <a:buNone/>
            </a:pPr>
            <a:endParaRPr lang="en-GB" sz="2400" b="1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sz="2400" b="1" dirty="0">
                <a:solidFill>
                  <a:srgbClr val="FF6600"/>
                </a:solidFill>
              </a:rPr>
              <a:t>In pairs/groups – discuss and </a:t>
            </a:r>
            <a:r>
              <a:rPr lang="en-GB" sz="2400" b="1" dirty="0" smtClean="0">
                <a:solidFill>
                  <a:srgbClr val="FF6600"/>
                </a:solidFill>
              </a:rPr>
              <a:t>create a spidergram of your points </a:t>
            </a:r>
            <a:endParaRPr lang="en-GB" sz="2400" b="1" dirty="0">
              <a:solidFill>
                <a:schemeClr val="bg2">
                  <a:lumMod val="50000"/>
                </a:schemeClr>
              </a:solidFill>
            </a:endParaRPr>
          </a:p>
          <a:p>
            <a:endParaRPr lang="en-GB" sz="24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en-GB" sz="2400" b="1" dirty="0">
              <a:solidFill>
                <a:schemeClr val="bg2">
                  <a:lumMod val="50000"/>
                </a:schemeClr>
              </a:solidFill>
            </a:endParaRPr>
          </a:p>
          <a:p>
            <a:endParaRPr lang="en-GB" sz="24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0" lvl="0" indent="0">
              <a:spcAft>
                <a:spcPts val="0"/>
              </a:spcAft>
              <a:buNone/>
            </a:pPr>
            <a:endParaRPr lang="en-GB" dirty="0" smtClean="0"/>
          </a:p>
        </p:txBody>
      </p:sp>
      <p:sp>
        <p:nvSpPr>
          <p:cNvPr id="5" name="Wave 4"/>
          <p:cNvSpPr/>
          <p:nvPr/>
        </p:nvSpPr>
        <p:spPr>
          <a:xfrm>
            <a:off x="611560" y="348680"/>
            <a:ext cx="1800200" cy="1296144"/>
          </a:xfrm>
          <a:prstGeom prst="wav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83871" y="778961"/>
            <a:ext cx="1368152" cy="435582"/>
          </a:xfrm>
          <a:prstGeom prst="rect">
            <a:avLst/>
          </a:prstGeom>
          <a:solidFill>
            <a:srgbClr val="FFFF00"/>
          </a:solidFill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GB" sz="2800" b="1" dirty="0" smtClean="0">
                <a:solidFill>
                  <a:schemeClr val="tx1"/>
                </a:solidFill>
                <a:latin typeface="+mn-lt"/>
              </a:rPr>
            </a:br>
            <a:r>
              <a:rPr lang="en-GB" sz="2800" b="1" dirty="0" smtClean="0">
                <a:solidFill>
                  <a:schemeClr val="tx1"/>
                </a:solidFill>
                <a:latin typeface="+mn-lt"/>
              </a:rPr>
              <a:t>Activity</a:t>
            </a:r>
            <a:endParaRPr lang="en-GB" sz="2800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3321077"/>
            <a:ext cx="2529477" cy="2082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14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0176" y="770644"/>
            <a:ext cx="4968552" cy="636680"/>
          </a:xfrm>
        </p:spPr>
        <p:txBody>
          <a:bodyPr>
            <a:noAutofit/>
          </a:bodyPr>
          <a:lstStyle/>
          <a:p>
            <a:r>
              <a:rPr lang="en-GB" sz="28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GB" sz="2800" b="1" dirty="0" smtClean="0">
                <a:solidFill>
                  <a:schemeClr val="tx1"/>
                </a:solidFill>
                <a:latin typeface="+mn-lt"/>
              </a:rPr>
            </a:br>
            <a:r>
              <a:rPr lang="en-GB" sz="2800" b="1" dirty="0" smtClean="0">
                <a:solidFill>
                  <a:schemeClr val="tx1"/>
                </a:solidFill>
                <a:latin typeface="+mn-lt"/>
              </a:rPr>
              <a:t>External influences on Brett’s Burgers marketing activity?</a:t>
            </a:r>
            <a:endParaRPr lang="en-GB" sz="28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Wave 4"/>
          <p:cNvSpPr/>
          <p:nvPr/>
        </p:nvSpPr>
        <p:spPr>
          <a:xfrm>
            <a:off x="611560" y="348680"/>
            <a:ext cx="1800200" cy="1296144"/>
          </a:xfrm>
          <a:prstGeom prst="wav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83871" y="778961"/>
            <a:ext cx="1368152" cy="435582"/>
          </a:xfrm>
          <a:prstGeom prst="rect">
            <a:avLst/>
          </a:prstGeom>
          <a:solidFill>
            <a:srgbClr val="FFFF00"/>
          </a:solidFill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GB" sz="2800" b="1" dirty="0" smtClean="0">
                <a:solidFill>
                  <a:schemeClr val="tx1"/>
                </a:solidFill>
                <a:latin typeface="+mn-lt"/>
              </a:rPr>
            </a:br>
            <a:r>
              <a:rPr lang="en-GB" sz="2800" b="1" dirty="0" smtClean="0">
                <a:solidFill>
                  <a:schemeClr val="tx1"/>
                </a:solidFill>
                <a:latin typeface="+mn-lt"/>
              </a:rPr>
              <a:t>Activity</a:t>
            </a:r>
            <a:endParaRPr lang="en-GB" sz="2800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852936"/>
            <a:ext cx="2529477" cy="2082602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5540475" y="2609958"/>
            <a:ext cx="697192" cy="6030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6929041" y="3750087"/>
            <a:ext cx="18883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FF6600"/>
                </a:solidFill>
              </a:rPr>
              <a:t>TECHNOLOGICAL</a:t>
            </a:r>
            <a:endParaRPr lang="en-GB" b="1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5740695" y="3981287"/>
            <a:ext cx="1078495" cy="6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391097" y="4802430"/>
            <a:ext cx="638112" cy="8382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979379" y="2425292"/>
            <a:ext cx="686716" cy="7876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293795" y="3934753"/>
            <a:ext cx="1078495" cy="6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5099542" y="5640700"/>
            <a:ext cx="15835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FF6600"/>
                </a:solidFill>
              </a:rPr>
              <a:t>ECONOMIC</a:t>
            </a:r>
            <a:endParaRPr lang="en-GB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878229" y="5121416"/>
            <a:ext cx="14940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FF6600"/>
                </a:solidFill>
              </a:rPr>
              <a:t>POLITICAL</a:t>
            </a:r>
            <a:endParaRPr lang="en-GB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372351" y="3796621"/>
            <a:ext cx="1061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FF6600"/>
                </a:solidFill>
              </a:rPr>
              <a:t>LEGAL</a:t>
            </a:r>
            <a:endParaRPr lang="en-GB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821091" y="2240626"/>
            <a:ext cx="1061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FF6600"/>
                </a:solidFill>
              </a:rPr>
              <a:t>ETHICAL</a:t>
            </a:r>
            <a:endParaRPr lang="en-GB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237667" y="2278440"/>
            <a:ext cx="1061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FF6600"/>
                </a:solidFill>
              </a:rPr>
              <a:t>SOCIAL</a:t>
            </a:r>
            <a:endParaRPr lang="en-GB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32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67474"/>
            <a:ext cx="7920880" cy="469438"/>
          </a:xfrm>
        </p:spPr>
        <p:txBody>
          <a:bodyPr>
            <a:noAutofit/>
          </a:bodyPr>
          <a:lstStyle/>
          <a:p>
            <a:r>
              <a:rPr lang="en-GB" sz="2800" dirty="0"/>
              <a:t>TEXTBOOK P66-68</a:t>
            </a:r>
          </a:p>
          <a:p>
            <a:r>
              <a:rPr lang="en-GB" sz="2800" dirty="0"/>
              <a:t>Case study Simply Nature - the Brand (page 68)</a:t>
            </a:r>
          </a:p>
          <a:p>
            <a:pPr marL="0" indent="0">
              <a:buNone/>
            </a:pPr>
            <a:r>
              <a:rPr lang="en-US" sz="1400" dirty="0" smtClean="0"/>
              <a:t>	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11560" y="1129093"/>
            <a:ext cx="2448272" cy="504056"/>
          </a:xfrm>
          <a:prstGeom prst="rect">
            <a:avLst/>
          </a:prstGeom>
          <a:solidFill>
            <a:srgbClr val="FFFF00"/>
          </a:solidFill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GB" sz="2800" b="1" dirty="0" smtClean="0">
                <a:solidFill>
                  <a:schemeClr val="tx1"/>
                </a:solidFill>
                <a:latin typeface="+mn-lt"/>
              </a:rPr>
            </a:br>
            <a:endParaRPr lang="en-GB" sz="2800" b="1" dirty="0" smtClean="0">
              <a:solidFill>
                <a:schemeClr val="tx1"/>
              </a:solidFill>
              <a:latin typeface="+mn-lt"/>
            </a:endParaRPr>
          </a:p>
          <a:p>
            <a:r>
              <a:rPr lang="en-GB" sz="2800" b="1" dirty="0" smtClean="0">
                <a:solidFill>
                  <a:schemeClr val="tx1"/>
                </a:solidFill>
                <a:latin typeface="+mn-lt"/>
              </a:rPr>
              <a:t>  Extension/HW</a:t>
            </a:r>
            <a:endParaRPr lang="en-GB" sz="2800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026" name="Picture 2" descr="http://www.chicagonow.com/my-kind-of-old-town/files/2014/06/creams-and-lotion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3933056"/>
            <a:ext cx="4048125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036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336375C-AA19-4964-99E0-319A04981AE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ACB68ED-4006-475D-9F12-B7946CBD9D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C2F1C6D-ACA5-4862-88DE-8EEB81013908}">
  <ds:schemaRefs>
    <ds:schemaRef ds:uri="http://purl.org/dc/elements/1.1/"/>
    <ds:schemaRef ds:uri="http://purl.org/dc/dcmitype/"/>
    <ds:schemaRef ds:uri="http://schemas.microsoft.com/sharepoint/v3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855</TotalTime>
  <Words>171</Words>
  <Application>Microsoft Office PowerPoint</Application>
  <PresentationFormat>On-screen Show (4:3)</PresentationFormat>
  <Paragraphs>68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 2</vt:lpstr>
      <vt:lpstr>Flow</vt:lpstr>
      <vt:lpstr>  BTEC NATIONAL IN BUSINESS Unit 2 Marketing  Influences on Marketing Activity (A2)</vt:lpstr>
      <vt:lpstr>Influences on marketing activity</vt:lpstr>
      <vt:lpstr>Influences on marketing activity</vt:lpstr>
      <vt:lpstr> External influences on Brett’s Burgers marketing activity</vt:lpstr>
      <vt:lpstr> External influences on Brett’s Burgers marketing activity?</vt:lpstr>
      <vt:lpstr>PowerPoint Presentation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Private Sector Organisations</dc:title>
  <dc:creator>Beverley A Whitlock</dc:creator>
  <cp:lastModifiedBy>Ailsa W Waters</cp:lastModifiedBy>
  <cp:revision>96</cp:revision>
  <cp:lastPrinted>2012-07-03T11:53:15Z</cp:lastPrinted>
  <dcterms:created xsi:type="dcterms:W3CDTF">2011-11-11T10:46:54Z</dcterms:created>
  <dcterms:modified xsi:type="dcterms:W3CDTF">2017-01-24T09:41:48Z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