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4" r:id="rId6"/>
    <p:sldId id="275" r:id="rId7"/>
    <p:sldId id="278" r:id="rId8"/>
    <p:sldId id="279" r:id="rId9"/>
    <p:sldId id="276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878" autoAdjust="0"/>
  </p:normalViewPr>
  <p:slideViewPr>
    <p:cSldViewPr>
      <p:cViewPr varScale="1">
        <p:scale>
          <a:sx n="77" d="100"/>
          <a:sy n="77" d="100"/>
        </p:scale>
        <p:origin x="9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P66-68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 study Simply Nature - the Brand (page 68)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BENCHMARK Assessment Practice 2.1 page 69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119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P66-68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 study Simply Nature - the Brand (page 68)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BENCHMARK Assessment Practice 2.1 page 69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661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P66-68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 study Simply Nature - the Brand (page 68)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BENCHMARK Assessment Practice 2.1 page 69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484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954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dirty="0" smtClean="0"/>
              <a:t>This</a:t>
            </a:r>
            <a:r>
              <a:rPr lang="en-GB" baseline="0" dirty="0" smtClean="0"/>
              <a:t> might be useful </a:t>
            </a:r>
            <a:r>
              <a:rPr lang="en-GB" dirty="0" smtClean="0"/>
              <a:t>to record</a:t>
            </a:r>
            <a:r>
              <a:rPr lang="en-GB" baseline="0" dirty="0" smtClean="0"/>
              <a:t> student Q&amp;A on board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409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45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43924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BTEC NATIONAL IN BUSINESS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Unit 2 Marketing</a:t>
            </a: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3600" dirty="0">
                <a:solidFill>
                  <a:schemeClr val="tx1"/>
                </a:solidFill>
              </a:rPr>
              <a:t/>
            </a:r>
            <a:br>
              <a:rPr lang="en-GB" sz="36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Influences on Marketing Activity (A2)</a:t>
            </a:r>
            <a:endParaRPr lang="en-GB" sz="4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Wave 2"/>
          <p:cNvSpPr/>
          <p:nvPr/>
        </p:nvSpPr>
        <p:spPr>
          <a:xfrm>
            <a:off x="533400" y="332656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0176" y="762937"/>
            <a:ext cx="1368152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bg2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bg2"/>
                </a:solidFill>
                <a:latin typeface="+mn-lt"/>
              </a:rPr>
              <a:t>Lesson 1</a:t>
            </a:r>
            <a:endParaRPr lang="en-GB" sz="2800" b="1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+mn-lt"/>
              </a:rPr>
              <a:t>Influences on marketing activity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marL="0" indent="0">
              <a:buNone/>
            </a:pPr>
            <a:r>
              <a:rPr lang="en-GB" sz="3200" b="1" dirty="0"/>
              <a:t>Internal influences</a:t>
            </a:r>
          </a:p>
          <a:p>
            <a:pPr lvl="0"/>
            <a:r>
              <a:rPr lang="en-GB" sz="2800" dirty="0"/>
              <a:t>Cost of the campaign</a:t>
            </a:r>
          </a:p>
          <a:p>
            <a:pPr lvl="0"/>
            <a:r>
              <a:rPr lang="en-GB" sz="2800" dirty="0"/>
              <a:t>Availability of finance/financial wellbeing of the business</a:t>
            </a:r>
          </a:p>
          <a:p>
            <a:pPr lvl="0"/>
            <a:r>
              <a:rPr lang="en-GB" sz="2800" dirty="0"/>
              <a:t>Expertise/experience of staff</a:t>
            </a:r>
          </a:p>
          <a:p>
            <a:pPr lvl="0"/>
            <a:r>
              <a:rPr lang="en-GB" sz="2800" dirty="0"/>
              <a:t>Size and culture of the business</a:t>
            </a:r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41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+mn-lt"/>
              </a:rPr>
              <a:t>Influences on marketing activity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/>
              <a:t>External </a:t>
            </a:r>
            <a:r>
              <a:rPr lang="en-GB" sz="3200" b="1" dirty="0"/>
              <a:t>influences</a:t>
            </a:r>
          </a:p>
          <a:p>
            <a:pPr lvl="0"/>
            <a:r>
              <a:rPr lang="en-GB" sz="2800" dirty="0"/>
              <a:t>Social</a:t>
            </a:r>
          </a:p>
          <a:p>
            <a:pPr lvl="0"/>
            <a:r>
              <a:rPr lang="en-GB" sz="2800" dirty="0"/>
              <a:t>Technological</a:t>
            </a:r>
          </a:p>
          <a:p>
            <a:pPr lvl="0"/>
            <a:r>
              <a:rPr lang="en-GB" sz="2800" dirty="0"/>
              <a:t>Economic</a:t>
            </a:r>
          </a:p>
          <a:p>
            <a:pPr lvl="0"/>
            <a:r>
              <a:rPr lang="en-GB" sz="2800" dirty="0"/>
              <a:t>Environmental</a:t>
            </a:r>
          </a:p>
          <a:p>
            <a:pPr lvl="0"/>
            <a:r>
              <a:rPr lang="en-GB" sz="2800" dirty="0"/>
              <a:t>Political</a:t>
            </a:r>
          </a:p>
          <a:p>
            <a:pPr lvl="0"/>
            <a:r>
              <a:rPr lang="en-GB" sz="2800" dirty="0"/>
              <a:t>Legal</a:t>
            </a:r>
          </a:p>
          <a:p>
            <a:pPr lvl="0"/>
            <a:r>
              <a:rPr lang="en-GB" sz="2800" dirty="0"/>
              <a:t>Ethical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066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0176" y="770644"/>
            <a:ext cx="4968552" cy="63668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External influences on Brett’s Burgers marketing 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8136904" cy="43259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bg2">
                    <a:lumMod val="50000"/>
                  </a:schemeClr>
                </a:solidFill>
              </a:rPr>
              <a:t>Brett is setting up a small independent burger shop in Guildford. As part of his Business Plan he needs to consider external influences and how they will affect his marketing activity</a:t>
            </a:r>
          </a:p>
          <a:p>
            <a:pPr marL="0" indent="0">
              <a:buNone/>
            </a:pPr>
            <a:endParaRPr lang="en-GB" sz="2400" b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en-GB" sz="2400" dirty="0"/>
              <a:t>Social</a:t>
            </a:r>
          </a:p>
          <a:p>
            <a:pPr lvl="0"/>
            <a:r>
              <a:rPr lang="en-GB" sz="2400" dirty="0"/>
              <a:t>Technological</a:t>
            </a:r>
          </a:p>
          <a:p>
            <a:pPr lvl="0"/>
            <a:r>
              <a:rPr lang="en-GB" sz="2400" dirty="0"/>
              <a:t>Economic</a:t>
            </a:r>
          </a:p>
          <a:p>
            <a:pPr lvl="0"/>
            <a:r>
              <a:rPr lang="en-GB" sz="2400" dirty="0"/>
              <a:t>Environmental</a:t>
            </a:r>
          </a:p>
          <a:p>
            <a:pPr lvl="0"/>
            <a:r>
              <a:rPr lang="en-GB" sz="2400" dirty="0"/>
              <a:t>Political</a:t>
            </a:r>
          </a:p>
          <a:p>
            <a:pPr lvl="0"/>
            <a:r>
              <a:rPr lang="en-GB" sz="2400" dirty="0"/>
              <a:t>Legal</a:t>
            </a:r>
          </a:p>
          <a:p>
            <a:pPr lvl="0"/>
            <a:r>
              <a:rPr lang="en-GB" sz="2400" dirty="0"/>
              <a:t>Ethical</a:t>
            </a:r>
          </a:p>
          <a:p>
            <a:pPr marL="0" indent="0">
              <a:buNone/>
            </a:pPr>
            <a:endParaRPr lang="en-GB" sz="24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rgbClr val="FF6600"/>
                </a:solidFill>
              </a:rPr>
              <a:t>In pairs/groups – discuss and </a:t>
            </a:r>
            <a:r>
              <a:rPr lang="en-GB" sz="2400" b="1" dirty="0" smtClean="0">
                <a:solidFill>
                  <a:srgbClr val="FF6600"/>
                </a:solidFill>
              </a:rPr>
              <a:t>create a spidergram of your points </a:t>
            </a:r>
            <a:endParaRPr lang="en-GB" sz="24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GB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GB" sz="24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dirty="0" smtClean="0"/>
          </a:p>
        </p:txBody>
      </p:sp>
      <p:sp>
        <p:nvSpPr>
          <p:cNvPr id="5" name="Wave 4"/>
          <p:cNvSpPr/>
          <p:nvPr/>
        </p:nvSpPr>
        <p:spPr>
          <a:xfrm>
            <a:off x="611560" y="348680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83871" y="778961"/>
            <a:ext cx="1368152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321077"/>
            <a:ext cx="2529477" cy="208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1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0176" y="770644"/>
            <a:ext cx="4968552" cy="63668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External influences on Brett’s Burgers marketing activity?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Wave 4"/>
          <p:cNvSpPr/>
          <p:nvPr/>
        </p:nvSpPr>
        <p:spPr>
          <a:xfrm>
            <a:off x="611560" y="348680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83871" y="778961"/>
            <a:ext cx="1368152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852936"/>
            <a:ext cx="2529477" cy="208260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5540475" y="2609958"/>
            <a:ext cx="697192" cy="603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929041" y="3750087"/>
            <a:ext cx="1888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6600"/>
                </a:solidFill>
              </a:rPr>
              <a:t>TECHNOLOGICAL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740695" y="3981287"/>
            <a:ext cx="1078495" cy="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91097" y="4802430"/>
            <a:ext cx="638112" cy="838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79379" y="2425292"/>
            <a:ext cx="686716" cy="787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93795" y="3934753"/>
            <a:ext cx="1078495" cy="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099542" y="5640700"/>
            <a:ext cx="15835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6600"/>
                </a:solidFill>
              </a:rPr>
              <a:t>ECONOMIC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78229" y="5121416"/>
            <a:ext cx="14940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6600"/>
                </a:solidFill>
              </a:rPr>
              <a:t>POLITICAL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72351" y="3796621"/>
            <a:ext cx="1061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6600"/>
                </a:solidFill>
              </a:rPr>
              <a:t>LEGAL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21091" y="2240626"/>
            <a:ext cx="1061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6600"/>
                </a:solidFill>
              </a:rPr>
              <a:t>ETHICAL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37667" y="2278440"/>
            <a:ext cx="1061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6600"/>
                </a:solidFill>
              </a:rPr>
              <a:t>SOCIAL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2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67474"/>
            <a:ext cx="7920880" cy="469438"/>
          </a:xfrm>
        </p:spPr>
        <p:txBody>
          <a:bodyPr>
            <a:noAutofit/>
          </a:bodyPr>
          <a:lstStyle/>
          <a:p>
            <a:r>
              <a:rPr lang="en-GB" sz="2800" dirty="0"/>
              <a:t>TEXTBOOK P66-68</a:t>
            </a:r>
          </a:p>
          <a:p>
            <a:r>
              <a:rPr lang="en-GB" sz="2800" dirty="0"/>
              <a:t>Case study Simply Nature - the Brand (page 68)</a:t>
            </a:r>
          </a:p>
          <a:p>
            <a:pPr marL="0" indent="0">
              <a:buNone/>
            </a:pPr>
            <a:r>
              <a:rPr lang="en-US" sz="1400" dirty="0" smtClean="0"/>
              <a:t>	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1129093"/>
            <a:ext cx="2448272" cy="504056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endParaRPr lang="en-GB" sz="2800" b="1" dirty="0" smtClean="0">
              <a:solidFill>
                <a:schemeClr val="tx1"/>
              </a:solidFill>
              <a:latin typeface="+mn-lt"/>
            </a:endParaRPr>
          </a:p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  Extension/HW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 descr="http://www.chicagonow.com/my-kind-of-old-town/files/2014/06/creams-and-lo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933056"/>
            <a:ext cx="404812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36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2F1C6D-ACA5-4862-88DE-8EEB81013908}">
  <ds:schemaRefs>
    <ds:schemaRef ds:uri="http://purl.org/dc/elements/1.1/"/>
    <ds:schemaRef ds:uri="http://purl.org/dc/dcmitype/"/>
    <ds:schemaRef ds:uri="http://schemas.microsoft.com/sharepoint/v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855</TotalTime>
  <Words>171</Words>
  <Application>Microsoft Office PowerPoint</Application>
  <PresentationFormat>On-screen Show (4:3)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 2</vt:lpstr>
      <vt:lpstr>Flow</vt:lpstr>
      <vt:lpstr>  BTEC NATIONAL IN BUSINESS Unit 2 Marketing  Influences on Marketing Activity (A2)</vt:lpstr>
      <vt:lpstr>Influences on marketing activity</vt:lpstr>
      <vt:lpstr>Influences on marketing activity</vt:lpstr>
      <vt:lpstr> External influences on Brett’s Burgers marketing activity</vt:lpstr>
      <vt:lpstr> External influences on Brett’s Burgers marketing activity?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Ailsa W Waters</cp:lastModifiedBy>
  <cp:revision>96</cp:revision>
  <cp:lastPrinted>2012-07-03T11:53:15Z</cp:lastPrinted>
  <dcterms:created xsi:type="dcterms:W3CDTF">2011-11-11T10:46:54Z</dcterms:created>
  <dcterms:modified xsi:type="dcterms:W3CDTF">2017-01-24T09:41:48Z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