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0"/>
  </p:notesMasterIdLst>
  <p:handoutMasterIdLst>
    <p:handoutMasterId r:id="rId11"/>
  </p:handoutMasterIdLst>
  <p:sldIdLst>
    <p:sldId id="256" r:id="rId5"/>
    <p:sldId id="257" r:id="rId6"/>
    <p:sldId id="258" r:id="rId7"/>
    <p:sldId id="259" r:id="rId8"/>
    <p:sldId id="260" r:id="rId9"/>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notesViewPr>
    <p:cSldViewPr snapToGrid="0">
      <p:cViewPr varScale="1">
        <p:scale>
          <a:sx n="83" d="100"/>
          <a:sy n="83" d="100"/>
        </p:scale>
        <p:origin x="201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7506C445-8607-40D8-B706-492044A7FEC7}" type="datetimeFigureOut">
              <a:rPr lang="en-GB" smtClean="0"/>
              <a:t>09/02/2018</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DDC0837E-EC57-4E9E-B7AF-2298E1467AC6}" type="slidenum">
              <a:rPr lang="en-GB" smtClean="0"/>
              <a:t>‹#›</a:t>
            </a:fld>
            <a:endParaRPr lang="en-GB"/>
          </a:p>
        </p:txBody>
      </p:sp>
    </p:spTree>
    <p:extLst>
      <p:ext uri="{BB962C8B-B14F-4D97-AF65-F5344CB8AC3E}">
        <p14:creationId xmlns:p14="http://schemas.microsoft.com/office/powerpoint/2010/main" val="4081045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630810A-84C9-4BCF-BDB5-9E3F418557A0}" type="datetimeFigureOut">
              <a:rPr lang="en-GB" smtClean="0"/>
              <a:t>09/02/2018</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6C54ECB-7E18-4E98-8C4E-042FB35FDC86}" type="slidenum">
              <a:rPr lang="en-GB" smtClean="0"/>
              <a:t>‹#›</a:t>
            </a:fld>
            <a:endParaRPr lang="en-GB"/>
          </a:p>
        </p:txBody>
      </p:sp>
    </p:spTree>
    <p:extLst>
      <p:ext uri="{BB962C8B-B14F-4D97-AF65-F5344CB8AC3E}">
        <p14:creationId xmlns:p14="http://schemas.microsoft.com/office/powerpoint/2010/main" val="3121311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2/9/2018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2/9/2018</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2/9/2018</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craftybrewing.co.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International Business</a:t>
            </a:r>
            <a:endParaRPr lang="en-GB" dirty="0"/>
          </a:p>
        </p:txBody>
      </p:sp>
      <p:sp>
        <p:nvSpPr>
          <p:cNvPr id="3" name="Subtitle 2"/>
          <p:cNvSpPr>
            <a:spLocks noGrp="1"/>
          </p:cNvSpPr>
          <p:nvPr>
            <p:ph type="subTitle" idx="1"/>
          </p:nvPr>
        </p:nvSpPr>
        <p:spPr/>
        <p:txBody>
          <a:bodyPr>
            <a:normAutofit/>
          </a:bodyPr>
          <a:lstStyle/>
          <a:p>
            <a:r>
              <a:rPr lang="en-GB" dirty="0" smtClean="0"/>
              <a:t>Barriers to international business</a:t>
            </a:r>
            <a:endParaRPr lang="en-GB" dirty="0"/>
          </a:p>
        </p:txBody>
      </p:sp>
    </p:spTree>
    <p:extLst>
      <p:ext uri="{BB962C8B-B14F-4D97-AF65-F5344CB8AC3E}">
        <p14:creationId xmlns:p14="http://schemas.microsoft.com/office/powerpoint/2010/main" val="944429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Reasons for Protectionism</a:t>
            </a:r>
            <a:endParaRPr lang="en-GB"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GB" sz="3200" b="1" dirty="0" smtClean="0"/>
              <a:t>To protect infant industries (largely academic)</a:t>
            </a:r>
            <a:r>
              <a:rPr lang="en-GB" sz="3200" dirty="0" smtClean="0"/>
              <a:t/>
            </a:r>
            <a:br>
              <a:rPr lang="en-GB" sz="3200" dirty="0" smtClean="0"/>
            </a:br>
            <a:r>
              <a:rPr lang="en-GB" sz="3200" dirty="0" smtClean="0"/>
              <a:t>e.g. organic food industry, cruelty free cosmetics industry</a:t>
            </a:r>
          </a:p>
          <a:p>
            <a:pPr>
              <a:buFont typeface="Arial" panose="020B0604020202020204" pitchFamily="34" charset="0"/>
              <a:buChar char="•"/>
            </a:pPr>
            <a:r>
              <a:rPr lang="en-GB" sz="3200" b="1" dirty="0" smtClean="0"/>
              <a:t>To protect employment</a:t>
            </a:r>
            <a:r>
              <a:rPr lang="en-GB" sz="3200" dirty="0" smtClean="0"/>
              <a:t/>
            </a:r>
            <a:br>
              <a:rPr lang="en-GB" sz="3200" dirty="0" smtClean="0"/>
            </a:br>
            <a:r>
              <a:rPr lang="en-GB" sz="3200" dirty="0" smtClean="0"/>
              <a:t>i.e. UK jobs for UK workers (although many MNEs and industries are leaving the UK post Brexit)</a:t>
            </a:r>
          </a:p>
          <a:p>
            <a:pPr>
              <a:buFont typeface="Arial" panose="020B0604020202020204" pitchFamily="34" charset="0"/>
              <a:buChar char="•"/>
            </a:pPr>
            <a:r>
              <a:rPr lang="en-GB" sz="3200" b="1" dirty="0" smtClean="0"/>
              <a:t>To protect local businesses</a:t>
            </a:r>
            <a:br>
              <a:rPr lang="en-GB" sz="3200" b="1" dirty="0" smtClean="0"/>
            </a:br>
            <a:r>
              <a:rPr lang="en-GB" sz="3200" dirty="0" smtClean="0"/>
              <a:t>from cheap foreign imports e.g. Agriculture, cars </a:t>
            </a:r>
          </a:p>
        </p:txBody>
      </p:sp>
    </p:spTree>
    <p:extLst>
      <p:ext uri="{BB962C8B-B14F-4D97-AF65-F5344CB8AC3E}">
        <p14:creationId xmlns:p14="http://schemas.microsoft.com/office/powerpoint/2010/main" val="39058357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Methods for protecting markets</a:t>
            </a:r>
            <a:endParaRPr lang="en-GB" dirty="0"/>
          </a:p>
        </p:txBody>
      </p:sp>
      <p:sp>
        <p:nvSpPr>
          <p:cNvPr id="3" name="Content Placeholder 2"/>
          <p:cNvSpPr>
            <a:spLocks noGrp="1"/>
          </p:cNvSpPr>
          <p:nvPr>
            <p:ph idx="1"/>
          </p:nvPr>
        </p:nvSpPr>
        <p:spPr/>
        <p:txBody>
          <a:bodyPr>
            <a:normAutofit fontScale="92500"/>
          </a:bodyPr>
          <a:lstStyle/>
          <a:p>
            <a:r>
              <a:rPr lang="en-GB" b="1" dirty="0" smtClean="0"/>
              <a:t>Tariffs</a:t>
            </a:r>
            <a:r>
              <a:rPr lang="en-GB" dirty="0" smtClean="0"/>
              <a:t> – A charge put onto imported goods and services. Encourages trade with the domestic market</a:t>
            </a:r>
          </a:p>
          <a:p>
            <a:r>
              <a:rPr lang="en-GB" b="1" dirty="0" smtClean="0"/>
              <a:t>Customs duties </a:t>
            </a:r>
            <a:r>
              <a:rPr lang="en-GB" dirty="0" smtClean="0"/>
              <a:t>– Similar to Tariffs this makes imports more expensive, so favouring businesses in the home market</a:t>
            </a:r>
          </a:p>
          <a:p>
            <a:r>
              <a:rPr lang="en-GB" b="1" dirty="0" smtClean="0"/>
              <a:t>Currency restrictions </a:t>
            </a:r>
            <a:r>
              <a:rPr lang="en-GB" dirty="0" smtClean="0"/>
              <a:t>– Prevents the amount of currency that can pass over borders, making overseas investments and trade more difficult. Popular with developing economies and communist states </a:t>
            </a:r>
          </a:p>
          <a:p>
            <a:r>
              <a:rPr lang="en-GB" b="1" dirty="0" smtClean="0"/>
              <a:t>Quotas</a:t>
            </a:r>
            <a:r>
              <a:rPr lang="en-GB" dirty="0" smtClean="0"/>
              <a:t> – A limit on production, e.g. in agriculture and fishing. This prevents over-production and the depletion of resources, although quotas can usually be traded as a commodity in their own right.</a:t>
            </a:r>
          </a:p>
          <a:p>
            <a:r>
              <a:rPr lang="en-GB" b="1" dirty="0" smtClean="0"/>
              <a:t>Subsidies</a:t>
            </a:r>
            <a:r>
              <a:rPr lang="en-GB" dirty="0" smtClean="0"/>
              <a:t> – Governmental financial backing of certain industries that are deemed to need extra help due to volatility or poor performance, e.g. agriculture, energy market, railways, car production</a:t>
            </a:r>
          </a:p>
          <a:p>
            <a:r>
              <a:rPr lang="en-GB" b="1" dirty="0" smtClean="0"/>
              <a:t>Legal restrictions </a:t>
            </a:r>
            <a:r>
              <a:rPr lang="en-GB" dirty="0" smtClean="0"/>
              <a:t>– Create rules and regulations to restrict business practices. This can be done so as to encourage the domestic businesses and discourage international businesses.</a:t>
            </a:r>
            <a:endParaRPr lang="en-GB" dirty="0"/>
          </a:p>
        </p:txBody>
      </p:sp>
    </p:spTree>
    <p:extLst>
      <p:ext uri="{BB962C8B-B14F-4D97-AF65-F5344CB8AC3E}">
        <p14:creationId xmlns:p14="http://schemas.microsoft.com/office/powerpoint/2010/main" val="26178530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Barriers to Trade</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Trade restrictions – there are certain goods that have restrictions placed upon them e.g. arms, alcohol, fruit &amp; veg, tobacco, car parts. </a:t>
            </a:r>
          </a:p>
          <a:p>
            <a:r>
              <a:rPr lang="en-GB" dirty="0" smtClean="0"/>
              <a:t>Exchange rate volatility – the value of the £ to other currencies changes constantly, which makes financial planning very difficult. Prices rarely change in relation to exchange rate volatility, but it is difficult to predict how much saes revenue and profit you’ll be making if you or your customers have to change their currency to buy your products.</a:t>
            </a:r>
          </a:p>
          <a:p>
            <a:r>
              <a:rPr lang="en-GB" dirty="0" smtClean="0"/>
              <a:t>Legal and regulatory systems – these are restrictive and complex. Depends on the product / </a:t>
            </a:r>
            <a:r>
              <a:rPr lang="en-GB" dirty="0"/>
              <a:t>i</a:t>
            </a:r>
            <a:r>
              <a:rPr lang="en-GB" dirty="0" smtClean="0"/>
              <a:t>ndustry involved. Different countries have different rules and regulations, exacerbating the problem and preventing overseas trade as a result.</a:t>
            </a:r>
          </a:p>
          <a:p>
            <a:r>
              <a:rPr lang="en-GB" dirty="0" smtClean="0"/>
              <a:t>Financial requirements – sometimes huge amounts of money are needed to feasibly trade internationally. Marketing, distribution, overseas production, research are costly stumbling blocks, to name but a few.</a:t>
            </a:r>
          </a:p>
          <a:p>
            <a:r>
              <a:rPr lang="en-GB" dirty="0" smtClean="0"/>
              <a:t>Operating risks – Unknown market, cultures, language barriers, different rules and </a:t>
            </a:r>
            <a:r>
              <a:rPr lang="en-GB" dirty="0" err="1" smtClean="0"/>
              <a:t>regs</a:t>
            </a:r>
            <a:r>
              <a:rPr lang="en-GB" dirty="0" smtClean="0"/>
              <a:t>, lack of infrastructure …</a:t>
            </a:r>
          </a:p>
          <a:p>
            <a:r>
              <a:rPr lang="en-GB" dirty="0" smtClean="0"/>
              <a:t>Economic sanctions – There are some countries with which UK businesses are to allowed to trade.</a:t>
            </a:r>
          </a:p>
          <a:p>
            <a:endParaRPr lang="en-GB" dirty="0"/>
          </a:p>
        </p:txBody>
      </p:sp>
    </p:spTree>
    <p:extLst>
      <p:ext uri="{BB962C8B-B14F-4D97-AF65-F5344CB8AC3E}">
        <p14:creationId xmlns:p14="http://schemas.microsoft.com/office/powerpoint/2010/main" val="39913767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a:t>
            </a:r>
            <a:endParaRPr lang="en-GB" dirty="0"/>
          </a:p>
        </p:txBody>
      </p:sp>
      <p:sp>
        <p:nvSpPr>
          <p:cNvPr id="3" name="Content Placeholder 2"/>
          <p:cNvSpPr>
            <a:spLocks noGrp="1"/>
          </p:cNvSpPr>
          <p:nvPr>
            <p:ph idx="1"/>
          </p:nvPr>
        </p:nvSpPr>
        <p:spPr/>
        <p:txBody>
          <a:bodyPr/>
          <a:lstStyle/>
          <a:p>
            <a:r>
              <a:rPr lang="en-GB" dirty="0" smtClean="0"/>
              <a:t>Consider a lesser known small brewery producer such as </a:t>
            </a:r>
            <a:r>
              <a:rPr lang="en-GB" dirty="0" smtClean="0">
                <a:hlinkClick r:id="rId2"/>
              </a:rPr>
              <a:t>The Crafty </a:t>
            </a:r>
            <a:r>
              <a:rPr lang="en-GB" dirty="0" smtClean="0">
                <a:hlinkClick r:id="rId2"/>
              </a:rPr>
              <a:t>Brewing Co. </a:t>
            </a:r>
            <a:r>
              <a:rPr lang="en-GB" dirty="0" smtClean="0"/>
              <a:t>They produce high quality beers and are wanting to expand internationally.</a:t>
            </a:r>
          </a:p>
          <a:p>
            <a:r>
              <a:rPr lang="en-GB" dirty="0" smtClean="0"/>
              <a:t>You are to analyse what is preventing The Crafty Brewery Ltd from operating internationally more extensively.</a:t>
            </a:r>
          </a:p>
          <a:p>
            <a:r>
              <a:rPr lang="en-GB" dirty="0" smtClean="0"/>
              <a:t>Consider:</a:t>
            </a:r>
          </a:p>
          <a:p>
            <a:r>
              <a:rPr lang="en-GB" dirty="0" smtClean="0"/>
              <a:t>The reasons for protectionism (see slide 2)</a:t>
            </a:r>
          </a:p>
          <a:p>
            <a:r>
              <a:rPr lang="en-GB" dirty="0" smtClean="0"/>
              <a:t>The methods for protecting markets (see slide 3)</a:t>
            </a:r>
          </a:p>
          <a:p>
            <a:r>
              <a:rPr lang="en-GB" dirty="0" smtClean="0"/>
              <a:t>Barriers to trade (see slide 4)</a:t>
            </a:r>
          </a:p>
          <a:p>
            <a:r>
              <a:rPr lang="en-GB" dirty="0" smtClean="0"/>
              <a:t>Conclude each element by explaining how the business has been hampered by these barriers and areas of protectionism.</a:t>
            </a:r>
            <a:endParaRPr lang="en-GB" dirty="0"/>
          </a:p>
        </p:txBody>
      </p:sp>
    </p:spTree>
    <p:extLst>
      <p:ext uri="{BB962C8B-B14F-4D97-AF65-F5344CB8AC3E}">
        <p14:creationId xmlns:p14="http://schemas.microsoft.com/office/powerpoint/2010/main" val="2882712831"/>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owerPoint" ma:contentTypeID="0x010100EA90949D6391244A906844C304818D4E00ED74B73EA9ED4C4C8C2F8846BE81B58F" ma:contentTypeVersion="1" ma:contentTypeDescription="Create a new PowerPoint document" ma:contentTypeScope="" ma:versionID="0bd2b28df0d9f8508218a1968f5c3216">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FDC5921-2299-4A2F-A54D-B742A4F673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2E1A2E6-528A-44AD-8EC2-7BEB486F2FF6}">
  <ds:schemaRefs>
    <ds:schemaRef ds:uri="http://www.w3.org/XML/1998/namespac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dcmitype/"/>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62CE3403-4E05-4AFF-B407-CE026DAC9C5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376</TotalTime>
  <Words>478</Words>
  <Application>Microsoft Office PowerPoint</Application>
  <PresentationFormat>Widescreen</PresentationFormat>
  <Paragraphs>28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Retrospect</vt:lpstr>
      <vt:lpstr>International Business</vt:lpstr>
      <vt:lpstr>Reasons for Protectionism</vt:lpstr>
      <vt:lpstr>Methods for protecting markets</vt:lpstr>
      <vt:lpstr>Barriers to Trade</vt:lpstr>
      <vt:lpstr>Task</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Business</dc:title>
  <dc:creator>Anne E Lomas</dc:creator>
  <cp:lastModifiedBy>Anne E Lomas</cp:lastModifiedBy>
  <cp:revision>42</cp:revision>
  <cp:lastPrinted>2018-02-02T09:51:32Z</cp:lastPrinted>
  <dcterms:created xsi:type="dcterms:W3CDTF">2017-06-29T14:01:53Z</dcterms:created>
  <dcterms:modified xsi:type="dcterms:W3CDTF">2018-02-09T11:45:45Z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0x010100EA90949D6391244A906844C304818D4E00ED74B73EA9ED4C4C8C2F8846BE81B58F</vt:lpwstr>
  </property>
</Properties>
</file>