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62" r:id="rId8"/>
    <p:sldId id="259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1E118-62AF-4D56-B6E8-0C95067BA1C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A63309A-EEC3-4F8F-877B-64338B4E4BF6}">
      <dgm:prSet/>
      <dgm:spPr/>
      <dgm:t>
        <a:bodyPr/>
        <a:lstStyle/>
        <a:p>
          <a:pPr rtl="0"/>
          <a:r>
            <a:rPr lang="en-GB" dirty="0" smtClean="0"/>
            <a:t>Free trade </a:t>
          </a:r>
        </a:p>
        <a:p>
          <a:pPr rtl="0"/>
          <a:r>
            <a:rPr lang="en-GB" dirty="0" smtClean="0"/>
            <a:t>Creation of trade</a:t>
          </a:r>
          <a:endParaRPr lang="en-GB" dirty="0"/>
        </a:p>
      </dgm:t>
    </dgm:pt>
    <dgm:pt modelId="{0EB90CC5-5C69-4177-80BE-63F135D4DFA0}" type="parTrans" cxnId="{D89E01A5-E316-4441-9AE7-D0615641CF44}">
      <dgm:prSet/>
      <dgm:spPr/>
      <dgm:t>
        <a:bodyPr/>
        <a:lstStyle/>
        <a:p>
          <a:endParaRPr lang="en-GB"/>
        </a:p>
      </dgm:t>
    </dgm:pt>
    <dgm:pt modelId="{07E712D1-7930-4C8B-8659-21E63B076893}" type="sibTrans" cxnId="{D89E01A5-E316-4441-9AE7-D0615641CF44}">
      <dgm:prSet/>
      <dgm:spPr/>
      <dgm:t>
        <a:bodyPr/>
        <a:lstStyle/>
        <a:p>
          <a:endParaRPr lang="en-GB"/>
        </a:p>
      </dgm:t>
    </dgm:pt>
    <dgm:pt modelId="{DB584788-806C-47CF-8D6D-ABE6944B6F44}">
      <dgm:prSet/>
      <dgm:spPr/>
      <dgm:t>
        <a:bodyPr/>
        <a:lstStyle/>
        <a:p>
          <a:pPr rtl="0"/>
          <a:r>
            <a:rPr lang="en-GB" dirty="0" smtClean="0"/>
            <a:t>Economies of scale</a:t>
          </a:r>
        </a:p>
        <a:p>
          <a:pPr rtl="0"/>
          <a:r>
            <a:rPr lang="en-GB" dirty="0" smtClean="0"/>
            <a:t>Lower prices</a:t>
          </a:r>
        </a:p>
        <a:p>
          <a:pPr rtl="0"/>
          <a:r>
            <a:rPr lang="en-GB" dirty="0" smtClean="0"/>
            <a:t>Increased demand for goods and services</a:t>
          </a:r>
          <a:endParaRPr lang="en-GB" dirty="0"/>
        </a:p>
      </dgm:t>
    </dgm:pt>
    <dgm:pt modelId="{9C86E9DF-FE82-4EC0-9F83-C19D31C2D5BD}" type="parTrans" cxnId="{6E61F5B3-91A2-483A-B244-002A8477265C}">
      <dgm:prSet/>
      <dgm:spPr/>
      <dgm:t>
        <a:bodyPr/>
        <a:lstStyle/>
        <a:p>
          <a:endParaRPr lang="en-GB"/>
        </a:p>
      </dgm:t>
    </dgm:pt>
    <dgm:pt modelId="{93B7CD83-F3F7-4C81-A274-48856FFD9BC4}" type="sibTrans" cxnId="{6E61F5B3-91A2-483A-B244-002A8477265C}">
      <dgm:prSet/>
      <dgm:spPr/>
      <dgm:t>
        <a:bodyPr/>
        <a:lstStyle/>
        <a:p>
          <a:endParaRPr lang="en-GB"/>
        </a:p>
      </dgm:t>
    </dgm:pt>
    <dgm:pt modelId="{4209E39E-ED7C-4B3B-B1A8-29AF350959AA}">
      <dgm:prSet/>
      <dgm:spPr/>
      <dgm:t>
        <a:bodyPr/>
        <a:lstStyle/>
        <a:p>
          <a:pPr rtl="0"/>
          <a:r>
            <a:rPr lang="en-GB" smtClean="0"/>
            <a:t>Creation of jobs and wealth</a:t>
          </a:r>
          <a:endParaRPr lang="en-GB"/>
        </a:p>
      </dgm:t>
    </dgm:pt>
    <dgm:pt modelId="{66A427E1-0384-4E08-9E13-5A7539DDE8DF}" type="parTrans" cxnId="{1373AA56-121B-438C-BA45-B6C8795DFB71}">
      <dgm:prSet/>
      <dgm:spPr/>
      <dgm:t>
        <a:bodyPr/>
        <a:lstStyle/>
        <a:p>
          <a:endParaRPr lang="en-GB"/>
        </a:p>
      </dgm:t>
    </dgm:pt>
    <dgm:pt modelId="{2D64354B-2FE9-4AD8-9AE4-637AED8FD850}" type="sibTrans" cxnId="{1373AA56-121B-438C-BA45-B6C8795DFB71}">
      <dgm:prSet/>
      <dgm:spPr/>
      <dgm:t>
        <a:bodyPr/>
        <a:lstStyle/>
        <a:p>
          <a:endParaRPr lang="en-GB"/>
        </a:p>
      </dgm:t>
    </dgm:pt>
    <dgm:pt modelId="{1C621702-3994-40E4-8354-FA2EB3BBC5B3}">
      <dgm:prSet/>
      <dgm:spPr/>
      <dgm:t>
        <a:bodyPr/>
        <a:lstStyle/>
        <a:p>
          <a:pPr rtl="0"/>
          <a:r>
            <a:rPr lang="en-GB" smtClean="0"/>
            <a:t>Protection from cheap import from outside the bloc</a:t>
          </a:r>
          <a:endParaRPr lang="en-GB"/>
        </a:p>
      </dgm:t>
    </dgm:pt>
    <dgm:pt modelId="{37DD36E1-92B9-4C44-825B-AD9942A13C5B}" type="parTrans" cxnId="{58FFFBC9-8CC3-4DA3-8B1C-5A4E7BCD07D3}">
      <dgm:prSet/>
      <dgm:spPr/>
      <dgm:t>
        <a:bodyPr/>
        <a:lstStyle/>
        <a:p>
          <a:endParaRPr lang="en-GB"/>
        </a:p>
      </dgm:t>
    </dgm:pt>
    <dgm:pt modelId="{54AF87A8-C301-4602-9CA0-5B227C2B01E4}" type="sibTrans" cxnId="{58FFFBC9-8CC3-4DA3-8B1C-5A4E7BCD07D3}">
      <dgm:prSet/>
      <dgm:spPr/>
      <dgm:t>
        <a:bodyPr/>
        <a:lstStyle/>
        <a:p>
          <a:endParaRPr lang="en-GB"/>
        </a:p>
      </dgm:t>
    </dgm:pt>
    <dgm:pt modelId="{5F526036-F487-4084-8316-303D62B91D89}" type="pres">
      <dgm:prSet presAssocID="{6121E118-62AF-4D56-B6E8-0C95067BA1C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CC356F3-71AF-415E-82DC-E8DF753BEDED}" type="pres">
      <dgm:prSet presAssocID="{6121E118-62AF-4D56-B6E8-0C95067BA1C2}" presName="arrow" presStyleLbl="bgShp" presStyleIdx="0" presStyleCnt="1"/>
      <dgm:spPr/>
    </dgm:pt>
    <dgm:pt modelId="{D2F65297-5A73-4D88-803B-8C7D44F0BEFD}" type="pres">
      <dgm:prSet presAssocID="{6121E118-62AF-4D56-B6E8-0C95067BA1C2}" presName="linearProcess" presStyleCnt="0"/>
      <dgm:spPr/>
    </dgm:pt>
    <dgm:pt modelId="{A900D5BE-FCA5-448E-833B-206BF7C80C52}" type="pres">
      <dgm:prSet presAssocID="{8A63309A-EEC3-4F8F-877B-64338B4E4BF6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765192-6154-441D-B3D2-E23336018DC0}" type="pres">
      <dgm:prSet presAssocID="{07E712D1-7930-4C8B-8659-21E63B076893}" presName="sibTrans" presStyleCnt="0"/>
      <dgm:spPr/>
    </dgm:pt>
    <dgm:pt modelId="{88874B5E-21F5-4F37-9954-7E5BD7904EAE}" type="pres">
      <dgm:prSet presAssocID="{DB584788-806C-47CF-8D6D-ABE6944B6F44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EBC0FC-A928-4D86-9FF3-FE49F86F3271}" type="pres">
      <dgm:prSet presAssocID="{93B7CD83-F3F7-4C81-A274-48856FFD9BC4}" presName="sibTrans" presStyleCnt="0"/>
      <dgm:spPr/>
    </dgm:pt>
    <dgm:pt modelId="{0E6ECA10-D1CF-4F2F-B5FF-175930FB6D68}" type="pres">
      <dgm:prSet presAssocID="{4209E39E-ED7C-4B3B-B1A8-29AF350959A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59A4C7-B0C0-4090-936F-7D3BD2F602D6}" type="pres">
      <dgm:prSet presAssocID="{2D64354B-2FE9-4AD8-9AE4-637AED8FD850}" presName="sibTrans" presStyleCnt="0"/>
      <dgm:spPr/>
    </dgm:pt>
    <dgm:pt modelId="{342A86AC-4DE9-44EE-80FB-01E55685FEFC}" type="pres">
      <dgm:prSet presAssocID="{1C621702-3994-40E4-8354-FA2EB3BBC5B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10D78AB-6633-4854-96FF-24860E9A8A9E}" type="presOf" srcId="{6121E118-62AF-4D56-B6E8-0C95067BA1C2}" destId="{5F526036-F487-4084-8316-303D62B91D89}" srcOrd="0" destOrd="0" presId="urn:microsoft.com/office/officeart/2005/8/layout/hProcess9"/>
    <dgm:cxn modelId="{58FFFBC9-8CC3-4DA3-8B1C-5A4E7BCD07D3}" srcId="{6121E118-62AF-4D56-B6E8-0C95067BA1C2}" destId="{1C621702-3994-40E4-8354-FA2EB3BBC5B3}" srcOrd="3" destOrd="0" parTransId="{37DD36E1-92B9-4C44-825B-AD9942A13C5B}" sibTransId="{54AF87A8-C301-4602-9CA0-5B227C2B01E4}"/>
    <dgm:cxn modelId="{E092E976-37DF-43C0-A1E6-E4EE01AE5184}" type="presOf" srcId="{8A63309A-EEC3-4F8F-877B-64338B4E4BF6}" destId="{A900D5BE-FCA5-448E-833B-206BF7C80C52}" srcOrd="0" destOrd="0" presId="urn:microsoft.com/office/officeart/2005/8/layout/hProcess9"/>
    <dgm:cxn modelId="{6E61F5B3-91A2-483A-B244-002A8477265C}" srcId="{6121E118-62AF-4D56-B6E8-0C95067BA1C2}" destId="{DB584788-806C-47CF-8D6D-ABE6944B6F44}" srcOrd="1" destOrd="0" parTransId="{9C86E9DF-FE82-4EC0-9F83-C19D31C2D5BD}" sibTransId="{93B7CD83-F3F7-4C81-A274-48856FFD9BC4}"/>
    <dgm:cxn modelId="{D89E01A5-E316-4441-9AE7-D0615641CF44}" srcId="{6121E118-62AF-4D56-B6E8-0C95067BA1C2}" destId="{8A63309A-EEC3-4F8F-877B-64338B4E4BF6}" srcOrd="0" destOrd="0" parTransId="{0EB90CC5-5C69-4177-80BE-63F135D4DFA0}" sibTransId="{07E712D1-7930-4C8B-8659-21E63B076893}"/>
    <dgm:cxn modelId="{CF3C7771-D6AF-4286-AE85-61B799007E88}" type="presOf" srcId="{1C621702-3994-40E4-8354-FA2EB3BBC5B3}" destId="{342A86AC-4DE9-44EE-80FB-01E55685FEFC}" srcOrd="0" destOrd="0" presId="urn:microsoft.com/office/officeart/2005/8/layout/hProcess9"/>
    <dgm:cxn modelId="{1373AA56-121B-438C-BA45-B6C8795DFB71}" srcId="{6121E118-62AF-4D56-B6E8-0C95067BA1C2}" destId="{4209E39E-ED7C-4B3B-B1A8-29AF350959AA}" srcOrd="2" destOrd="0" parTransId="{66A427E1-0384-4E08-9E13-5A7539DDE8DF}" sibTransId="{2D64354B-2FE9-4AD8-9AE4-637AED8FD850}"/>
    <dgm:cxn modelId="{294E76E1-160B-44CD-B775-F81333019C02}" type="presOf" srcId="{4209E39E-ED7C-4B3B-B1A8-29AF350959AA}" destId="{0E6ECA10-D1CF-4F2F-B5FF-175930FB6D68}" srcOrd="0" destOrd="0" presId="urn:microsoft.com/office/officeart/2005/8/layout/hProcess9"/>
    <dgm:cxn modelId="{01043C96-B895-47D8-B6A2-C13DBFCAE94A}" type="presOf" srcId="{DB584788-806C-47CF-8D6D-ABE6944B6F44}" destId="{88874B5E-21F5-4F37-9954-7E5BD7904EAE}" srcOrd="0" destOrd="0" presId="urn:microsoft.com/office/officeart/2005/8/layout/hProcess9"/>
    <dgm:cxn modelId="{C6357CA1-4F4B-4534-9F13-ABBE894EAA2B}" type="presParOf" srcId="{5F526036-F487-4084-8316-303D62B91D89}" destId="{FCC356F3-71AF-415E-82DC-E8DF753BEDED}" srcOrd="0" destOrd="0" presId="urn:microsoft.com/office/officeart/2005/8/layout/hProcess9"/>
    <dgm:cxn modelId="{2C8B8C20-D5F0-4496-A497-308306641BC3}" type="presParOf" srcId="{5F526036-F487-4084-8316-303D62B91D89}" destId="{D2F65297-5A73-4D88-803B-8C7D44F0BEFD}" srcOrd="1" destOrd="0" presId="urn:microsoft.com/office/officeart/2005/8/layout/hProcess9"/>
    <dgm:cxn modelId="{251839AC-703F-4E95-A644-BFED3F24FA40}" type="presParOf" srcId="{D2F65297-5A73-4D88-803B-8C7D44F0BEFD}" destId="{A900D5BE-FCA5-448E-833B-206BF7C80C52}" srcOrd="0" destOrd="0" presId="urn:microsoft.com/office/officeart/2005/8/layout/hProcess9"/>
    <dgm:cxn modelId="{74D481CA-08AC-49E1-A7F2-924A4501728C}" type="presParOf" srcId="{D2F65297-5A73-4D88-803B-8C7D44F0BEFD}" destId="{BA765192-6154-441D-B3D2-E23336018DC0}" srcOrd="1" destOrd="0" presId="urn:microsoft.com/office/officeart/2005/8/layout/hProcess9"/>
    <dgm:cxn modelId="{C2756105-AAB1-45C1-B604-5045CC86A945}" type="presParOf" srcId="{D2F65297-5A73-4D88-803B-8C7D44F0BEFD}" destId="{88874B5E-21F5-4F37-9954-7E5BD7904EAE}" srcOrd="2" destOrd="0" presId="urn:microsoft.com/office/officeart/2005/8/layout/hProcess9"/>
    <dgm:cxn modelId="{61B79A13-699D-4392-B429-E4A8FDC3D0BB}" type="presParOf" srcId="{D2F65297-5A73-4D88-803B-8C7D44F0BEFD}" destId="{5DEBC0FC-A928-4D86-9FF3-FE49F86F3271}" srcOrd="3" destOrd="0" presId="urn:microsoft.com/office/officeart/2005/8/layout/hProcess9"/>
    <dgm:cxn modelId="{C6F48C5E-18C0-4091-B5BE-9D81873A68BD}" type="presParOf" srcId="{D2F65297-5A73-4D88-803B-8C7D44F0BEFD}" destId="{0E6ECA10-D1CF-4F2F-B5FF-175930FB6D68}" srcOrd="4" destOrd="0" presId="urn:microsoft.com/office/officeart/2005/8/layout/hProcess9"/>
    <dgm:cxn modelId="{FA44B068-4B5E-4AC3-A82B-41548BE238A9}" type="presParOf" srcId="{D2F65297-5A73-4D88-803B-8C7D44F0BEFD}" destId="{FF59A4C7-B0C0-4090-936F-7D3BD2F602D6}" srcOrd="5" destOrd="0" presId="urn:microsoft.com/office/officeart/2005/8/layout/hProcess9"/>
    <dgm:cxn modelId="{62E1A9C1-4ABF-4DB6-979A-CB6EAE077802}" type="presParOf" srcId="{D2F65297-5A73-4D88-803B-8C7D44F0BEFD}" destId="{342A86AC-4DE9-44EE-80FB-01E55685FEF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C356F3-71AF-415E-82DC-E8DF753BEDED}">
      <dsp:nvSpPr>
        <dsp:cNvPr id="0" name=""/>
        <dsp:cNvSpPr/>
      </dsp:nvSpPr>
      <dsp:spPr>
        <a:xfrm>
          <a:off x="806897" y="0"/>
          <a:ext cx="9144842" cy="4023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0D5BE-FCA5-448E-833B-206BF7C80C52}">
      <dsp:nvSpPr>
        <dsp:cNvPr id="0" name=""/>
        <dsp:cNvSpPr/>
      </dsp:nvSpPr>
      <dsp:spPr>
        <a:xfrm>
          <a:off x="1368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Free trade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Creation of trade</a:t>
          </a:r>
          <a:endParaRPr lang="en-GB" sz="1900" kern="1200" dirty="0"/>
        </a:p>
      </dsp:txBody>
      <dsp:txXfrm>
        <a:off x="79930" y="1285570"/>
        <a:ext cx="2402424" cy="1452220"/>
      </dsp:txXfrm>
    </dsp:sp>
    <dsp:sp modelId="{88874B5E-21F5-4F37-9954-7E5BD7904EAE}">
      <dsp:nvSpPr>
        <dsp:cNvPr id="0" name=""/>
        <dsp:cNvSpPr/>
      </dsp:nvSpPr>
      <dsp:spPr>
        <a:xfrm>
          <a:off x="2733486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Economies of scale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Lower prices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Increased demand for goods and services</a:t>
          </a:r>
          <a:endParaRPr lang="en-GB" sz="1900" kern="1200" dirty="0"/>
        </a:p>
      </dsp:txBody>
      <dsp:txXfrm>
        <a:off x="2812048" y="1285570"/>
        <a:ext cx="2402424" cy="1452220"/>
      </dsp:txXfrm>
    </dsp:sp>
    <dsp:sp modelId="{0E6ECA10-D1CF-4F2F-B5FF-175930FB6D68}">
      <dsp:nvSpPr>
        <dsp:cNvPr id="0" name=""/>
        <dsp:cNvSpPr/>
      </dsp:nvSpPr>
      <dsp:spPr>
        <a:xfrm>
          <a:off x="5465603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Creation of jobs and wealth</a:t>
          </a:r>
          <a:endParaRPr lang="en-GB" sz="1900" kern="1200"/>
        </a:p>
      </dsp:txBody>
      <dsp:txXfrm>
        <a:off x="5544165" y="1285570"/>
        <a:ext cx="2402424" cy="1452220"/>
      </dsp:txXfrm>
    </dsp:sp>
    <dsp:sp modelId="{342A86AC-4DE9-44EE-80FB-01E55685FEFC}">
      <dsp:nvSpPr>
        <dsp:cNvPr id="0" name=""/>
        <dsp:cNvSpPr/>
      </dsp:nvSpPr>
      <dsp:spPr>
        <a:xfrm>
          <a:off x="8197720" y="1207008"/>
          <a:ext cx="2559548" cy="1609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Protection from cheap import from outside the bloc</a:t>
          </a:r>
          <a:endParaRPr lang="en-GB" sz="1900" kern="1200"/>
        </a:p>
      </dsp:txBody>
      <dsp:txXfrm>
        <a:off x="8276282" y="1285570"/>
        <a:ext cx="2402424" cy="1452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810A-84C9-4BCF-BDB5-9E3F418557A0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4ECB-7E18-4E98-8C4E-042FB35FD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ec.org/About-Us/About-APEC/Member-Economies" TargetMode="External"/><Relationship Id="rId2" Type="http://schemas.openxmlformats.org/officeDocument/2006/relationships/hyperlink" Target="http://www.naftanow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ews.bbc.co.uk/1/hi/world/americas/5195834.stm" TargetMode="External"/><Relationship Id="rId4" Type="http://schemas.openxmlformats.org/officeDocument/2006/relationships/hyperlink" Target="https://europa.eu/european-union/about-eu/countries_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bbc.co.uk/1/hi/world/americas/5195834.stm" TargetMode="External"/><Relationship Id="rId2" Type="http://schemas.openxmlformats.org/officeDocument/2006/relationships/hyperlink" Target="https://europa.eu/european-union/about-eu/countries_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business-3608366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International Business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International </a:t>
            </a:r>
            <a:r>
              <a:rPr lang="en-GB" dirty="0" smtClean="0"/>
              <a:t>Trading blocs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4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trading bloc?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97832" y="1737359"/>
            <a:ext cx="10900610" cy="4398745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group of economies that join together to protect themselves from imports from other areas.</a:t>
            </a:r>
          </a:p>
          <a:p>
            <a:r>
              <a:rPr lang="en-GB" dirty="0" smtClean="0"/>
              <a:t>Examples: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u="sng" dirty="0" smtClean="0"/>
              <a:t>FREE TRADE AREA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tx1"/>
                </a:solidFill>
              </a:rPr>
              <a:t>e.g. North American Free Trade Area (</a:t>
            </a:r>
            <a:r>
              <a:rPr lang="en-GB" dirty="0" smtClean="0">
                <a:solidFill>
                  <a:schemeClr val="tx1"/>
                </a:solidFill>
                <a:hlinkClick r:id="rId2"/>
              </a:rPr>
              <a:t>NAFTA</a:t>
            </a:r>
            <a:r>
              <a:rPr lang="en-GB" dirty="0" smtClean="0">
                <a:solidFill>
                  <a:schemeClr val="tx1"/>
                </a:solidFill>
              </a:rPr>
              <a:t>) and Asia-Pacific Economic Cooperation (</a:t>
            </a:r>
            <a:r>
              <a:rPr lang="en-GB" dirty="0" smtClean="0">
                <a:solidFill>
                  <a:schemeClr val="tx1"/>
                </a:solidFill>
                <a:hlinkClick r:id="rId3"/>
              </a:rPr>
              <a:t>APEC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GB" dirty="0"/>
              <a:t>Free Trade Areas (FTAs) are created when two or more countries in a region agree to reduce or eliminate </a:t>
            </a:r>
            <a:r>
              <a:rPr lang="en-GB" b="1" i="1" dirty="0"/>
              <a:t>barriers to trade </a:t>
            </a:r>
            <a:r>
              <a:rPr lang="en-GB" dirty="0"/>
              <a:t>on all goods coming from other members</a:t>
            </a:r>
            <a:r>
              <a:rPr lang="en-GB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u="sng" dirty="0" smtClean="0"/>
              <a:t>CUSTOMS UNION</a:t>
            </a:r>
            <a:r>
              <a:rPr lang="en-GB" dirty="0" smtClean="0"/>
              <a:t> e.g. The </a:t>
            </a:r>
            <a:r>
              <a:rPr lang="en-GB" dirty="0" smtClean="0">
                <a:hlinkClick r:id="rId4"/>
              </a:rPr>
              <a:t>EU</a:t>
            </a:r>
            <a:r>
              <a:rPr lang="en-GB" dirty="0"/>
              <a:t> and </a:t>
            </a:r>
            <a:r>
              <a:rPr lang="en-GB" dirty="0">
                <a:hlinkClick r:id="rId5"/>
              </a:rPr>
              <a:t>Mercosur</a:t>
            </a:r>
            <a:r>
              <a:rPr lang="en-GB" dirty="0"/>
              <a:t> (South American countries common market)</a:t>
            </a:r>
            <a:endParaRPr lang="en-GB" dirty="0" smtClean="0"/>
          </a:p>
          <a:p>
            <a:r>
              <a:rPr lang="en-GB" dirty="0"/>
              <a:t>A customs union involves the removal of tariff barriers between members, plus the acceptance of a </a:t>
            </a:r>
            <a:r>
              <a:rPr lang="en-GB" b="1" i="1" dirty="0"/>
              <a:t>common (unified) external tariff </a:t>
            </a:r>
            <a:r>
              <a:rPr lang="en-GB" dirty="0"/>
              <a:t>against non-members. This means that members may negotiate as a single bloc with 3</a:t>
            </a:r>
            <a:r>
              <a:rPr lang="en-GB" baseline="30000" dirty="0"/>
              <a:t>rd</a:t>
            </a:r>
            <a:r>
              <a:rPr lang="en-GB" dirty="0"/>
              <a:t> parties, such as with other trading blocs, or with the </a:t>
            </a:r>
            <a:r>
              <a:rPr lang="en-GB" b="1" i="1" dirty="0" smtClean="0"/>
              <a:t>WTO</a:t>
            </a:r>
            <a:r>
              <a:rPr lang="en-GB" dirty="0" smtClean="0"/>
              <a:t> (World Trade Organisation).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9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trading bloc?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u="sng" dirty="0" smtClean="0"/>
              <a:t>COMMON MARKET (SINGLE MARKET) </a:t>
            </a:r>
            <a:r>
              <a:rPr lang="en-GB" dirty="0"/>
              <a:t>e.g. The European Union (</a:t>
            </a:r>
            <a:r>
              <a:rPr lang="en-GB" dirty="0">
                <a:hlinkClick r:id="rId2"/>
              </a:rPr>
              <a:t>EU</a:t>
            </a:r>
            <a:r>
              <a:rPr lang="en-GB" dirty="0"/>
              <a:t>) and </a:t>
            </a:r>
            <a:r>
              <a:rPr lang="en-GB" dirty="0">
                <a:hlinkClick r:id="rId3"/>
              </a:rPr>
              <a:t>Mercosur</a:t>
            </a:r>
            <a:r>
              <a:rPr lang="en-GB" dirty="0"/>
              <a:t> (South American countries common market</a:t>
            </a:r>
            <a:r>
              <a:rPr lang="en-GB" dirty="0" smtClean="0"/>
              <a:t>) 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NOTE: The EU and Mercosur both serve as examples of customs unions as well as common markets.</a:t>
            </a:r>
            <a:endParaRPr lang="en-GB" u="sng" dirty="0" smtClean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‘common market’ (or single market) is the first significant step towards full economic integration, and occurs when member countries trade freely in all economic resources – not just tangible goods. 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This </a:t>
            </a:r>
            <a:r>
              <a:rPr lang="en-GB" dirty="0"/>
              <a:t>means that all barriers to trade in goods, services, capital, and labour are removed. 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In </a:t>
            </a:r>
            <a:r>
              <a:rPr lang="en-GB" dirty="0"/>
              <a:t>addition, as well as removing tariffs, non-tariff barriers are also reduced and eliminated. 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For </a:t>
            </a:r>
            <a:r>
              <a:rPr lang="en-GB" dirty="0"/>
              <a:t>a common market to be successful there must also be a significant level of harmonisation of </a:t>
            </a:r>
            <a:r>
              <a:rPr lang="en-GB" dirty="0" smtClean="0"/>
              <a:t>economic </a:t>
            </a:r>
            <a:r>
              <a:rPr lang="en-GB" dirty="0"/>
              <a:t>policies, and common rules regarding monopoly power and other anti-competitive practices. There may also be common policies affecting key industries, such as the </a:t>
            </a:r>
            <a:r>
              <a:rPr lang="en-GB" dirty="0" smtClean="0"/>
              <a:t>Common Agricultural Policy (CAP</a:t>
            </a:r>
            <a:r>
              <a:rPr lang="en-GB" dirty="0"/>
              <a:t>) and Common Fisheries Policy (CFP) of the European Single Market (ESM). </a:t>
            </a:r>
            <a:endParaRPr lang="en-GB" dirty="0" smtClean="0"/>
          </a:p>
          <a:p>
            <a:r>
              <a:rPr lang="en-GB" u="sng" dirty="0"/>
              <a:t>Source: http://economicsonline.co.uk/Global_economics/Trading_blocs.html</a:t>
            </a:r>
            <a:endParaRPr lang="en-GB" u="sng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9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difference?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This article </a:t>
            </a:r>
            <a:r>
              <a:rPr lang="en-GB" dirty="0" smtClean="0"/>
              <a:t>from the </a:t>
            </a:r>
            <a:r>
              <a:rPr lang="en-GB" dirty="0" err="1" smtClean="0"/>
              <a:t>bbc</a:t>
            </a:r>
            <a:r>
              <a:rPr lang="en-GB" dirty="0" smtClean="0"/>
              <a:t> explains it well…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7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39632"/>
            <a:ext cx="10058400" cy="1450757"/>
          </a:xfrm>
        </p:spPr>
        <p:txBody>
          <a:bodyPr/>
          <a:lstStyle/>
          <a:p>
            <a:r>
              <a:rPr lang="en-GB" dirty="0" smtClean="0"/>
              <a:t>Key benefits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560725"/>
              </p:ext>
            </p:extLst>
          </p:nvPr>
        </p:nvGraphicFramePr>
        <p:xfrm>
          <a:off x="747161" y="1893860"/>
          <a:ext cx="10758638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8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World Trade Organisation (WTO)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/>
              <a:t>The WTO attempts </a:t>
            </a:r>
            <a:r>
              <a:rPr lang="en-GB" sz="2800" dirty="0"/>
              <a:t>to promote free and fair trade – an increasingly difficult </a:t>
            </a:r>
            <a:r>
              <a:rPr lang="en-GB" sz="2800" dirty="0" smtClean="0"/>
              <a:t>task.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/>
              <a:t>The </a:t>
            </a:r>
            <a:r>
              <a:rPr lang="en-GB" sz="2800" dirty="0"/>
              <a:t>WTO was established in 1995 when it replaced the General Agreement on Tariffs and Trade (GATT). </a:t>
            </a:r>
            <a:endParaRPr lang="en-GB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/>
              <a:t>It </a:t>
            </a:r>
            <a:r>
              <a:rPr lang="en-GB" sz="2800" dirty="0"/>
              <a:t>has its headquarters in Geneva, Switzerland and, by 2012, had 153 member countries, including China, which was the last major nation to join</a:t>
            </a:r>
            <a:r>
              <a:rPr lang="en-GB" sz="2800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4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purpose of WTO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200" dirty="0"/>
              <a:t>The purpose of the WTO is to promote free and fair trade through multilateral talks and </a:t>
            </a:r>
            <a:r>
              <a:rPr lang="en-GB" sz="3200" dirty="0" smtClean="0"/>
              <a:t>negotiations </a:t>
            </a:r>
            <a:r>
              <a:rPr lang="en-GB" sz="3200" dirty="0"/>
              <a:t>and to arbitrate between countries that are in dispute. </a:t>
            </a:r>
            <a:endParaRPr lang="en-GB" sz="3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3200" dirty="0" smtClean="0"/>
              <a:t>The </a:t>
            </a:r>
            <a:r>
              <a:rPr lang="en-GB" sz="3200" dirty="0"/>
              <a:t>WTO itself claims that, unlike GATT that preceded it, its rules of trade have been worked out by the direct involvement of all countries, and not just a few powerful ones</a:t>
            </a:r>
            <a:r>
              <a:rPr lang="en-GB" sz="32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200" dirty="0" smtClean="0"/>
              <a:t>It is a matter of debate whether the WTO favours the powerful minority. Because of this, the WTO is a controversial organisation that has been criticised over its ethical record.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39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Research </a:t>
            </a:r>
            <a:r>
              <a:rPr lang="en-GB" dirty="0" smtClean="0"/>
              <a:t>and explain the </a:t>
            </a:r>
            <a:r>
              <a:rPr lang="en-GB" u="sng" dirty="0" smtClean="0"/>
              <a:t>role</a:t>
            </a:r>
            <a:r>
              <a:rPr lang="en-GB" dirty="0" smtClean="0"/>
              <a:t> of trading blocs – i.e. what they were set up to achieve. </a:t>
            </a:r>
            <a:endParaRPr lang="en-GB" dirty="0" smtClean="0"/>
          </a:p>
          <a:p>
            <a:r>
              <a:rPr lang="en-GB" dirty="0" smtClean="0"/>
              <a:t>Also, consider</a:t>
            </a:r>
            <a:r>
              <a:rPr lang="en-GB" dirty="0" smtClean="0"/>
              <a:t> </a:t>
            </a:r>
            <a:r>
              <a:rPr lang="en-GB" dirty="0" smtClean="0"/>
              <a:t>the drawbacks / limitations of trading </a:t>
            </a:r>
            <a:r>
              <a:rPr lang="en-GB" dirty="0" smtClean="0"/>
              <a:t>blocs.</a:t>
            </a:r>
            <a:endParaRPr lang="en-GB" dirty="0" smtClean="0"/>
          </a:p>
          <a:p>
            <a:r>
              <a:rPr lang="en-GB" dirty="0" smtClean="0"/>
              <a:t>Focus your research on: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C00000"/>
                </a:solidFill>
              </a:rPr>
              <a:t>1) </a:t>
            </a:r>
            <a:r>
              <a:rPr lang="en-GB" dirty="0" smtClean="0"/>
              <a:t>WTO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C00000"/>
                </a:solidFill>
              </a:rPr>
              <a:t>2) </a:t>
            </a:r>
            <a:r>
              <a:rPr lang="en-GB" dirty="0" smtClean="0"/>
              <a:t>Free-Trade Areas, for example </a:t>
            </a:r>
            <a:r>
              <a:rPr lang="en-GB" dirty="0" smtClean="0">
                <a:solidFill>
                  <a:srgbClr val="C00000"/>
                </a:solidFill>
              </a:rPr>
              <a:t>3) </a:t>
            </a:r>
            <a:r>
              <a:rPr lang="en-GB" dirty="0" smtClean="0"/>
              <a:t>NAFTA and </a:t>
            </a:r>
            <a:r>
              <a:rPr lang="en-GB" dirty="0" smtClean="0">
                <a:solidFill>
                  <a:srgbClr val="C00000"/>
                </a:solidFill>
              </a:rPr>
              <a:t>4) </a:t>
            </a:r>
            <a:r>
              <a:rPr lang="en-GB" dirty="0" smtClean="0"/>
              <a:t>APEC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C00000"/>
                </a:solidFill>
              </a:rPr>
              <a:t>5) </a:t>
            </a:r>
            <a:r>
              <a:rPr lang="en-GB" dirty="0" smtClean="0"/>
              <a:t>Customs Unions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C00000"/>
                </a:solidFill>
              </a:rPr>
              <a:t>6) </a:t>
            </a:r>
            <a:r>
              <a:rPr lang="en-GB" dirty="0" smtClean="0"/>
              <a:t>Common Markets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Write up your research in 8 sections outlined above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   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3272589" y="3681663"/>
            <a:ext cx="264695" cy="78205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693695" y="3777916"/>
            <a:ext cx="5065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example </a:t>
            </a:r>
            <a:r>
              <a:rPr lang="en-GB" sz="2000" dirty="0" smtClean="0">
                <a:solidFill>
                  <a:srgbClr val="C00000"/>
                </a:solidFill>
              </a:rPr>
              <a:t>7)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 and </a:t>
            </a:r>
            <a:r>
              <a:rPr lang="en-GB" sz="2000" dirty="0" smtClean="0">
                <a:solidFill>
                  <a:srgbClr val="C00000"/>
                </a:solidFill>
              </a:rPr>
              <a:t>8) 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Mercosur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36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1A2E6-528A-44AD-8EC2-7BEB486F2FF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CE3403-4E05-4AFF-B407-CE026DAC9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DC5921-2299-4A2F-A54D-B742A4F67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249</TotalTime>
  <Words>639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International Business</vt:lpstr>
      <vt:lpstr>What is a trading bloc?</vt:lpstr>
      <vt:lpstr>What is a trading bloc?</vt:lpstr>
      <vt:lpstr>What is the difference?</vt:lpstr>
      <vt:lpstr>Key benefits</vt:lpstr>
      <vt:lpstr>World Trade Organisation (WTO)</vt:lpstr>
      <vt:lpstr>The purpose of WTO</vt:lpstr>
      <vt:lpstr>Task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</dc:title>
  <dc:creator>Anne E Lomas</dc:creator>
  <cp:lastModifiedBy>Anne E Lomas</cp:lastModifiedBy>
  <cp:revision>33</cp:revision>
  <dcterms:created xsi:type="dcterms:W3CDTF">2017-06-29T14:01:53Z</dcterms:created>
  <dcterms:modified xsi:type="dcterms:W3CDTF">2018-02-02T09:45:08Z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