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4" r:id="rId6"/>
    <p:sldId id="275" r:id="rId7"/>
    <p:sldId id="278" r:id="rId8"/>
    <p:sldId id="280" r:id="rId9"/>
    <p:sldId id="281" r:id="rId10"/>
    <p:sldId id="282" r:id="rId11"/>
    <p:sldId id="279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111" autoAdjust="0"/>
  </p:normalViewPr>
  <p:slideViewPr>
    <p:cSldViewPr>
      <p:cViewPr varScale="1">
        <p:scale>
          <a:sx n="74" d="100"/>
          <a:sy n="74" d="100"/>
        </p:scale>
        <p:origin x="104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24/01/2017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060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 only need 1 week for B1/B2 – if so move on or use time to catch up if behind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70</a:t>
            </a:r>
          </a:p>
          <a:p>
            <a:r>
              <a:rPr lang="en-GB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WJEC handouts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661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 only need 1 week for B1/B2 – if so move on or use time to catch up if behind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page 70</a:t>
            </a:r>
          </a:p>
          <a:p>
            <a:r>
              <a:rPr lang="en-GB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WJEC handouts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464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 smtClean="0">
                <a:solidFill>
                  <a:srgbClr val="C00000"/>
                </a:solidFill>
                <a:latin typeface="+mn-lt"/>
              </a:rPr>
              <a:t>USE THIS TEMPLATE TO BRAINSTORM – POINTS BELOW FOR GUIDANCE</a:t>
            </a:r>
            <a:endParaRPr lang="en-GB" sz="1200" b="1" baseline="0" dirty="0" smtClean="0">
              <a:solidFill>
                <a:srgbClr val="C00000"/>
              </a:solidFill>
              <a:latin typeface="+mn-lt"/>
            </a:endParaRPr>
          </a:p>
          <a:p>
            <a:endParaRPr lang="en-GB" sz="1200" baseline="0" dirty="0" smtClean="0">
              <a:solidFill>
                <a:schemeClr val="tx1"/>
              </a:solidFill>
              <a:latin typeface="+mn-lt"/>
            </a:endParaRPr>
          </a:p>
          <a:p>
            <a:endParaRPr lang="en-GB" sz="1200" dirty="0" smtClean="0">
              <a:solidFill>
                <a:schemeClr val="tx1"/>
              </a:solidFill>
              <a:latin typeface="+mn-lt"/>
            </a:endParaRPr>
          </a:p>
          <a:p>
            <a:r>
              <a:rPr lang="en-GB" sz="1200" b="1" dirty="0" smtClean="0">
                <a:solidFill>
                  <a:schemeClr val="bg2">
                    <a:lumMod val="50000"/>
                  </a:schemeClr>
                </a:solidFill>
              </a:rPr>
              <a:t>Geographic </a:t>
            </a:r>
            <a:r>
              <a:rPr lang="en-GB" sz="1200" dirty="0" smtClean="0">
                <a:solidFill>
                  <a:schemeClr val="bg2">
                    <a:lumMod val="50000"/>
                  </a:schemeClr>
                </a:solidFill>
              </a:rPr>
              <a:t>segmentation – where do customers live, where do they buy?</a:t>
            </a:r>
          </a:p>
          <a:p>
            <a:r>
              <a:rPr lang="en-GB" sz="1200" b="1" dirty="0" smtClean="0">
                <a:solidFill>
                  <a:schemeClr val="bg2">
                    <a:lumMod val="50000"/>
                  </a:schemeClr>
                </a:solidFill>
              </a:rPr>
              <a:t>Demographic</a:t>
            </a:r>
            <a:r>
              <a:rPr lang="en-GB" sz="1200" dirty="0" smtClean="0">
                <a:solidFill>
                  <a:schemeClr val="bg2">
                    <a:lumMod val="50000"/>
                  </a:schemeClr>
                </a:solidFill>
              </a:rPr>
              <a:t> segmentation – groups based on age, sex, ethnic background, occupation and income</a:t>
            </a:r>
          </a:p>
          <a:p>
            <a:r>
              <a:rPr lang="en-GB" sz="1200" b="1" dirty="0" smtClean="0">
                <a:solidFill>
                  <a:schemeClr val="bg2">
                    <a:lumMod val="50000"/>
                  </a:schemeClr>
                </a:solidFill>
              </a:rPr>
              <a:t>Behavioural segmentation </a:t>
            </a:r>
            <a:r>
              <a:rPr lang="en-GB" sz="1200" dirty="0" smtClean="0">
                <a:solidFill>
                  <a:schemeClr val="bg2">
                    <a:lumMod val="50000"/>
                  </a:schemeClr>
                </a:solidFill>
              </a:rPr>
              <a:t>– looking at usage patterns, levels of brand loyalty, elasticity of demand</a:t>
            </a:r>
          </a:p>
          <a:p>
            <a:r>
              <a:rPr lang="en-GB" sz="1200" b="1" dirty="0" smtClean="0">
                <a:solidFill>
                  <a:schemeClr val="bg2">
                    <a:lumMod val="50000"/>
                  </a:schemeClr>
                </a:solidFill>
              </a:rPr>
              <a:t>Psychographic segmentation </a:t>
            </a:r>
            <a:r>
              <a:rPr lang="en-GB" sz="1200" dirty="0" smtClean="0">
                <a:solidFill>
                  <a:schemeClr val="bg2">
                    <a:lumMod val="50000"/>
                  </a:schemeClr>
                </a:solidFill>
              </a:rPr>
              <a:t>– lifestyle groups, personal values and attitudes</a:t>
            </a:r>
          </a:p>
          <a:p>
            <a:endParaRPr lang="en-GB" sz="1200" dirty="0" smtClean="0">
              <a:solidFill>
                <a:schemeClr val="tx1"/>
              </a:solidFill>
              <a:latin typeface="+mn-lt"/>
            </a:endParaRP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dirty="0" smtClean="0">
                <a:solidFill>
                  <a:schemeClr val="bg2">
                    <a:lumMod val="50000"/>
                  </a:schemeClr>
                </a:solidFill>
              </a:rPr>
              <a:t>age</a:t>
            </a:r>
          </a:p>
          <a:p>
            <a:r>
              <a:rPr lang="en-GB" sz="1200" b="1" dirty="0" smtClean="0">
                <a:solidFill>
                  <a:schemeClr val="bg2">
                    <a:lumMod val="50000"/>
                  </a:schemeClr>
                </a:solidFill>
              </a:rPr>
              <a:t>gender</a:t>
            </a:r>
          </a:p>
          <a:p>
            <a:r>
              <a:rPr lang="en-GB" sz="1200" b="1" dirty="0" smtClean="0">
                <a:solidFill>
                  <a:schemeClr val="bg2">
                    <a:lumMod val="50000"/>
                  </a:schemeClr>
                </a:solidFill>
              </a:rPr>
              <a:t>cultural/ethnic/religious background</a:t>
            </a:r>
          </a:p>
          <a:p>
            <a:r>
              <a:rPr lang="en-GB" sz="1200" b="1" dirty="0" smtClean="0">
                <a:solidFill>
                  <a:schemeClr val="bg2">
                    <a:lumMod val="50000"/>
                  </a:schemeClr>
                </a:solidFill>
              </a:rPr>
              <a:t>socio-economic group</a:t>
            </a:r>
          </a:p>
          <a:p>
            <a:r>
              <a:rPr lang="en-GB" sz="1200" b="1" dirty="0" smtClean="0">
                <a:solidFill>
                  <a:schemeClr val="bg2">
                    <a:lumMod val="50000"/>
                  </a:schemeClr>
                </a:solidFill>
              </a:rPr>
              <a:t>occupation and income </a:t>
            </a:r>
          </a:p>
          <a:p>
            <a:r>
              <a:rPr lang="en-GB" sz="1200" b="1" dirty="0" smtClean="0">
                <a:solidFill>
                  <a:schemeClr val="bg2">
                    <a:lumMod val="50000"/>
                  </a:schemeClr>
                </a:solidFill>
              </a:rPr>
              <a:t>geographical location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927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600" dirty="0" smtClean="0">
                <a:solidFill>
                  <a:srgbClr val="FFC000"/>
                </a:solidFill>
                <a:latin typeface="+mn-lt"/>
              </a:rPr>
              <a:t>Types of market</a:t>
            </a:r>
            <a:r>
              <a:rPr lang="en-GB" sz="1200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en-GB" sz="1200" dirty="0" smtClean="0">
                <a:solidFill>
                  <a:srgbClr val="FFC000"/>
                </a:solidFill>
                <a:latin typeface="+mn-lt"/>
              </a:rPr>
            </a:br>
            <a:r>
              <a:rPr lang="en-GB" sz="1200" dirty="0" smtClean="0">
                <a:solidFill>
                  <a:schemeClr val="tx1"/>
                </a:solidFill>
                <a:latin typeface="+mn-lt"/>
              </a:rPr>
              <a:t>local/global</a:t>
            </a:r>
            <a:br>
              <a:rPr lang="en-GB" sz="1200" dirty="0" smtClean="0">
                <a:solidFill>
                  <a:schemeClr val="tx1"/>
                </a:solidFill>
                <a:latin typeface="+mn-lt"/>
              </a:rPr>
            </a:br>
            <a:r>
              <a:rPr lang="en-GB" sz="1200" dirty="0" smtClean="0">
                <a:solidFill>
                  <a:schemeClr val="tx1"/>
                </a:solidFill>
                <a:latin typeface="+mn-lt"/>
              </a:rPr>
              <a:t>mass/niche</a:t>
            </a:r>
            <a:br>
              <a:rPr lang="en-GB" sz="1200" dirty="0" smtClean="0">
                <a:solidFill>
                  <a:schemeClr val="tx1"/>
                </a:solidFill>
                <a:latin typeface="+mn-lt"/>
              </a:rPr>
            </a:br>
            <a:r>
              <a:rPr lang="en-GB" sz="1200" dirty="0" smtClean="0">
                <a:solidFill>
                  <a:schemeClr val="tx1"/>
                </a:solidFill>
                <a:latin typeface="+mn-lt"/>
              </a:rPr>
              <a:t>trade/consumer</a:t>
            </a:r>
            <a:br>
              <a:rPr lang="en-GB" sz="1200" dirty="0" smtClean="0">
                <a:solidFill>
                  <a:schemeClr val="tx1"/>
                </a:solidFill>
                <a:latin typeface="+mn-lt"/>
              </a:rPr>
            </a:br>
            <a:r>
              <a:rPr lang="en-GB" sz="1200" dirty="0" smtClean="0">
                <a:solidFill>
                  <a:schemeClr val="tx1"/>
                </a:solidFill>
                <a:latin typeface="+mn-lt"/>
              </a:rPr>
              <a:t>product/service</a:t>
            </a:r>
            <a:br>
              <a:rPr lang="en-GB" sz="1200" dirty="0" smtClean="0">
                <a:solidFill>
                  <a:schemeClr val="tx1"/>
                </a:solidFill>
                <a:latin typeface="+mn-lt"/>
              </a:rPr>
            </a:br>
            <a:r>
              <a:rPr lang="en-GB" sz="1200" dirty="0" smtClean="0">
                <a:solidFill>
                  <a:schemeClr val="tx1"/>
                </a:solidFill>
                <a:latin typeface="+mn-lt"/>
              </a:rPr>
              <a:t>seasonal</a:t>
            </a:r>
          </a:p>
          <a:p>
            <a:endParaRPr lang="en-GB" sz="1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82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</a:t>
            </a:r>
            <a:r>
              <a:rPr lang="en-GB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Niche products, buying locally, buying homemade foods again, supporting ethical sources, food as gifts, buying British etc</a:t>
            </a:r>
            <a:endParaRPr lang="en-GB" sz="1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517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Possible answers on next slide</a:t>
            </a:r>
          </a:p>
          <a:p>
            <a:endParaRPr lang="en-GB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</a:t>
            </a:r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farm</a:t>
            </a: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produce jams (farmers markets)</a:t>
            </a:r>
          </a:p>
          <a:p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Garden centres and gift shops like </a:t>
            </a:r>
            <a:r>
              <a:rPr lang="en-GB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Secretts</a:t>
            </a:r>
            <a:endParaRPr lang="en-GB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Niche market jams in supermarkets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757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farm</a:t>
            </a: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produce jams (farmers markets)</a:t>
            </a:r>
          </a:p>
          <a:p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Garden centres and gift shops like </a:t>
            </a:r>
            <a:r>
              <a:rPr lang="en-GB" sz="1200" b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Secretts</a:t>
            </a:r>
            <a:endParaRPr lang="en-GB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Niche market jams in supermarkets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533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DB057A-C8C5-4FA5-8DC7-3CF96E8691AD}" type="datetimeFigureOut">
              <a:rPr lang="en-GB" smtClean="0"/>
              <a:t>24/01/2017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439248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>BTEC NATIONAL IN BUSINESS</a:t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Unit 2 Marketing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rgbClr val="FFC000"/>
                </a:solidFill>
                <a:latin typeface="+mn-lt"/>
              </a:rPr>
              <a:t>The purpose of researching information to identify the needs and wants of </a:t>
            </a:r>
            <a:r>
              <a:rPr lang="en-GB" sz="4400" dirty="0">
                <a:solidFill>
                  <a:srgbClr val="FFC000"/>
                </a:solidFill>
                <a:latin typeface="+mn-lt"/>
              </a:rPr>
              <a:t>customers (B1) </a:t>
            </a:r>
            <a:endParaRPr lang="en-GB" sz="4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186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+mn-lt"/>
              </a:rPr>
              <a:t>Purpose of Market Research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3"/>
            <a:ext cx="8229600" cy="475252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pPr lvl="0"/>
            <a:r>
              <a:rPr lang="en-GB" sz="2800" dirty="0"/>
              <a:t>To identity target markets</a:t>
            </a:r>
          </a:p>
          <a:p>
            <a:pPr lvl="0"/>
            <a:r>
              <a:rPr lang="en-GB" sz="2800" dirty="0"/>
              <a:t>To identify market size, structure and trends in the market</a:t>
            </a:r>
          </a:p>
          <a:p>
            <a:pPr lvl="0"/>
            <a:r>
              <a:rPr lang="en-GB" sz="2800" dirty="0"/>
              <a:t>To identify competition</a:t>
            </a:r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41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954" y="-9734"/>
            <a:ext cx="3960404" cy="2869177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211129"/>
            <a:ext cx="8064896" cy="36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ea typeface="Times New Roman"/>
              </a:rPr>
              <a:t>The Loseley Bakery are considering launching a range of jams. </a:t>
            </a:r>
            <a:r>
              <a:rPr lang="en-GB" sz="2800" b="1" dirty="0" smtClean="0">
                <a:solidFill>
                  <a:srgbClr val="C00000"/>
                </a:solidFill>
                <a:ea typeface="Times New Roman"/>
              </a:rPr>
              <a:t>In pairs, research and identify:</a:t>
            </a:r>
            <a:endParaRPr lang="en-GB" sz="2800" dirty="0">
              <a:solidFill>
                <a:srgbClr val="C00000"/>
              </a:solidFill>
              <a:ea typeface="Times New Roman"/>
            </a:endParaRPr>
          </a:p>
          <a:p>
            <a:pPr lvl="0"/>
            <a:r>
              <a:rPr lang="en-GB" sz="2800" dirty="0" smtClean="0"/>
              <a:t>The target market?</a:t>
            </a:r>
            <a:endParaRPr lang="en-GB" sz="2800" dirty="0"/>
          </a:p>
          <a:p>
            <a:pPr lvl="0"/>
            <a:r>
              <a:rPr lang="en-GB" sz="2800" dirty="0" smtClean="0"/>
              <a:t>Size/type of market?</a:t>
            </a:r>
          </a:p>
          <a:p>
            <a:pPr lvl="0"/>
            <a:r>
              <a:rPr lang="en-GB" sz="2800" dirty="0" smtClean="0"/>
              <a:t>Any trends </a:t>
            </a:r>
            <a:r>
              <a:rPr lang="en-GB" sz="2800" dirty="0"/>
              <a:t>in the </a:t>
            </a:r>
            <a:r>
              <a:rPr lang="en-GB" sz="2800" dirty="0" smtClean="0"/>
              <a:t>market?</a:t>
            </a:r>
            <a:endParaRPr lang="en-GB" sz="2800" dirty="0"/>
          </a:p>
          <a:p>
            <a:pPr lvl="0"/>
            <a:r>
              <a:rPr lang="en-GB" sz="2800" dirty="0" smtClean="0"/>
              <a:t>Their competitors?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4088" y="5085184"/>
            <a:ext cx="3432065" cy="13536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30781"/>
            <a:ext cx="5405954" cy="2828503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2797722"/>
            <a:ext cx="9144000" cy="4067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88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528" y="3792830"/>
            <a:ext cx="2549599" cy="122413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800" b="1" dirty="0" smtClean="0">
                <a:solidFill>
                  <a:srgbClr val="C00000"/>
                </a:solidFill>
              </a:rPr>
              <a:t>Target market?</a:t>
            </a:r>
            <a:endParaRPr lang="en-GB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2767570"/>
            <a:ext cx="1872208" cy="979577"/>
          </a:xfrm>
          <a:prstGeom prst="rect">
            <a:avLst/>
          </a:prstGeom>
        </p:spPr>
      </p:pic>
      <p:sp>
        <p:nvSpPr>
          <p:cNvPr id="7" name="Wave 6"/>
          <p:cNvSpPr/>
          <p:nvPr/>
        </p:nvSpPr>
        <p:spPr>
          <a:xfrm>
            <a:off x="251520" y="188640"/>
            <a:ext cx="1800200" cy="1296144"/>
          </a:xfrm>
          <a:prstGeom prst="wav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23831" y="618921"/>
            <a:ext cx="1368152" cy="435582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Activity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Oval 1"/>
          <p:cNvSpPr/>
          <p:nvPr/>
        </p:nvSpPr>
        <p:spPr>
          <a:xfrm>
            <a:off x="2734159" y="2276872"/>
            <a:ext cx="3350009" cy="2448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292080" y="1367256"/>
            <a:ext cx="158417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595939" y="4369862"/>
            <a:ext cx="158417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84168" y="3501008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46486" y="4519239"/>
            <a:ext cx="1335843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68004" y="1316047"/>
            <a:ext cx="1335843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03908" y="3496816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814144" y="4689140"/>
            <a:ext cx="358117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09163" y="1052736"/>
            <a:ext cx="1" cy="1234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6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528" y="3792830"/>
            <a:ext cx="2549599" cy="1224136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GB" sz="2800" b="1" dirty="0" smtClean="0">
                <a:solidFill>
                  <a:srgbClr val="C00000"/>
                </a:solidFill>
              </a:rPr>
              <a:t>Type of market?</a:t>
            </a:r>
            <a:endParaRPr lang="en-GB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2767570"/>
            <a:ext cx="1872208" cy="979577"/>
          </a:xfrm>
          <a:prstGeom prst="rect">
            <a:avLst/>
          </a:prstGeom>
        </p:spPr>
      </p:pic>
      <p:sp>
        <p:nvSpPr>
          <p:cNvPr id="7" name="Wave 6"/>
          <p:cNvSpPr/>
          <p:nvPr/>
        </p:nvSpPr>
        <p:spPr>
          <a:xfrm>
            <a:off x="251520" y="188640"/>
            <a:ext cx="1800200" cy="1296144"/>
          </a:xfrm>
          <a:prstGeom prst="wav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23831" y="618921"/>
            <a:ext cx="1368152" cy="435582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Activity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Oval 1"/>
          <p:cNvSpPr/>
          <p:nvPr/>
        </p:nvSpPr>
        <p:spPr>
          <a:xfrm>
            <a:off x="2734159" y="2276872"/>
            <a:ext cx="3350009" cy="2448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292080" y="1367256"/>
            <a:ext cx="158417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595939" y="4369862"/>
            <a:ext cx="158417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84168" y="3501008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46486" y="4519239"/>
            <a:ext cx="1335843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68004" y="1316047"/>
            <a:ext cx="1335843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03908" y="3496816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814144" y="4689140"/>
            <a:ext cx="358117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09163" y="1052736"/>
            <a:ext cx="1" cy="1234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76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528" y="3792830"/>
            <a:ext cx="2549599" cy="1224136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GB" sz="2800" b="1" dirty="0" smtClean="0">
                <a:solidFill>
                  <a:srgbClr val="C00000"/>
                </a:solidFill>
              </a:rPr>
              <a:t>Trends in the market?</a:t>
            </a:r>
            <a:endParaRPr lang="en-GB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2767570"/>
            <a:ext cx="1872208" cy="979577"/>
          </a:xfrm>
          <a:prstGeom prst="rect">
            <a:avLst/>
          </a:prstGeom>
        </p:spPr>
      </p:pic>
      <p:sp>
        <p:nvSpPr>
          <p:cNvPr id="7" name="Wave 6"/>
          <p:cNvSpPr/>
          <p:nvPr/>
        </p:nvSpPr>
        <p:spPr>
          <a:xfrm>
            <a:off x="251520" y="188640"/>
            <a:ext cx="1800200" cy="1296144"/>
          </a:xfrm>
          <a:prstGeom prst="wav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23831" y="618921"/>
            <a:ext cx="1368152" cy="435582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Activity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Oval 1"/>
          <p:cNvSpPr/>
          <p:nvPr/>
        </p:nvSpPr>
        <p:spPr>
          <a:xfrm>
            <a:off x="2734159" y="2276872"/>
            <a:ext cx="3350009" cy="2448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292080" y="1367256"/>
            <a:ext cx="158417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595939" y="4369862"/>
            <a:ext cx="158417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84168" y="3501008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46486" y="4519239"/>
            <a:ext cx="1335843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68004" y="1316047"/>
            <a:ext cx="1335843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03908" y="3496816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814144" y="4689140"/>
            <a:ext cx="358117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09163" y="1052736"/>
            <a:ext cx="1" cy="1234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48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56" y="3870564"/>
            <a:ext cx="2391808" cy="1224136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GB" sz="2800" b="1" dirty="0" smtClean="0">
                <a:solidFill>
                  <a:srgbClr val="C00000"/>
                </a:solidFill>
              </a:rPr>
              <a:t>Competitor Analysis</a:t>
            </a:r>
            <a:endParaRPr lang="en-GB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5416" y="2705747"/>
            <a:ext cx="2072688" cy="1084472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2734159" y="2276872"/>
            <a:ext cx="3350009" cy="2448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292080" y="1367256"/>
            <a:ext cx="158417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595939" y="4369862"/>
            <a:ext cx="158417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84168" y="3501008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46486" y="4519239"/>
            <a:ext cx="1335843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68004" y="1316047"/>
            <a:ext cx="1335843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03908" y="3496816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814144" y="4689140"/>
            <a:ext cx="358117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09163" y="1052736"/>
            <a:ext cx="1" cy="1234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724709" y="6156012"/>
            <a:ext cx="1786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Country Markets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88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856" y="3870564"/>
            <a:ext cx="2391808" cy="1224136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GB" sz="2800" b="1" dirty="0" smtClean="0">
                <a:solidFill>
                  <a:srgbClr val="C00000"/>
                </a:solidFill>
              </a:rPr>
              <a:t>Competitor Analysis</a:t>
            </a:r>
            <a:endParaRPr lang="en-GB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5416" y="2705747"/>
            <a:ext cx="2072688" cy="1084472"/>
          </a:xfrm>
          <a:prstGeom prst="rect">
            <a:avLst/>
          </a:prstGeom>
        </p:spPr>
      </p:pic>
      <p:sp>
        <p:nvSpPr>
          <p:cNvPr id="7" name="Wave 6"/>
          <p:cNvSpPr/>
          <p:nvPr/>
        </p:nvSpPr>
        <p:spPr>
          <a:xfrm>
            <a:off x="251520" y="188640"/>
            <a:ext cx="1800200" cy="1296144"/>
          </a:xfrm>
          <a:prstGeom prst="wav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23831" y="618921"/>
            <a:ext cx="1368152" cy="435582"/>
          </a:xfrm>
          <a:prstGeom prst="rect">
            <a:avLst/>
          </a:prstGeom>
          <a:solidFill>
            <a:srgbClr val="FFFF00"/>
          </a:solidFill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GB" sz="2800" b="1" dirty="0" smtClean="0">
                <a:solidFill>
                  <a:schemeClr val="tx1"/>
                </a:solidFill>
                <a:latin typeface="+mn-lt"/>
              </a:rPr>
            </a:br>
            <a:r>
              <a:rPr lang="en-GB" sz="2800" b="1" dirty="0" smtClean="0">
                <a:solidFill>
                  <a:schemeClr val="tx1"/>
                </a:solidFill>
                <a:latin typeface="+mn-lt"/>
              </a:rPr>
              <a:t>Activity</a:t>
            </a:r>
            <a:endParaRPr lang="en-GB" sz="28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Oval 1"/>
          <p:cNvSpPr/>
          <p:nvPr/>
        </p:nvSpPr>
        <p:spPr>
          <a:xfrm>
            <a:off x="2734159" y="2276872"/>
            <a:ext cx="3350009" cy="24482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5292080" y="1367256"/>
            <a:ext cx="158417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595939" y="4369862"/>
            <a:ext cx="158417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84168" y="3501008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46486" y="4519239"/>
            <a:ext cx="1335843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68004" y="1316047"/>
            <a:ext cx="1335843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03908" y="3496816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814144" y="4689140"/>
            <a:ext cx="358117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09163" y="1052736"/>
            <a:ext cx="1" cy="1234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6256" y="2807032"/>
            <a:ext cx="2190750" cy="13525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4208" y="4985276"/>
            <a:ext cx="2347710" cy="164048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724709" y="6156012"/>
            <a:ext cx="1786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Country Markets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2995" y="4546421"/>
            <a:ext cx="1288769" cy="192485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98" y="2104107"/>
            <a:ext cx="1397528" cy="209629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52481" y="5017617"/>
            <a:ext cx="1496444" cy="172054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987" y="310963"/>
            <a:ext cx="1577430" cy="223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97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CB68ED-4006-475D-9F12-B7946CBD9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2F1C6D-ACA5-4862-88DE-8EEB81013908}">
  <ds:schemaRefs>
    <ds:schemaRef ds:uri="http://purl.org/dc/terms/"/>
    <ds:schemaRef ds:uri="http://schemas.microsoft.com/sharepoint/v3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885</TotalTime>
  <Words>272</Words>
  <Application>Microsoft Office PowerPoint</Application>
  <PresentationFormat>On-screen Show (4:3)</PresentationFormat>
  <Paragraphs>71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 2</vt:lpstr>
      <vt:lpstr>Flow</vt:lpstr>
      <vt:lpstr>  BTEC NATIONAL IN BUSINESS Unit 2 Marketing  The purpose of researching information to identify the needs and wants of customers (B1) </vt:lpstr>
      <vt:lpstr>Purpose of Market Research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Sector Organisations</dc:title>
  <dc:creator>Beverley A Whitlock</dc:creator>
  <cp:lastModifiedBy>Ailsa W Waters</cp:lastModifiedBy>
  <cp:revision>102</cp:revision>
  <cp:lastPrinted>2012-07-03T11:53:15Z</cp:lastPrinted>
  <dcterms:created xsi:type="dcterms:W3CDTF">2011-11-11T10:46:54Z</dcterms:created>
  <dcterms:modified xsi:type="dcterms:W3CDTF">2017-01-24T09:42:37Z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