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4" r:id="rId6"/>
    <p:sldId id="275" r:id="rId7"/>
    <p:sldId id="278" r:id="rId8"/>
    <p:sldId id="280" r:id="rId9"/>
    <p:sldId id="281" r:id="rId10"/>
    <p:sldId id="282" r:id="rId11"/>
    <p:sldId id="27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11" autoAdjust="0"/>
  </p:normalViewPr>
  <p:slideViewPr>
    <p:cSldViewPr>
      <p:cViewPr varScale="1">
        <p:scale>
          <a:sx n="74" d="100"/>
          <a:sy n="74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60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 only need 1 week for B1/B2 – if so move on or use time to catch up if behind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70</a:t>
            </a:r>
          </a:p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handouts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 only need 1 week for B1/B2 – if so move on or use time to catch up if behind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70</a:t>
            </a:r>
          </a:p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WJEC handouts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64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 smtClean="0">
                <a:solidFill>
                  <a:srgbClr val="C00000"/>
                </a:solidFill>
                <a:latin typeface="+mn-lt"/>
              </a:rPr>
              <a:t>USE THIS TEMPLATE TO BRAINSTORM – POINTS BELOW FOR GUIDANCE</a:t>
            </a:r>
            <a:endParaRPr lang="en-GB" sz="1200" b="1" baseline="0" dirty="0" smtClean="0">
              <a:solidFill>
                <a:srgbClr val="C00000"/>
              </a:solidFill>
              <a:latin typeface="+mn-lt"/>
            </a:endParaRPr>
          </a:p>
          <a:p>
            <a:endParaRPr lang="en-GB" sz="1200" baseline="0" dirty="0" smtClean="0">
              <a:solidFill>
                <a:schemeClr val="tx1"/>
              </a:solidFill>
              <a:latin typeface="+mn-lt"/>
            </a:endParaRPr>
          </a:p>
          <a:p>
            <a:endParaRPr lang="en-GB" sz="1200" dirty="0" smtClean="0">
              <a:solidFill>
                <a:schemeClr val="tx1"/>
              </a:solidFill>
              <a:latin typeface="+mn-lt"/>
            </a:endParaRP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Geographic </a:t>
            </a: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segmentation – where do customers live, where do they buy?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Demographic</a:t>
            </a: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 segmentation – groups based on age, sex, ethnic background, occupation and income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Behavioural segmentation </a:t>
            </a: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– looking at usage patterns, levels of brand loyalty, elasticity of demand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Psychographic segmentation </a:t>
            </a:r>
            <a:r>
              <a:rPr lang="en-GB" sz="1200" dirty="0" smtClean="0">
                <a:solidFill>
                  <a:schemeClr val="bg2">
                    <a:lumMod val="50000"/>
                  </a:schemeClr>
                </a:solidFill>
              </a:rPr>
              <a:t>– lifestyle groups, personal values and attitudes</a:t>
            </a:r>
          </a:p>
          <a:p>
            <a:endParaRPr lang="en-GB" sz="1200" dirty="0" smtClean="0">
              <a:solidFill>
                <a:schemeClr val="tx1"/>
              </a:solidFill>
              <a:latin typeface="+mn-lt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age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gender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cultural/ethnic/religious background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socio-economic group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occupation and income </a:t>
            </a:r>
          </a:p>
          <a:p>
            <a:r>
              <a:rPr lang="en-GB" sz="1200" b="1" dirty="0" smtClean="0">
                <a:solidFill>
                  <a:schemeClr val="bg2">
                    <a:lumMod val="50000"/>
                  </a:schemeClr>
                </a:solidFill>
              </a:rPr>
              <a:t>geographical location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927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600" dirty="0" smtClean="0">
                <a:solidFill>
                  <a:srgbClr val="FFC000"/>
                </a:solidFill>
                <a:latin typeface="+mn-lt"/>
              </a:rPr>
              <a:t>Types of market</a:t>
            </a:r>
            <a:r>
              <a:rPr lang="en-GB" sz="1200" dirty="0" smtClean="0">
                <a:solidFill>
                  <a:srgbClr val="FFC00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FFC000"/>
                </a:solidFill>
                <a:latin typeface="+mn-lt"/>
              </a:rPr>
            </a:b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local/global</a:t>
            </a:r>
            <a:br>
              <a:rPr lang="en-GB" sz="1200" dirty="0" smtClean="0">
                <a:solidFill>
                  <a:schemeClr val="tx1"/>
                </a:solidFill>
                <a:latin typeface="+mn-lt"/>
              </a:rPr>
            </a:b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mass/niche</a:t>
            </a:r>
            <a:br>
              <a:rPr lang="en-GB" sz="1200" dirty="0" smtClean="0">
                <a:solidFill>
                  <a:schemeClr val="tx1"/>
                </a:solidFill>
                <a:latin typeface="+mn-lt"/>
              </a:rPr>
            </a:b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trade/consumer</a:t>
            </a:r>
            <a:br>
              <a:rPr lang="en-GB" sz="1200" dirty="0" smtClean="0">
                <a:solidFill>
                  <a:schemeClr val="tx1"/>
                </a:solidFill>
                <a:latin typeface="+mn-lt"/>
              </a:rPr>
            </a:b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product/service</a:t>
            </a:r>
            <a:br>
              <a:rPr lang="en-GB" sz="1200" dirty="0" smtClean="0">
                <a:solidFill>
                  <a:schemeClr val="tx1"/>
                </a:solidFill>
                <a:latin typeface="+mn-lt"/>
              </a:rPr>
            </a:b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seasonal</a:t>
            </a:r>
          </a:p>
          <a:p>
            <a:endParaRPr lang="en-GB" sz="1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82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GB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Niche products, buying locally, buying homemade foods again, supporting ethical sources, food as gifts, buying British etc</a:t>
            </a:r>
            <a:endParaRPr lang="en-GB" sz="1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17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answers on next slide</a:t>
            </a:r>
          </a:p>
          <a:p>
            <a:endParaRPr lang="en-GB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</a:t>
            </a:r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farm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produce jams (farmers markets)</a:t>
            </a:r>
          </a:p>
          <a:p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Garden centres and gift shops like </a:t>
            </a:r>
            <a:r>
              <a:rPr lang="en-GB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Secretts</a:t>
            </a:r>
            <a:endParaRPr lang="en-GB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Niche market jams in supermarkets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57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farm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produce jams (farmers markets)</a:t>
            </a:r>
          </a:p>
          <a:p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Garden centres and gift shops like </a:t>
            </a:r>
            <a:r>
              <a:rPr lang="en-GB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Secretts</a:t>
            </a:r>
            <a:endParaRPr lang="en-GB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Niche market jams in supermarkets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533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purpose of researching information to identify the needs and wants of </a:t>
            </a:r>
            <a:r>
              <a:rPr lang="en-GB" sz="4400" dirty="0">
                <a:solidFill>
                  <a:srgbClr val="FFC000"/>
                </a:solidFill>
                <a:latin typeface="+mn-lt"/>
              </a:rPr>
              <a:t>customers (B1)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Purpose of Market Research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2800" dirty="0"/>
              <a:t>To identity target markets</a:t>
            </a:r>
          </a:p>
          <a:p>
            <a:pPr lvl="0"/>
            <a:r>
              <a:rPr lang="en-GB" sz="2800" dirty="0"/>
              <a:t>To identify market size, structure and trends in the market</a:t>
            </a:r>
          </a:p>
          <a:p>
            <a:pPr lvl="0"/>
            <a:r>
              <a:rPr lang="en-GB" sz="2800" dirty="0"/>
              <a:t>To identify competition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954" y="-9734"/>
            <a:ext cx="3960404" cy="286917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211129"/>
            <a:ext cx="8064896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ea typeface="Times New Roman"/>
              </a:rPr>
              <a:t>The Loseley Bakery are considering launching a range of jams. </a:t>
            </a:r>
            <a:r>
              <a:rPr lang="en-GB" sz="2800" b="1" dirty="0" smtClean="0">
                <a:solidFill>
                  <a:srgbClr val="C00000"/>
                </a:solidFill>
                <a:ea typeface="Times New Roman"/>
              </a:rPr>
              <a:t>In pairs, research and identify:</a:t>
            </a:r>
            <a:endParaRPr lang="en-GB" sz="2800" dirty="0">
              <a:solidFill>
                <a:srgbClr val="C00000"/>
              </a:solidFill>
              <a:ea typeface="Times New Roman"/>
            </a:endParaRPr>
          </a:p>
          <a:p>
            <a:pPr lvl="0"/>
            <a:r>
              <a:rPr lang="en-GB" sz="2800" dirty="0" smtClean="0"/>
              <a:t>The target market?</a:t>
            </a:r>
            <a:endParaRPr lang="en-GB" sz="2800" dirty="0"/>
          </a:p>
          <a:p>
            <a:pPr lvl="0"/>
            <a:r>
              <a:rPr lang="en-GB" sz="2800" dirty="0" smtClean="0"/>
              <a:t>Size/type of market?</a:t>
            </a:r>
          </a:p>
          <a:p>
            <a:pPr lvl="0"/>
            <a:r>
              <a:rPr lang="en-GB" sz="2800" dirty="0" smtClean="0"/>
              <a:t>Any trends </a:t>
            </a:r>
            <a:r>
              <a:rPr lang="en-GB" sz="2800" dirty="0"/>
              <a:t>in the </a:t>
            </a:r>
            <a:r>
              <a:rPr lang="en-GB" sz="2800" dirty="0" smtClean="0"/>
              <a:t>market?</a:t>
            </a:r>
            <a:endParaRPr lang="en-GB" sz="2800" dirty="0"/>
          </a:p>
          <a:p>
            <a:pPr lvl="0"/>
            <a:r>
              <a:rPr lang="en-GB" sz="2800" dirty="0" smtClean="0"/>
              <a:t>Their competitors?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5085184"/>
            <a:ext cx="3432065" cy="13536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0781"/>
            <a:ext cx="5405954" cy="2828503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2797722"/>
            <a:ext cx="9144000" cy="406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88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528" y="3792830"/>
            <a:ext cx="2549599" cy="12241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Target market?</a:t>
            </a:r>
            <a:endParaRPr lang="en-GB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767570"/>
            <a:ext cx="1872208" cy="979577"/>
          </a:xfrm>
          <a:prstGeom prst="rect">
            <a:avLst/>
          </a:prstGeom>
        </p:spPr>
      </p:pic>
      <p:sp>
        <p:nvSpPr>
          <p:cNvPr id="7" name="Wave 6"/>
          <p:cNvSpPr/>
          <p:nvPr/>
        </p:nvSpPr>
        <p:spPr>
          <a:xfrm>
            <a:off x="251520" y="18864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3831" y="61892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34159" y="2276872"/>
            <a:ext cx="3350009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92080" y="1367256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95939" y="4369862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84168" y="350100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46486" y="4519239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8004" y="1316047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03908" y="349681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14144" y="4689140"/>
            <a:ext cx="358117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9163" y="1052736"/>
            <a:ext cx="1" cy="123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528" y="3792830"/>
            <a:ext cx="2549599" cy="1224136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Type of market?</a:t>
            </a:r>
            <a:endParaRPr lang="en-GB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767570"/>
            <a:ext cx="1872208" cy="979577"/>
          </a:xfrm>
          <a:prstGeom prst="rect">
            <a:avLst/>
          </a:prstGeom>
        </p:spPr>
      </p:pic>
      <p:sp>
        <p:nvSpPr>
          <p:cNvPr id="7" name="Wave 6"/>
          <p:cNvSpPr/>
          <p:nvPr/>
        </p:nvSpPr>
        <p:spPr>
          <a:xfrm>
            <a:off x="251520" y="18864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3831" y="61892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34159" y="2276872"/>
            <a:ext cx="3350009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92080" y="1367256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95939" y="4369862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84168" y="350100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46486" y="4519239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8004" y="1316047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03908" y="349681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14144" y="4689140"/>
            <a:ext cx="358117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9163" y="1052736"/>
            <a:ext cx="1" cy="123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76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528" y="3792830"/>
            <a:ext cx="2549599" cy="1224136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Trends in the market?</a:t>
            </a:r>
            <a:endParaRPr lang="en-GB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767570"/>
            <a:ext cx="1872208" cy="979577"/>
          </a:xfrm>
          <a:prstGeom prst="rect">
            <a:avLst/>
          </a:prstGeom>
        </p:spPr>
      </p:pic>
      <p:sp>
        <p:nvSpPr>
          <p:cNvPr id="7" name="Wave 6"/>
          <p:cNvSpPr/>
          <p:nvPr/>
        </p:nvSpPr>
        <p:spPr>
          <a:xfrm>
            <a:off x="251520" y="18864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3831" y="61892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34159" y="2276872"/>
            <a:ext cx="3350009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92080" y="1367256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95939" y="4369862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84168" y="350100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46486" y="4519239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8004" y="1316047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03908" y="349681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14144" y="4689140"/>
            <a:ext cx="358117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9163" y="1052736"/>
            <a:ext cx="1" cy="123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4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3870564"/>
            <a:ext cx="2391808" cy="1224136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Competitor Analysis</a:t>
            </a:r>
            <a:endParaRPr lang="en-GB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416" y="2705747"/>
            <a:ext cx="2072688" cy="1084472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734159" y="2276872"/>
            <a:ext cx="3350009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92080" y="1367256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95939" y="4369862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84168" y="350100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46486" y="4519239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8004" y="1316047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03908" y="349681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14144" y="4689140"/>
            <a:ext cx="358117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9163" y="1052736"/>
            <a:ext cx="1" cy="123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724709" y="6156012"/>
            <a:ext cx="1786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Country Markets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8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3870564"/>
            <a:ext cx="2391808" cy="1224136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Competitor Analysis</a:t>
            </a:r>
            <a:endParaRPr lang="en-GB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416" y="2705747"/>
            <a:ext cx="2072688" cy="1084472"/>
          </a:xfrm>
          <a:prstGeom prst="rect">
            <a:avLst/>
          </a:prstGeom>
        </p:spPr>
      </p:pic>
      <p:sp>
        <p:nvSpPr>
          <p:cNvPr id="7" name="Wave 6"/>
          <p:cNvSpPr/>
          <p:nvPr/>
        </p:nvSpPr>
        <p:spPr>
          <a:xfrm>
            <a:off x="251520" y="18864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3831" y="61892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34159" y="2276872"/>
            <a:ext cx="3350009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92080" y="1367256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95939" y="4369862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84168" y="350100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46486" y="4519239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8004" y="1316047"/>
            <a:ext cx="1335843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03908" y="349681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814144" y="4689140"/>
            <a:ext cx="358117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9163" y="1052736"/>
            <a:ext cx="1" cy="1234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2807032"/>
            <a:ext cx="2190750" cy="13525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4985276"/>
            <a:ext cx="2347710" cy="164048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724709" y="6156012"/>
            <a:ext cx="1786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Country Markets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995" y="4546421"/>
            <a:ext cx="1288769" cy="192485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8" y="2104107"/>
            <a:ext cx="1397528" cy="209629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52481" y="5017617"/>
            <a:ext cx="1496444" cy="172054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987" y="310963"/>
            <a:ext cx="1577430" cy="223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purl.org/dc/terms/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885</TotalTime>
  <Words>272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The purpose of researching information to identify the needs and wants of customers (B1) </vt:lpstr>
      <vt:lpstr>Purpose of Market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102</cp:revision>
  <cp:lastPrinted>2012-07-03T11:53:15Z</cp:lastPrinted>
  <dcterms:created xsi:type="dcterms:W3CDTF">2011-11-11T10:46:54Z</dcterms:created>
  <dcterms:modified xsi:type="dcterms:W3CDTF">2017-01-24T09:42:37Z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