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19"/>
  </p:notesMasterIdLst>
  <p:handoutMasterIdLst>
    <p:handoutMasterId r:id="rId20"/>
  </p:handoutMasterIdLst>
  <p:sldIdLst>
    <p:sldId id="256" r:id="rId5"/>
    <p:sldId id="275" r:id="rId6"/>
    <p:sldId id="288" r:id="rId7"/>
    <p:sldId id="284" r:id="rId8"/>
    <p:sldId id="289" r:id="rId9"/>
    <p:sldId id="293" r:id="rId10"/>
    <p:sldId id="291" r:id="rId11"/>
    <p:sldId id="287" r:id="rId12"/>
    <p:sldId id="279" r:id="rId13"/>
    <p:sldId id="292" r:id="rId14"/>
    <p:sldId id="274" r:id="rId15"/>
    <p:sldId id="290" r:id="rId16"/>
    <p:sldId id="295" r:id="rId17"/>
    <p:sldId id="296" r:id="rId1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F8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5498" autoAdjust="0"/>
  </p:normalViewPr>
  <p:slideViewPr>
    <p:cSldViewPr>
      <p:cViewPr varScale="1">
        <p:scale>
          <a:sx n="51" d="100"/>
          <a:sy n="51" d="100"/>
        </p:scale>
        <p:origin x="7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14B12-3735-4310-934A-B7A66BA7CFD3}" type="datetimeFigureOut">
              <a:rPr lang="en-GB" smtClean="0"/>
              <a:t>24/01/2017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82396-E9A9-44E5-B12F-9A452CABC0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133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9548E-66A9-4D10-ACC6-6EFF73A9F5FB}" type="datetimeFigureOut">
              <a:rPr lang="en-GB" smtClean="0"/>
              <a:t>24/01/2017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B2026-5CDC-4D45-8204-9D22AE6FAD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562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page 73-78</a:t>
            </a:r>
          </a:p>
          <a:p>
            <a:r>
              <a:rPr lang="en-GB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GB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Different research methods</a:t>
            </a:r>
            <a:endParaRPr lang="en-GB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Primary &amp; Secondary </a:t>
            </a:r>
            <a:endParaRPr lang="en-GB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Qualitative vs Quantitative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Benefits and drawbacks of each method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0371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page 73-78</a:t>
            </a:r>
          </a:p>
          <a:p>
            <a:r>
              <a:rPr lang="en-GB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GB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Different research methods</a:t>
            </a:r>
            <a:endParaRPr lang="en-GB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Primary &amp; Secondary </a:t>
            </a:r>
            <a:endParaRPr lang="en-GB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Qualitative vs Quantitative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Benefits and drawbacks of each method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6613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Class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task – points to consider on next slide</a:t>
            </a:r>
          </a:p>
          <a:p>
            <a:endParaRPr lang="en-GB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page 73-78</a:t>
            </a:r>
          </a:p>
          <a:p>
            <a:r>
              <a:rPr lang="en-GB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GB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Different research methods</a:t>
            </a:r>
            <a:endParaRPr lang="en-GB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Primary &amp; Secondary </a:t>
            </a:r>
            <a:endParaRPr lang="en-GB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Qualitative vs Quantitative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Benefits and drawbacks of each method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1248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Class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task – points to consider on next slide</a:t>
            </a:r>
          </a:p>
          <a:p>
            <a:endParaRPr lang="en-GB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page 73-78</a:t>
            </a:r>
          </a:p>
          <a:p>
            <a:r>
              <a:rPr lang="en-GB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GB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Different research methods</a:t>
            </a:r>
            <a:endParaRPr lang="en-GB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Primary &amp; Secondary </a:t>
            </a:r>
            <a:endParaRPr lang="en-GB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Qualitative vs Quantitative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Benefits and drawbacks of each method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7554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C212BA-6F83-4132-8343-4F6064246FDD}" type="slidenum">
              <a:rPr lang="en-GB"/>
              <a:pPr/>
              <a:t>14</a:t>
            </a:fld>
            <a:endParaRPr lang="en-GB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597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page 73-78</a:t>
            </a:r>
          </a:p>
          <a:p>
            <a:r>
              <a:rPr lang="en-GB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GB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Different research methods</a:t>
            </a:r>
            <a:endParaRPr lang="en-GB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Primary &amp; Secondary </a:t>
            </a:r>
            <a:endParaRPr lang="en-GB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Qualitative vs Quantitative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Benefits and drawbacks of each method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4481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page 73-78</a:t>
            </a:r>
          </a:p>
          <a:p>
            <a:r>
              <a:rPr lang="en-GB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GB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Different research methods</a:t>
            </a:r>
            <a:endParaRPr lang="en-GB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Primary &amp; Secondary </a:t>
            </a:r>
            <a:endParaRPr lang="en-GB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Qualitative vs Quantitative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Benefits and drawbacks of each method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67766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page 73-78</a:t>
            </a:r>
          </a:p>
          <a:p>
            <a:r>
              <a:rPr lang="en-GB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GB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Different research methods</a:t>
            </a:r>
            <a:endParaRPr lang="en-GB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Primary &amp; Secondary </a:t>
            </a:r>
            <a:endParaRPr lang="en-GB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Qualitative vs Quantitative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Benefits and drawbacks of each method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2037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page 73-78</a:t>
            </a:r>
          </a:p>
          <a:p>
            <a:r>
              <a:rPr lang="en-GB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GB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Different research methods</a:t>
            </a:r>
            <a:endParaRPr lang="en-GB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Primary &amp; Secondary </a:t>
            </a:r>
            <a:endParaRPr lang="en-GB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Qualitative vs Quantitative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Benefits and drawbacks of each method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6280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advantages</a:t>
            </a:r>
            <a:r>
              <a:rPr lang="en-GB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one is the disadvantage of the other – ie the high cost of primary (disadvantage) is by extension the reverse for secondary (advantage, lower cost than primary research)</a:t>
            </a:r>
          </a:p>
          <a:p>
            <a:endParaRPr lang="en-GB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Class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task – points to consider on next slide</a:t>
            </a:r>
          </a:p>
          <a:p>
            <a:endParaRPr lang="en-GB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page 73-78</a:t>
            </a:r>
          </a:p>
          <a:p>
            <a:r>
              <a:rPr lang="en-GB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GB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Different research methods</a:t>
            </a:r>
            <a:endParaRPr lang="en-GB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Primary &amp; Secondary </a:t>
            </a:r>
            <a:endParaRPr lang="en-GB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Qualitative vs Quantitative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Benefits and drawbacks of each method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75372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sz="1200" b="0" dirty="0" smtClean="0">
              <a:solidFill>
                <a:schemeClr val="accent1">
                  <a:lumMod val="75000"/>
                </a:schemeClr>
              </a:solidFill>
              <a:ea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dirty="0" smtClean="0"/>
              <a:t>The reverse of the Primary</a:t>
            </a:r>
            <a:r>
              <a:rPr lang="en-GB" b="0" baseline="0" dirty="0" smtClean="0"/>
              <a:t> slide</a:t>
            </a:r>
            <a:endParaRPr lang="en-GB" b="0" dirty="0" smtClean="0"/>
          </a:p>
          <a:p>
            <a:endParaRPr lang="en-GB" sz="1200" dirty="0" smtClean="0"/>
          </a:p>
          <a:p>
            <a:endParaRPr lang="en-GB" sz="1200" dirty="0" smtClean="0"/>
          </a:p>
          <a:p>
            <a:r>
              <a:rPr lang="en-GB" sz="1200" b="1" dirty="0" smtClean="0"/>
              <a:t>Advantages of secondary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/>
              <a:t>Quick, easy, cheap to obtain</a:t>
            </a:r>
          </a:p>
          <a:p>
            <a:endParaRPr lang="en-GB" sz="1200" dirty="0" smtClean="0"/>
          </a:p>
          <a:p>
            <a:endParaRPr lang="en-GB" sz="1200" dirty="0" smtClean="0"/>
          </a:p>
          <a:p>
            <a:r>
              <a:rPr lang="en-GB" sz="1200" dirty="0" smtClean="0"/>
              <a:t>Disadvantages of Secondary</a:t>
            </a:r>
          </a:p>
          <a:p>
            <a:r>
              <a:rPr lang="en-GB" sz="1200" dirty="0" smtClean="0"/>
              <a:t>May not be specific</a:t>
            </a:r>
          </a:p>
          <a:p>
            <a:r>
              <a:rPr lang="en-GB" sz="1200" dirty="0" smtClean="0"/>
              <a:t>May not be completely relevant or up to date</a:t>
            </a:r>
          </a:p>
          <a:p>
            <a:r>
              <a:rPr lang="en-GB" sz="1200" dirty="0" smtClean="0"/>
              <a:t>Data is generic and can be accessed by anybody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4552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1337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Class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task – points to consider on next slide</a:t>
            </a:r>
          </a:p>
          <a:p>
            <a:endParaRPr lang="en-GB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page 73-78</a:t>
            </a:r>
          </a:p>
          <a:p>
            <a:r>
              <a:rPr lang="en-GB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GB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Different research methods</a:t>
            </a:r>
            <a:endParaRPr lang="en-GB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Primary &amp; Secondary </a:t>
            </a:r>
            <a:endParaRPr lang="en-GB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Qualitative vs Quantitative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Benefits and drawbacks of each method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035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24/01/2017</a:t>
            </a:fld>
            <a:endParaRPr lang="en-GB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24/01/2017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24/01/2017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24/01/2017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24/01/2017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24/01/2017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24/01/2017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24/01/2017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24/01/2017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24/01/2017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24/01/2017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0DB057A-C8C5-4FA5-8DC7-3CF96E8691AD}" type="datetimeFigureOut">
              <a:rPr lang="en-GB" smtClean="0"/>
              <a:t>24/01/2017</a:t>
            </a:fld>
            <a:endParaRPr lang="en-GB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80728"/>
            <a:ext cx="7851648" cy="4392488"/>
          </a:xfrm>
        </p:spPr>
        <p:txBody>
          <a:bodyPr>
            <a:normAutofit/>
          </a:bodyPr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/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sz="4000" dirty="0">
                <a:solidFill>
                  <a:schemeClr val="tx1"/>
                </a:solidFill>
              </a:rPr>
              <a:t/>
            </a:r>
            <a:br>
              <a:rPr lang="en-GB" sz="4000" dirty="0">
                <a:solidFill>
                  <a:schemeClr val="tx1"/>
                </a:solidFill>
              </a:rPr>
            </a:br>
            <a:r>
              <a:rPr lang="en-GB" sz="4000" dirty="0">
                <a:solidFill>
                  <a:schemeClr val="tx1"/>
                </a:solidFill>
              </a:rPr>
              <a:t>BTEC NATIONAL IN BUSINESS</a:t>
            </a:r>
            <a:br>
              <a:rPr lang="en-GB" sz="4000" dirty="0">
                <a:solidFill>
                  <a:schemeClr val="tx1"/>
                </a:solidFill>
              </a:rPr>
            </a:br>
            <a:r>
              <a:rPr lang="en-GB" sz="4000" dirty="0" smtClean="0">
                <a:solidFill>
                  <a:schemeClr val="tx1"/>
                </a:solidFill>
              </a:rPr>
              <a:t>Unit 2 Marketing</a:t>
            </a:r>
            <a:br>
              <a:rPr lang="en-GB" sz="4000" dirty="0" smtClean="0">
                <a:solidFill>
                  <a:schemeClr val="tx1"/>
                </a:solidFill>
              </a:rPr>
            </a:br>
            <a:r>
              <a:rPr lang="en-GB" sz="4000" dirty="0">
                <a:solidFill>
                  <a:schemeClr val="tx1"/>
                </a:solidFill>
              </a:rPr>
              <a:t/>
            </a:r>
            <a:br>
              <a:rPr lang="en-GB" sz="4000" dirty="0">
                <a:solidFill>
                  <a:schemeClr val="tx1"/>
                </a:solidFill>
              </a:rPr>
            </a:br>
            <a:r>
              <a:rPr lang="en-GB" sz="4400" dirty="0" smtClean="0">
                <a:solidFill>
                  <a:srgbClr val="FFC000"/>
                </a:solidFill>
                <a:latin typeface="+mn-lt"/>
              </a:rPr>
              <a:t>Research methods and use (B2) </a:t>
            </a:r>
            <a:endParaRPr lang="en-GB" sz="44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9186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9833" y="1105067"/>
            <a:ext cx="5400600" cy="1296144"/>
          </a:xfrm>
        </p:spPr>
        <p:txBody>
          <a:bodyPr>
            <a:noAutofit/>
          </a:bodyPr>
          <a:lstStyle/>
          <a:p>
            <a:r>
              <a:rPr lang="en-GB" sz="2800" b="1" dirty="0" err="1" smtClean="0">
                <a:latin typeface="+mn-lt"/>
              </a:rPr>
              <a:t>Bretts</a:t>
            </a:r>
            <a:r>
              <a:rPr lang="en-GB" sz="2800" b="1" dirty="0" smtClean="0">
                <a:latin typeface="+mn-lt"/>
              </a:rPr>
              <a:t> Burgers – what MR should they carry out to decide if their new business is going to be successful?</a:t>
            </a:r>
            <a:endParaRPr lang="en-GB" sz="2800" dirty="0"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0462" y="3501008"/>
            <a:ext cx="765931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/>
              <a:t>In pairs, construct a </a:t>
            </a:r>
            <a:r>
              <a:rPr lang="en-GB" sz="2800" b="1" dirty="0" smtClean="0"/>
              <a:t>Market Research plan.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List the Primary and Secondary sources you would use.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What qualitative and quantitative information would be appropriate.</a:t>
            </a:r>
            <a:endParaRPr lang="en-GB" sz="2800" dirty="0"/>
          </a:p>
        </p:txBody>
      </p:sp>
      <p:sp>
        <p:nvSpPr>
          <p:cNvPr id="7" name="Wave 6"/>
          <p:cNvSpPr/>
          <p:nvPr/>
        </p:nvSpPr>
        <p:spPr>
          <a:xfrm>
            <a:off x="755576" y="908720"/>
            <a:ext cx="1800200" cy="1296144"/>
          </a:xfrm>
          <a:prstGeom prst="wav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99592" y="1317557"/>
            <a:ext cx="1584176" cy="435582"/>
          </a:xfrm>
          <a:prstGeom prst="rect">
            <a:avLst/>
          </a:prstGeom>
          <a:solidFill>
            <a:srgbClr val="FFFF00"/>
          </a:solidFill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GB" sz="2800" b="1" dirty="0" smtClean="0">
                <a:solidFill>
                  <a:schemeClr val="tx1"/>
                </a:solidFill>
                <a:latin typeface="+mn-lt"/>
              </a:rPr>
            </a:br>
            <a:r>
              <a:rPr lang="en-GB" sz="2800" b="1" dirty="0" smtClean="0">
                <a:solidFill>
                  <a:schemeClr val="tx1"/>
                </a:solidFill>
                <a:latin typeface="+mn-lt"/>
              </a:rPr>
              <a:t>Activity</a:t>
            </a:r>
            <a:endParaRPr lang="en-GB" sz="2800" b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725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767" y="404664"/>
            <a:ext cx="8229600" cy="636680"/>
          </a:xfrm>
        </p:spPr>
        <p:txBody>
          <a:bodyPr>
            <a:noAutofit/>
          </a:bodyPr>
          <a:lstStyle/>
          <a:p>
            <a:r>
              <a:rPr lang="en-GB" sz="3600" b="1" dirty="0" smtClean="0">
                <a:latin typeface="+mn-lt"/>
              </a:rPr>
              <a:t>Market Research considerations</a:t>
            </a:r>
            <a:endParaRPr lang="en-GB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097360"/>
            <a:ext cx="8568952" cy="576064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GB" sz="3400" dirty="0">
              <a:ea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4400" b="1" dirty="0" smtClean="0">
                <a:solidFill>
                  <a:schemeClr val="accent2">
                    <a:lumMod val="75000"/>
                  </a:schemeClr>
                </a:solidFill>
              </a:rPr>
              <a:t>Research must be appropriate </a:t>
            </a:r>
            <a:r>
              <a:rPr lang="en-GB" sz="4400" dirty="0" smtClean="0">
                <a:solidFill>
                  <a:schemeClr val="accent2">
                    <a:lumMod val="75000"/>
                  </a:schemeClr>
                </a:solidFill>
              </a:rPr>
              <a:t>and find out the information that you really need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4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4400" dirty="0" smtClean="0">
                <a:solidFill>
                  <a:schemeClr val="accent2">
                    <a:lumMod val="75000"/>
                  </a:schemeClr>
                </a:solidFill>
              </a:rPr>
              <a:t>The </a:t>
            </a:r>
            <a:r>
              <a:rPr lang="en-GB" sz="4400" b="1" dirty="0" smtClean="0">
                <a:solidFill>
                  <a:schemeClr val="accent2">
                    <a:lumMod val="75000"/>
                  </a:schemeClr>
                </a:solidFill>
              </a:rPr>
              <a:t>methods must be reliable </a:t>
            </a:r>
            <a:r>
              <a:rPr lang="en-GB" sz="4400" dirty="0" smtClean="0">
                <a:solidFill>
                  <a:schemeClr val="accent2">
                    <a:lumMod val="75000"/>
                  </a:schemeClr>
                </a:solidFill>
              </a:rPr>
              <a:t>so that you can count on the results (validity)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4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4400" b="1" dirty="0" smtClean="0">
                <a:solidFill>
                  <a:schemeClr val="accent2">
                    <a:lumMod val="75000"/>
                  </a:schemeClr>
                </a:solidFill>
              </a:rPr>
              <a:t>Costs and benefits </a:t>
            </a:r>
            <a:r>
              <a:rPr lang="en-GB" sz="4400" dirty="0" smtClean="0">
                <a:solidFill>
                  <a:schemeClr val="accent2">
                    <a:lumMod val="75000"/>
                  </a:schemeClr>
                </a:solidFill>
              </a:rPr>
              <a:t>need to be considered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4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4400" dirty="0" smtClean="0">
                <a:solidFill>
                  <a:schemeClr val="accent2">
                    <a:lumMod val="75000"/>
                  </a:schemeClr>
                </a:solidFill>
              </a:rPr>
              <a:t>What type of information is required, </a:t>
            </a:r>
            <a:r>
              <a:rPr lang="en-GB" sz="4400" b="1" dirty="0" smtClean="0">
                <a:solidFill>
                  <a:schemeClr val="accent2">
                    <a:lumMod val="75000"/>
                  </a:schemeClr>
                </a:solidFill>
              </a:rPr>
              <a:t>Quantitative</a:t>
            </a:r>
            <a:r>
              <a:rPr lang="en-GB" sz="4400" dirty="0" smtClean="0">
                <a:solidFill>
                  <a:schemeClr val="accent2">
                    <a:lumMod val="75000"/>
                  </a:schemeClr>
                </a:solidFill>
              </a:rPr>
              <a:t> or </a:t>
            </a:r>
            <a:r>
              <a:rPr lang="en-GB" sz="4400" b="1" dirty="0" smtClean="0">
                <a:solidFill>
                  <a:schemeClr val="accent2">
                    <a:lumMod val="75000"/>
                  </a:schemeClr>
                </a:solidFill>
              </a:rPr>
              <a:t>qualitative</a:t>
            </a:r>
            <a:r>
              <a:rPr lang="en-GB" sz="4400" dirty="0" smtClean="0">
                <a:solidFill>
                  <a:schemeClr val="accent2">
                    <a:lumMod val="75000"/>
                  </a:schemeClr>
                </a:solidFill>
              </a:rPr>
              <a:t> or both? 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4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4400" b="1" dirty="0">
                <a:solidFill>
                  <a:schemeClr val="accent2">
                    <a:lumMod val="75000"/>
                  </a:schemeClr>
                </a:solidFill>
              </a:rPr>
              <a:t>Selection</a:t>
            </a:r>
            <a:r>
              <a:rPr lang="en-GB" sz="4400" dirty="0">
                <a:solidFill>
                  <a:schemeClr val="accent2">
                    <a:lumMod val="75000"/>
                  </a:schemeClr>
                </a:solidFill>
              </a:rPr>
              <a:t> and </a:t>
            </a:r>
            <a:r>
              <a:rPr lang="en-GB" sz="4400" b="1" dirty="0" smtClean="0">
                <a:solidFill>
                  <a:schemeClr val="accent2">
                    <a:lumMod val="75000"/>
                  </a:schemeClr>
                </a:solidFill>
              </a:rPr>
              <a:t>extraction of data </a:t>
            </a:r>
            <a:r>
              <a:rPr lang="en-GB" sz="4400" dirty="0" smtClean="0">
                <a:solidFill>
                  <a:schemeClr val="accent2">
                    <a:lumMod val="75000"/>
                  </a:schemeClr>
                </a:solidFill>
              </a:rPr>
              <a:t>should be considered</a:t>
            </a:r>
          </a:p>
          <a:p>
            <a:pPr marL="0" lvl="0" indent="0">
              <a:buNone/>
            </a:pPr>
            <a:endParaRPr lang="en-GB" sz="4400" b="1" dirty="0" smtClean="0"/>
          </a:p>
          <a:p>
            <a:pPr marL="0" lvl="0" indent="0">
              <a:buNone/>
            </a:pPr>
            <a:r>
              <a:rPr lang="en-GB" sz="4400" dirty="0" smtClean="0"/>
              <a:t>There must be a </a:t>
            </a:r>
            <a:r>
              <a:rPr lang="en-GB" sz="4400" b="1" dirty="0" smtClean="0"/>
              <a:t>sufficient</a:t>
            </a:r>
            <a:r>
              <a:rPr lang="en-GB" sz="4400" dirty="0" smtClean="0"/>
              <a:t> amount of research to justify decision making</a:t>
            </a:r>
          </a:p>
        </p:txBody>
      </p:sp>
    </p:spTree>
    <p:extLst>
      <p:ext uri="{BB962C8B-B14F-4D97-AF65-F5344CB8AC3E}">
        <p14:creationId xmlns:p14="http://schemas.microsoft.com/office/powerpoint/2010/main" val="14414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562" y="887276"/>
            <a:ext cx="5400600" cy="1296144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latin typeface="+mn-lt"/>
              </a:rPr>
              <a:t>Now consider an different type of business, a Car Wash.</a:t>
            </a:r>
            <a:endParaRPr lang="en-GB" sz="3200" dirty="0">
              <a:latin typeface="+mn-lt"/>
            </a:endParaRPr>
          </a:p>
        </p:txBody>
      </p:sp>
      <p:sp>
        <p:nvSpPr>
          <p:cNvPr id="5" name="Wave 4"/>
          <p:cNvSpPr/>
          <p:nvPr/>
        </p:nvSpPr>
        <p:spPr>
          <a:xfrm>
            <a:off x="755576" y="908720"/>
            <a:ext cx="1800200" cy="1296144"/>
          </a:xfrm>
          <a:prstGeom prst="wav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99592" y="1317557"/>
            <a:ext cx="1584176" cy="435582"/>
          </a:xfrm>
          <a:prstGeom prst="rect">
            <a:avLst/>
          </a:prstGeom>
          <a:solidFill>
            <a:srgbClr val="FFFF00"/>
          </a:solidFill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GB" sz="2800" b="1" dirty="0" smtClean="0">
                <a:solidFill>
                  <a:schemeClr val="tx1"/>
                </a:solidFill>
                <a:latin typeface="+mn-lt"/>
              </a:rPr>
            </a:br>
            <a:r>
              <a:rPr lang="en-GB" sz="2800" b="1" dirty="0" smtClean="0">
                <a:solidFill>
                  <a:schemeClr val="tx1"/>
                </a:solidFill>
                <a:latin typeface="+mn-lt"/>
              </a:rPr>
              <a:t>Activity</a:t>
            </a:r>
            <a:endParaRPr lang="en-GB" sz="28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29115" y="3717032"/>
            <a:ext cx="765931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 smtClean="0"/>
              <a:t>As before, outline a Market Research plan.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List the Primary and Secondary sources you would use.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What </a:t>
            </a:r>
            <a:r>
              <a:rPr lang="en-GB" sz="2800" b="1" dirty="0" smtClean="0"/>
              <a:t>qualitative</a:t>
            </a:r>
            <a:r>
              <a:rPr lang="en-GB" sz="2800" dirty="0" smtClean="0"/>
              <a:t> and </a:t>
            </a:r>
            <a:r>
              <a:rPr lang="en-GB" sz="2800" b="1" dirty="0" smtClean="0"/>
              <a:t>quantitative</a:t>
            </a:r>
            <a:r>
              <a:rPr lang="en-GB" sz="2800" dirty="0" smtClean="0"/>
              <a:t> information would be appropriate.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92789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562" y="887276"/>
            <a:ext cx="5400600" cy="1296144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latin typeface="+mn-lt"/>
              </a:rPr>
              <a:t>Now consider an different type of business, a Car Wash.</a:t>
            </a:r>
            <a:endParaRPr lang="en-GB" sz="3200" dirty="0">
              <a:latin typeface="+mn-lt"/>
            </a:endParaRPr>
          </a:p>
        </p:txBody>
      </p:sp>
      <p:sp>
        <p:nvSpPr>
          <p:cNvPr id="5" name="Wave 4"/>
          <p:cNvSpPr/>
          <p:nvPr/>
        </p:nvSpPr>
        <p:spPr>
          <a:xfrm>
            <a:off x="755576" y="908720"/>
            <a:ext cx="1800200" cy="1296144"/>
          </a:xfrm>
          <a:prstGeom prst="wav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99592" y="1317557"/>
            <a:ext cx="1584176" cy="435582"/>
          </a:xfrm>
          <a:prstGeom prst="rect">
            <a:avLst/>
          </a:prstGeom>
          <a:solidFill>
            <a:srgbClr val="FFFF00"/>
          </a:solidFill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GB" sz="2800" b="1" dirty="0" smtClean="0">
                <a:solidFill>
                  <a:schemeClr val="tx1"/>
                </a:solidFill>
                <a:latin typeface="+mn-lt"/>
              </a:rPr>
            </a:br>
            <a:r>
              <a:rPr lang="en-GB" sz="2800" b="1" dirty="0" smtClean="0">
                <a:solidFill>
                  <a:schemeClr val="tx1"/>
                </a:solidFill>
                <a:latin typeface="+mn-lt"/>
              </a:rPr>
              <a:t>Activity</a:t>
            </a:r>
            <a:endParaRPr lang="en-GB" sz="28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29115" y="3717032"/>
            <a:ext cx="765931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 smtClean="0"/>
              <a:t>As before, outline a Market Research plan.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List the Primary and Secondary sources you would use.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What </a:t>
            </a:r>
            <a:r>
              <a:rPr lang="en-GB" sz="2800" b="1" dirty="0" smtClean="0"/>
              <a:t>qualitative</a:t>
            </a:r>
            <a:r>
              <a:rPr lang="en-GB" sz="2800" dirty="0" smtClean="0"/>
              <a:t> and </a:t>
            </a:r>
            <a:r>
              <a:rPr lang="en-GB" sz="2800" b="1" dirty="0" smtClean="0"/>
              <a:t>quantitative</a:t>
            </a:r>
            <a:r>
              <a:rPr lang="en-GB" sz="2800" dirty="0" smtClean="0"/>
              <a:t> information would be appropriate.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60343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519788" y="1569951"/>
            <a:ext cx="6057089" cy="1143000"/>
          </a:xfrm>
        </p:spPr>
        <p:txBody>
          <a:bodyPr/>
          <a:lstStyle/>
          <a:p>
            <a:r>
              <a:rPr lang="en-US" b="1" dirty="0" smtClean="0">
                <a:effectLst/>
                <a:latin typeface="Calibri" pitchFamily="34" charset="0"/>
              </a:rPr>
              <a:t>Kellogg’s Case Study</a:t>
            </a:r>
            <a:endParaRPr lang="en-US" b="1" dirty="0">
              <a:effectLst/>
              <a:latin typeface="Calibri" pitchFamily="34" charset="0"/>
            </a:endParaRPr>
          </a:p>
        </p:txBody>
      </p:sp>
      <p:sp>
        <p:nvSpPr>
          <p:cNvPr id="4" name="Wave 3"/>
          <p:cNvSpPr/>
          <p:nvPr/>
        </p:nvSpPr>
        <p:spPr>
          <a:xfrm>
            <a:off x="457200" y="548680"/>
            <a:ext cx="1800200" cy="1296144"/>
          </a:xfrm>
          <a:prstGeom prst="wav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29511" y="978961"/>
            <a:ext cx="1368152" cy="435582"/>
          </a:xfrm>
          <a:prstGeom prst="rect">
            <a:avLst/>
          </a:prstGeom>
          <a:solidFill>
            <a:srgbClr val="FFFF00"/>
          </a:solidFill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GB" sz="2800" b="1" dirty="0" smtClean="0">
                <a:solidFill>
                  <a:schemeClr val="tx1"/>
                </a:solidFill>
                <a:latin typeface="+mn-lt"/>
              </a:rPr>
            </a:br>
            <a:r>
              <a:rPr lang="en-GB" sz="2800" b="1" dirty="0" smtClean="0">
                <a:solidFill>
                  <a:schemeClr val="tx1"/>
                </a:solidFill>
                <a:latin typeface="+mn-lt"/>
              </a:rPr>
              <a:t>Activity</a:t>
            </a:r>
            <a:endParaRPr lang="en-GB" sz="2800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6" name="Picture 4" descr="http://www.renbehan.com/wp-content/uploads/2012/02/KitKat_Chunky_-1024x80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65762">
            <a:off x="4986176" y="2622916"/>
            <a:ext cx="3482892" cy="2749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519788" y="3578814"/>
            <a:ext cx="489461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E4931C"/>
                </a:solidFill>
                <a:latin typeface="Calibri" pitchFamily="34" charset="0"/>
              </a:rPr>
              <a:t>Godalming Online</a:t>
            </a:r>
          </a:p>
          <a:p>
            <a:r>
              <a:rPr lang="en-US" sz="3600" b="1" dirty="0" smtClean="0">
                <a:solidFill>
                  <a:srgbClr val="E4931C"/>
                </a:solidFill>
                <a:latin typeface="Calibri" pitchFamily="34" charset="0"/>
              </a:rPr>
              <a:t>Kellogg's case study</a:t>
            </a:r>
          </a:p>
          <a:p>
            <a:r>
              <a:rPr lang="en-US" sz="3600" b="1" dirty="0" smtClean="0">
                <a:solidFill>
                  <a:srgbClr val="E4931C"/>
                </a:solidFill>
                <a:latin typeface="Calibri" pitchFamily="34" charset="0"/>
              </a:rPr>
              <a:t>Answer all questions</a:t>
            </a:r>
            <a:endParaRPr lang="en-US" sz="3600" b="1" dirty="0">
              <a:solidFill>
                <a:srgbClr val="E4931C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19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235286"/>
            <a:ext cx="8229600" cy="636680"/>
          </a:xfrm>
        </p:spPr>
        <p:txBody>
          <a:bodyPr>
            <a:noAutofit/>
          </a:bodyPr>
          <a:lstStyle/>
          <a:p>
            <a:r>
              <a:rPr lang="en-GB" sz="3600" b="1" dirty="0" smtClean="0">
                <a:latin typeface="+mn-lt"/>
              </a:rPr>
              <a:t>What is Market Research?</a:t>
            </a:r>
            <a:endParaRPr lang="en-GB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821" y="2564904"/>
            <a:ext cx="7632848" cy="38164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4000" dirty="0">
                <a:solidFill>
                  <a:schemeClr val="accent2">
                    <a:lumMod val="75000"/>
                  </a:schemeClr>
                </a:solidFill>
              </a:rPr>
              <a:t>The gathering of information regarding consumers, competitors and distributors within a target market</a:t>
            </a:r>
            <a:endParaRPr lang="en-GB" sz="40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33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235286"/>
            <a:ext cx="8229600" cy="636680"/>
          </a:xfrm>
        </p:spPr>
        <p:txBody>
          <a:bodyPr>
            <a:noAutofit/>
          </a:bodyPr>
          <a:lstStyle/>
          <a:p>
            <a:r>
              <a:rPr lang="en-GB" sz="3600" b="1" dirty="0" smtClean="0">
                <a:latin typeface="+mn-lt"/>
              </a:rPr>
              <a:t>Types of Market Research</a:t>
            </a:r>
            <a:endParaRPr lang="en-GB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276872"/>
            <a:ext cx="8229600" cy="273630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GB" sz="2800" dirty="0">
              <a:ea typeface="Times New Roman"/>
            </a:endParaRPr>
          </a:p>
          <a:p>
            <a:pPr lvl="0"/>
            <a:r>
              <a:rPr lang="en-GB" sz="2800" dirty="0" smtClean="0"/>
              <a:t>Primary or secondary (field or desk)</a:t>
            </a:r>
            <a:r>
              <a:rPr lang="en-GB" sz="2800" dirty="0"/>
              <a:t> </a:t>
            </a:r>
            <a:endParaRPr lang="en-GB" sz="2800" dirty="0" smtClean="0"/>
          </a:p>
          <a:p>
            <a:pPr lvl="0"/>
            <a:r>
              <a:rPr lang="en-GB" sz="2800" dirty="0" smtClean="0"/>
              <a:t>Qualitative or quantitative (opinions or data)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86386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4888" y="1052736"/>
            <a:ext cx="8229600" cy="636680"/>
          </a:xfrm>
        </p:spPr>
        <p:txBody>
          <a:bodyPr>
            <a:noAutofit/>
          </a:bodyPr>
          <a:lstStyle/>
          <a:p>
            <a:r>
              <a:rPr lang="en-GB" sz="3600" b="1" dirty="0" smtClean="0">
                <a:latin typeface="+mn-lt"/>
              </a:rPr>
              <a:t>Primary Research (Field)</a:t>
            </a:r>
            <a:endParaRPr lang="en-GB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864" y="1806290"/>
            <a:ext cx="8229600" cy="4320480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GB" sz="2800" dirty="0">
              <a:ea typeface="Times New Roman"/>
            </a:endParaRPr>
          </a:p>
          <a:p>
            <a:pPr>
              <a:buNone/>
              <a:defRPr/>
            </a:pPr>
            <a:r>
              <a:rPr lang="en-GB" sz="3300" dirty="0" smtClean="0"/>
              <a:t>	Original data, information that has never been collected before. </a:t>
            </a:r>
            <a:endParaRPr lang="en-GB" sz="3300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en-GB" sz="3300" dirty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GB" sz="3300" dirty="0" smtClean="0"/>
              <a:t>Survey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GB" sz="3300" dirty="0"/>
              <a:t>Interview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GB" sz="3300" dirty="0" smtClean="0"/>
              <a:t>Observation</a:t>
            </a:r>
            <a:endParaRPr lang="en-GB" sz="3300" dirty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GB" sz="3300" dirty="0" smtClean="0"/>
              <a:t>Trials</a:t>
            </a:r>
            <a:endParaRPr lang="en-GB" sz="3300" dirty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GB" sz="3300" dirty="0" smtClean="0"/>
              <a:t>Focus </a:t>
            </a:r>
            <a:r>
              <a:rPr lang="en-GB" sz="3300" dirty="0"/>
              <a:t>groups</a:t>
            </a:r>
          </a:p>
        </p:txBody>
      </p:sp>
    </p:spTree>
    <p:extLst>
      <p:ext uri="{BB962C8B-B14F-4D97-AF65-F5344CB8AC3E}">
        <p14:creationId xmlns:p14="http://schemas.microsoft.com/office/powerpoint/2010/main" val="101235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6084" y="967486"/>
            <a:ext cx="8229600" cy="636680"/>
          </a:xfrm>
        </p:spPr>
        <p:txBody>
          <a:bodyPr>
            <a:noAutofit/>
          </a:bodyPr>
          <a:lstStyle/>
          <a:p>
            <a:r>
              <a:rPr lang="en-GB" sz="3600" b="1" dirty="0" smtClean="0">
                <a:latin typeface="+mn-lt"/>
              </a:rPr>
              <a:t>Secondary Research (Desk)</a:t>
            </a:r>
            <a:endParaRPr lang="en-GB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1267" y="2471162"/>
            <a:ext cx="3384376" cy="3528392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GB" sz="2800" dirty="0">
              <a:ea typeface="Times New Roman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en-GB" sz="3600" b="1" dirty="0" smtClean="0"/>
              <a:t>	</a:t>
            </a:r>
            <a:r>
              <a:rPr lang="en-GB" sz="2800" b="1" dirty="0" smtClean="0"/>
              <a:t>INTERNAL  </a:t>
            </a:r>
          </a:p>
          <a:p>
            <a:pPr>
              <a:lnSpc>
                <a:spcPct val="90000"/>
              </a:lnSpc>
              <a:defRPr/>
            </a:pPr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</a:rPr>
              <a:t>Business data on customers </a:t>
            </a:r>
          </a:p>
          <a:p>
            <a:pPr>
              <a:lnSpc>
                <a:spcPct val="90000"/>
              </a:lnSpc>
              <a:defRPr/>
            </a:pPr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</a:rPr>
              <a:t>Financial records to include loyalty cards and sale records</a:t>
            </a:r>
            <a:endParaRPr lang="en-GB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292080" y="2636912"/>
            <a:ext cx="3384376" cy="3528392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en-GB" sz="2800" dirty="0" smtClean="0">
              <a:ea typeface="Times New Roman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GB" sz="3000" b="1" dirty="0" smtClean="0"/>
              <a:t>EXTERNAL</a:t>
            </a:r>
            <a:r>
              <a:rPr lang="en-GB" sz="3000" dirty="0" smtClean="0"/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en-GB" sz="3000" dirty="0" smtClean="0">
                <a:solidFill>
                  <a:schemeClr val="accent2">
                    <a:lumMod val="75000"/>
                  </a:schemeClr>
                </a:solidFill>
              </a:rPr>
              <a:t>Commercially published reports</a:t>
            </a:r>
          </a:p>
          <a:p>
            <a:pPr>
              <a:lnSpc>
                <a:spcPct val="90000"/>
              </a:lnSpc>
              <a:defRPr/>
            </a:pPr>
            <a:r>
              <a:rPr lang="en-GB" sz="3000" dirty="0" smtClean="0">
                <a:solidFill>
                  <a:schemeClr val="accent2">
                    <a:lumMod val="75000"/>
                  </a:schemeClr>
                </a:solidFill>
              </a:rPr>
              <a:t>Government statistics</a:t>
            </a:r>
          </a:p>
          <a:p>
            <a:pPr>
              <a:lnSpc>
                <a:spcPct val="90000"/>
              </a:lnSpc>
              <a:defRPr/>
            </a:pPr>
            <a:r>
              <a:rPr lang="en-GB" sz="3000" dirty="0" smtClean="0">
                <a:solidFill>
                  <a:schemeClr val="accent2">
                    <a:lumMod val="75000"/>
                  </a:schemeClr>
                </a:solidFill>
              </a:rPr>
              <a:t>Trade Journals</a:t>
            </a:r>
          </a:p>
          <a:p>
            <a:pPr>
              <a:lnSpc>
                <a:spcPct val="90000"/>
              </a:lnSpc>
              <a:defRPr/>
            </a:pPr>
            <a:r>
              <a:rPr lang="en-GB" sz="3000" dirty="0" smtClean="0">
                <a:solidFill>
                  <a:schemeClr val="accent2">
                    <a:lumMod val="75000"/>
                  </a:schemeClr>
                </a:solidFill>
              </a:rPr>
              <a:t>Media sources (internet)</a:t>
            </a:r>
            <a:endParaRPr lang="en-GB" sz="3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3568" y="1680938"/>
            <a:ext cx="766233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Existing information, information that has already been collected</a:t>
            </a:r>
          </a:p>
        </p:txBody>
      </p:sp>
    </p:spTree>
    <p:extLst>
      <p:ext uri="{BB962C8B-B14F-4D97-AF65-F5344CB8AC3E}">
        <p14:creationId xmlns:p14="http://schemas.microsoft.com/office/powerpoint/2010/main" val="394349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2564904"/>
            <a:ext cx="5785551" cy="1872208"/>
          </a:xfrm>
        </p:spPr>
        <p:txBody>
          <a:bodyPr>
            <a:noAutofit/>
          </a:bodyPr>
          <a:lstStyle/>
          <a:p>
            <a:r>
              <a:rPr lang="en-GB" sz="3600" b="1" dirty="0" smtClean="0">
                <a:latin typeface="+mn-lt"/>
              </a:rPr>
              <a:t>What are the advantages and disadvantage of primary and secondary research?</a:t>
            </a:r>
            <a:endParaRPr lang="en-GB" sz="3600" dirty="0">
              <a:latin typeface="+mn-lt"/>
            </a:endParaRPr>
          </a:p>
        </p:txBody>
      </p:sp>
      <p:sp>
        <p:nvSpPr>
          <p:cNvPr id="5" name="Wave 4"/>
          <p:cNvSpPr/>
          <p:nvPr/>
        </p:nvSpPr>
        <p:spPr>
          <a:xfrm>
            <a:off x="899592" y="1124744"/>
            <a:ext cx="1800200" cy="1296144"/>
          </a:xfrm>
          <a:prstGeom prst="wav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043608" y="1533581"/>
            <a:ext cx="1584176" cy="435582"/>
          </a:xfrm>
          <a:prstGeom prst="rect">
            <a:avLst/>
          </a:prstGeom>
          <a:solidFill>
            <a:srgbClr val="92D050"/>
          </a:solidFill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GB" sz="2800" b="1" dirty="0" smtClean="0">
                <a:solidFill>
                  <a:schemeClr val="tx1"/>
                </a:solidFill>
                <a:latin typeface="+mn-lt"/>
              </a:rPr>
            </a:br>
            <a:r>
              <a:rPr lang="en-GB" sz="2800" b="1" dirty="0" smtClean="0">
                <a:solidFill>
                  <a:schemeClr val="tx1"/>
                </a:solidFill>
                <a:latin typeface="+mn-lt"/>
              </a:rPr>
              <a:t>Discussion</a:t>
            </a:r>
            <a:endParaRPr lang="en-GB" sz="2800" b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7711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1840" y="1268760"/>
            <a:ext cx="5400601" cy="484379"/>
          </a:xfrm>
        </p:spPr>
        <p:txBody>
          <a:bodyPr>
            <a:noAutofit/>
          </a:bodyPr>
          <a:lstStyle/>
          <a:p>
            <a:r>
              <a:rPr lang="en-GB" sz="28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Appropriateness of research</a:t>
            </a:r>
            <a:endParaRPr lang="en-GB" sz="28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5576" y="3429000"/>
            <a:ext cx="765931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/>
              <a:t>In pairs, </a:t>
            </a:r>
            <a:r>
              <a:rPr lang="en-GB" sz="2800" b="1" dirty="0" smtClean="0"/>
              <a:t>make a list of the </a:t>
            </a:r>
            <a:r>
              <a:rPr lang="en-GB" sz="2800" b="1" dirty="0"/>
              <a:t>advantages and disadvantage of primary and secondary </a:t>
            </a:r>
            <a:r>
              <a:rPr lang="en-GB" sz="2800" b="1" dirty="0" smtClean="0"/>
              <a:t>research</a:t>
            </a:r>
          </a:p>
          <a:p>
            <a:endParaRPr lang="en-GB" sz="2800" b="1" dirty="0"/>
          </a:p>
          <a:p>
            <a:r>
              <a:rPr lang="en-GB" sz="2800" b="1" dirty="0" smtClean="0"/>
              <a:t>What do you notice about your points?</a:t>
            </a:r>
          </a:p>
        </p:txBody>
      </p:sp>
      <p:sp>
        <p:nvSpPr>
          <p:cNvPr id="7" name="Wave 6"/>
          <p:cNvSpPr/>
          <p:nvPr/>
        </p:nvSpPr>
        <p:spPr>
          <a:xfrm>
            <a:off x="755576" y="908720"/>
            <a:ext cx="1800200" cy="1296144"/>
          </a:xfrm>
          <a:prstGeom prst="wav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99592" y="1317557"/>
            <a:ext cx="1584176" cy="435582"/>
          </a:xfrm>
          <a:prstGeom prst="rect">
            <a:avLst/>
          </a:prstGeom>
          <a:solidFill>
            <a:srgbClr val="FFFF00"/>
          </a:solidFill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GB" sz="2800" b="1" dirty="0" smtClean="0">
                <a:solidFill>
                  <a:schemeClr val="tx1"/>
                </a:solidFill>
                <a:latin typeface="+mn-lt"/>
              </a:rPr>
            </a:br>
            <a:r>
              <a:rPr lang="en-GB" sz="2800" b="1" dirty="0" smtClean="0">
                <a:solidFill>
                  <a:schemeClr val="tx1"/>
                </a:solidFill>
                <a:latin typeface="+mn-lt"/>
              </a:rPr>
              <a:t>Activity</a:t>
            </a:r>
            <a:endParaRPr lang="en-GB" sz="2800" b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1212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716" y="692696"/>
            <a:ext cx="7992888" cy="636680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solidFill>
                  <a:schemeClr val="tx1"/>
                </a:solidFill>
                <a:latin typeface="+mn-lt"/>
                <a:ea typeface="Times New Roman"/>
              </a:rPr>
              <a:t>Primary Research</a:t>
            </a:r>
            <a:endParaRPr lang="en-GB" sz="32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2716" y="1716221"/>
            <a:ext cx="3633260" cy="4752529"/>
          </a:xfrm>
          <a:solidFill>
            <a:srgbClr val="D8F8B8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800" b="1" dirty="0" smtClean="0">
                <a:solidFill>
                  <a:schemeClr val="accent1">
                    <a:lumMod val="75000"/>
                  </a:schemeClr>
                </a:solidFill>
                <a:ea typeface="Times New Roman"/>
              </a:rPr>
              <a:t>ADVANTAGES</a:t>
            </a:r>
          </a:p>
          <a:p>
            <a:r>
              <a:rPr lang="en-GB" sz="2800" dirty="0" smtClean="0"/>
              <a:t>Specific information tailored to your needs, so should be more useful</a:t>
            </a:r>
          </a:p>
          <a:p>
            <a:r>
              <a:rPr lang="en-GB" sz="2800" dirty="0" smtClean="0"/>
              <a:t>Up to date information</a:t>
            </a:r>
          </a:p>
          <a:p>
            <a:r>
              <a:rPr lang="en-GB" sz="2800" dirty="0" smtClean="0"/>
              <a:t>Original, no one else has your data</a:t>
            </a:r>
            <a:endParaRPr lang="en-GB" sz="2800" dirty="0"/>
          </a:p>
          <a:p>
            <a:endParaRPr lang="en-GB" sz="2800" dirty="0"/>
          </a:p>
          <a:p>
            <a:pPr>
              <a:buFont typeface="Arial" panose="020B0604020202020204" pitchFamily="34" charset="0"/>
              <a:buChar char="•"/>
            </a:pPr>
            <a:endParaRPr lang="en-GB" sz="2800" dirty="0">
              <a:ea typeface="Times New Roman"/>
            </a:endParaRPr>
          </a:p>
          <a:p>
            <a:pPr lvl="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2800" b="1" dirty="0" smtClean="0">
              <a:ea typeface="Times New Roman"/>
            </a:endParaRPr>
          </a:p>
          <a:p>
            <a:pPr marL="0" lvl="0" indent="0">
              <a:spcAft>
                <a:spcPts val="0"/>
              </a:spcAft>
              <a:buNone/>
            </a:pPr>
            <a:endParaRPr lang="en-GB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932040" y="1688635"/>
            <a:ext cx="3783564" cy="47525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2800" b="1" dirty="0" smtClean="0">
                <a:solidFill>
                  <a:schemeClr val="accent1">
                    <a:lumMod val="75000"/>
                  </a:schemeClr>
                </a:solidFill>
                <a:ea typeface="Times New Roman"/>
              </a:rPr>
              <a:t>DISADVANTAGES</a:t>
            </a:r>
          </a:p>
          <a:p>
            <a:r>
              <a:rPr lang="en-GB" sz="2800" dirty="0" smtClean="0"/>
              <a:t>Takes time to gather the information</a:t>
            </a:r>
          </a:p>
          <a:p>
            <a:r>
              <a:rPr lang="en-GB" sz="2800" dirty="0" smtClean="0"/>
              <a:t>The information is only good if the research is appropriate, valid, reliable etc</a:t>
            </a:r>
          </a:p>
          <a:p>
            <a:r>
              <a:rPr lang="en-GB" sz="2800" dirty="0" smtClean="0"/>
              <a:t>More expensive to gather</a:t>
            </a:r>
          </a:p>
          <a:p>
            <a:r>
              <a:rPr lang="en-GB" sz="2800" dirty="0" smtClean="0"/>
              <a:t>Skilled researcher required</a:t>
            </a:r>
            <a:endParaRPr lang="en-GB" sz="2800" dirty="0"/>
          </a:p>
          <a:p>
            <a:endParaRPr lang="en-GB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2800" dirty="0" smtClean="0">
              <a:ea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sz="2800" b="1" dirty="0" smtClean="0">
              <a:ea typeface="Times New Roman"/>
            </a:endParaRPr>
          </a:p>
          <a:p>
            <a:pPr marL="0" indent="0">
              <a:buFont typeface="Wingdings 2"/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08406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3600" b="1" dirty="0" smtClean="0">
                <a:latin typeface="+mn-lt"/>
              </a:rPr>
              <a:t>What type of information might you need?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2060848"/>
            <a:ext cx="7571184" cy="3948732"/>
          </a:xfrm>
        </p:spPr>
        <p:txBody>
          <a:bodyPr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GB" sz="2800" dirty="0" smtClean="0"/>
          </a:p>
          <a:p>
            <a:pPr marL="393192" lvl="1" indent="0" eaLnBrk="1" fontAlgn="auto" hangingPunct="1">
              <a:spcAft>
                <a:spcPts val="0"/>
              </a:spcAft>
              <a:buNone/>
              <a:defRPr/>
            </a:pPr>
            <a:r>
              <a:rPr lang="en-GB" sz="2800" b="1" dirty="0" smtClean="0"/>
              <a:t>Quantitative</a:t>
            </a:r>
            <a:endParaRPr lang="en-GB" sz="2800" dirty="0"/>
          </a:p>
          <a:p>
            <a:pPr marL="393192" lvl="1" indent="0" eaLnBrk="1" fontAlgn="auto" hangingPunct="1">
              <a:spcAft>
                <a:spcPts val="0"/>
              </a:spcAft>
              <a:buNone/>
              <a:defRPr/>
            </a:pPr>
            <a:r>
              <a:rPr lang="en-GB" sz="2800" dirty="0" smtClean="0"/>
              <a:t>closed questions giving statistical information</a:t>
            </a:r>
          </a:p>
          <a:p>
            <a:pPr marL="393192" lvl="1" indent="0" eaLnBrk="1" fontAlgn="auto" hangingPunct="1">
              <a:spcAft>
                <a:spcPts val="0"/>
              </a:spcAft>
              <a:buNone/>
              <a:defRPr/>
            </a:pPr>
            <a:endParaRPr lang="en-GB" sz="2800" dirty="0" smtClean="0"/>
          </a:p>
          <a:p>
            <a:pPr marL="393192" lvl="1" indent="0" eaLnBrk="1" fontAlgn="auto" hangingPunct="1">
              <a:spcAft>
                <a:spcPts val="0"/>
              </a:spcAft>
              <a:buNone/>
              <a:defRPr/>
            </a:pPr>
            <a:r>
              <a:rPr lang="en-GB" sz="2800" b="1" dirty="0" smtClean="0"/>
              <a:t>Qualitative</a:t>
            </a:r>
            <a:endParaRPr lang="en-GB" sz="2800" dirty="0"/>
          </a:p>
          <a:p>
            <a:pPr marL="393192" lvl="1" indent="0" eaLnBrk="1" fontAlgn="auto" hangingPunct="1">
              <a:spcAft>
                <a:spcPts val="0"/>
              </a:spcAft>
              <a:buNone/>
              <a:defRPr/>
            </a:pPr>
            <a:r>
              <a:rPr lang="en-GB" sz="2800" dirty="0" smtClean="0"/>
              <a:t>open questions giving opinions</a:t>
            </a:r>
          </a:p>
          <a:p>
            <a:pPr marL="393192" lvl="1" indent="0" eaLnBrk="1" fontAlgn="auto" hangingPunct="1">
              <a:spcAft>
                <a:spcPts val="0"/>
              </a:spcAft>
              <a:buNone/>
              <a:defRPr/>
            </a:pPr>
            <a:endParaRPr lang="en-GB" sz="2800" dirty="0" smtClean="0"/>
          </a:p>
          <a:p>
            <a:pPr marL="393192" lvl="1" indent="0">
              <a:buNone/>
              <a:defRPr/>
            </a:pPr>
            <a:r>
              <a:rPr lang="en-GB" sz="2800" dirty="0">
                <a:solidFill>
                  <a:schemeClr val="accent2">
                    <a:lumMod val="75000"/>
                  </a:schemeClr>
                </a:solidFill>
              </a:rPr>
              <a:t>Questions can be asked in a certain way to generate either quantitative or qualitative data.</a:t>
            </a:r>
          </a:p>
          <a:p>
            <a:pPr marL="393192" lvl="1" indent="0" eaLnBrk="1" fontAlgn="auto" hangingPunct="1">
              <a:spcAft>
                <a:spcPts val="0"/>
              </a:spcAft>
              <a:buNone/>
              <a:defRPr/>
            </a:pPr>
            <a:endParaRPr lang="en-GB" sz="2800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31391098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ACB68ED-4006-475D-9F12-B7946CBD9D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336375C-AA19-4964-99E0-319A04981AE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C2F1C6D-ACA5-4862-88DE-8EEB81013908}">
  <ds:schemaRefs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schemas.microsoft.com/sharepoint/v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905</TotalTime>
  <Words>561</Words>
  <Application>Microsoft Office PowerPoint</Application>
  <PresentationFormat>On-screen Show (4:3)</PresentationFormat>
  <Paragraphs>204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Wingdings 2</vt:lpstr>
      <vt:lpstr>Flow</vt:lpstr>
      <vt:lpstr>  BTEC NATIONAL IN BUSINESS Unit 2 Marketing  Research methods and use (B2) </vt:lpstr>
      <vt:lpstr>What is Market Research?</vt:lpstr>
      <vt:lpstr>Types of Market Research</vt:lpstr>
      <vt:lpstr>Primary Research (Field)</vt:lpstr>
      <vt:lpstr>Secondary Research (Desk)</vt:lpstr>
      <vt:lpstr>What are the advantages and disadvantage of primary and secondary research?</vt:lpstr>
      <vt:lpstr>Appropriateness of research</vt:lpstr>
      <vt:lpstr>Primary Research</vt:lpstr>
      <vt:lpstr>What type of information might you need?</vt:lpstr>
      <vt:lpstr>Bretts Burgers – what MR should they carry out to decide if their new business is going to be successful?</vt:lpstr>
      <vt:lpstr>Market Research considerations</vt:lpstr>
      <vt:lpstr>Now consider an different type of business, a Car Wash.</vt:lpstr>
      <vt:lpstr>Now consider an different type of business, a Car Wash.</vt:lpstr>
      <vt:lpstr>Kellogg’s Case Study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Private Sector Organisations</dc:title>
  <dc:creator>Beverley A Whitlock</dc:creator>
  <cp:lastModifiedBy>Ailsa W Waters</cp:lastModifiedBy>
  <cp:revision>107</cp:revision>
  <cp:lastPrinted>2012-07-03T11:53:15Z</cp:lastPrinted>
  <dcterms:created xsi:type="dcterms:W3CDTF">2011-11-11T10:46:54Z</dcterms:created>
  <dcterms:modified xsi:type="dcterms:W3CDTF">2017-01-24T16:22:56Z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