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3"/>
  </p:notesMasterIdLst>
  <p:handoutMasterIdLst>
    <p:handoutMasterId r:id="rId24"/>
  </p:handoutMasterIdLst>
  <p:sldIdLst>
    <p:sldId id="256" r:id="rId5"/>
    <p:sldId id="275" r:id="rId6"/>
    <p:sldId id="284" r:id="rId7"/>
    <p:sldId id="276" r:id="rId8"/>
    <p:sldId id="277" r:id="rId9"/>
    <p:sldId id="288" r:id="rId10"/>
    <p:sldId id="285" r:id="rId11"/>
    <p:sldId id="278" r:id="rId12"/>
    <p:sldId id="279" r:id="rId13"/>
    <p:sldId id="274" r:id="rId14"/>
    <p:sldId id="287" r:id="rId15"/>
    <p:sldId id="280" r:id="rId16"/>
    <p:sldId id="289" r:id="rId17"/>
    <p:sldId id="286" r:id="rId18"/>
    <p:sldId id="281" r:id="rId19"/>
    <p:sldId id="283" r:id="rId20"/>
    <p:sldId id="282" r:id="rId21"/>
    <p:sldId id="290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93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410" autoAdjust="0"/>
  </p:normalViewPr>
  <p:slideViewPr>
    <p:cSldViewPr>
      <p:cViewPr varScale="1">
        <p:scale>
          <a:sx n="47" d="100"/>
          <a:sy n="47" d="100"/>
        </p:scale>
        <p:origin x="16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78-79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data be analysed?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of graphical representations for ease of understanding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Identifying gaps in data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Tells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 about the sales to date and may be useful to make decisions on extension strategies etc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not tell you about competition, changes in the external environment (refer back to PESTLE,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SWOT etc)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not a guarantee of future sales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Needs to be used in conjunction with other forms of analysis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54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39FBF-F60A-4B4F-9933-3B43A4116218}" type="slidenum">
              <a:rPr lang="en-GB"/>
              <a:pPr/>
              <a:t>12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343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39FBF-F60A-4B4F-9933-3B43A4116218}" type="slidenum">
              <a:rPr lang="en-GB"/>
              <a:pPr/>
              <a:t>13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77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80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WJEC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handouts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studies from AS eg KitKat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BENCHMARK Assessment practice 2.2 page 82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373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15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r>
              <a:rPr lang="en-US" dirty="0" smtClean="0"/>
              <a:t>Draw</a:t>
            </a:r>
            <a:r>
              <a:rPr lang="en-US" baseline="0" dirty="0" smtClean="0"/>
              <a:t> diagram to explain the two choices when a product goes into DECLINE – either kill the product or extend its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67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B158F-7F81-4781-9589-3C5099818E36}" type="slidenum">
              <a:rPr lang="en-GB"/>
              <a:pPr/>
              <a:t>16</a:t>
            </a:fld>
            <a:endParaRPr lang="en-GB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535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17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pPr lvl="1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Kit Kat –</a:t>
            </a:r>
            <a:r>
              <a:rPr lang="en-US" sz="2800" b="1" baseline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different sizes (2 bar, 4 bar, chunky, bitesize) and flavours (orange, mint, dark, milk etc)</a:t>
            </a:r>
          </a:p>
          <a:p>
            <a:pPr lvl="1"/>
            <a:endParaRPr lang="en-US" sz="2800" b="1" baseline="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sz="2800" b="1" baseline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Over 200 flavours of Kit Kat in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21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18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pPr lvl="1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Kit Kat –</a:t>
            </a:r>
            <a:r>
              <a:rPr lang="en-US" sz="2800" b="1" baseline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different sizes (2 bar, 4 bar, chunky, bitesize) and flavours (orange, mint, dark, milk etc)</a:t>
            </a:r>
          </a:p>
          <a:p>
            <a:pPr lvl="1"/>
            <a:endParaRPr lang="en-US" sz="2800" b="1" baseline="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sz="2800" b="1" baseline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Over 200 flavours of Kit Kat in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02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78-79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data be analysed?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of graphical representations for ease of understanding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Identifying gaps in data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654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78-79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data be analysed?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of graphical representations for ease of understanding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Identifying gaps in data</a:t>
            </a:r>
            <a:endParaRPr lang="en-GB" sz="1200" b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3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78-79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data be analysed?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of graphical representations for ease of understanding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Identifying gaps in data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594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80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BTEC textbook Case Study HMRC page 81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WJEC handouts</a:t>
            </a:r>
          </a:p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270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181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9FA89B-81CB-4084-939E-69A8B932EB6F}" type="slidenum">
              <a:rPr lang="en-GB"/>
              <a:pPr/>
              <a:t>8</a:t>
            </a:fld>
            <a:endParaRPr lang="en-GB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80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WJEC handouts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4352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1C6EA-E946-4386-8499-E391A17C9622}" type="slidenum">
              <a:rPr lang="en-GB"/>
              <a:pPr/>
              <a:t>9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80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WJEC handouts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Explain how cash flow follows the product</a:t>
            </a:r>
            <a:r>
              <a:rPr lang="en-US" baseline="0" dirty="0" smtClean="0"/>
              <a:t> life cycle and how the most expensive times are when products are being developed before they can generate revenue</a:t>
            </a:r>
            <a:endParaRPr lang="en-US" dirty="0" smtClean="0"/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039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80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WJEC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handouts</a:t>
            </a:r>
          </a:p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How useful is the product life cycle for making marketing decisions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Developing the rationale (B3)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624" y="762492"/>
            <a:ext cx="5255800" cy="2954540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lvl="0"/>
            <a:r>
              <a:rPr lang="en-GB" sz="4500" dirty="0" smtClean="0"/>
              <a:t>What are the stages </a:t>
            </a:r>
            <a:r>
              <a:rPr lang="en-GB" sz="4500" dirty="0"/>
              <a:t>of the product life </a:t>
            </a:r>
            <a:r>
              <a:rPr lang="en-GB" sz="4500" dirty="0" smtClean="0"/>
              <a:t>cycle?</a:t>
            </a:r>
          </a:p>
          <a:p>
            <a:pPr lvl="0"/>
            <a:endParaRPr lang="en-GB" sz="4500" dirty="0"/>
          </a:p>
          <a:p>
            <a:pPr lvl="0"/>
            <a:r>
              <a:rPr lang="en-GB" sz="4500" dirty="0" smtClean="0"/>
              <a:t>What factors might </a:t>
            </a:r>
            <a:r>
              <a:rPr lang="en-GB" sz="4500" dirty="0"/>
              <a:t>influence the life of a </a:t>
            </a:r>
            <a:r>
              <a:rPr lang="en-GB" sz="4500" dirty="0" smtClean="0"/>
              <a:t>product?</a:t>
            </a: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sp>
        <p:nvSpPr>
          <p:cNvPr id="4" name="Wave 3"/>
          <p:cNvSpPr/>
          <p:nvPr/>
        </p:nvSpPr>
        <p:spPr>
          <a:xfrm>
            <a:off x="620232" y="1196752"/>
            <a:ext cx="1800200" cy="1296144"/>
          </a:xfrm>
          <a:prstGeom prst="wav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4248" y="1605589"/>
            <a:ext cx="1584176" cy="435582"/>
          </a:xfrm>
          <a:prstGeom prst="rect">
            <a:avLst/>
          </a:prstGeom>
          <a:solidFill>
            <a:srgbClr val="92D05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Discussion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Wave 6"/>
          <p:cNvSpPr/>
          <p:nvPr/>
        </p:nvSpPr>
        <p:spPr>
          <a:xfrm>
            <a:off x="620232" y="4077072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2543" y="4507353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152944" y="3465664"/>
            <a:ext cx="5235480" cy="3392335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ea typeface="Times New Roman"/>
            </a:endParaRPr>
          </a:p>
          <a:p>
            <a:r>
              <a:rPr lang="en-GB" sz="4500" b="1" dirty="0" smtClean="0"/>
              <a:t>Draw a quick product life cycle and see if you can place an Apple product at each stage of the cycle.</a:t>
            </a:r>
          </a:p>
          <a:p>
            <a:endParaRPr lang="en-GB" sz="4500" dirty="0"/>
          </a:p>
          <a:p>
            <a:r>
              <a:rPr lang="en-GB" sz="4500" dirty="0" smtClean="0"/>
              <a:t>Give reasons why each product is at each stage.</a:t>
            </a:r>
            <a:endParaRPr lang="en-GB" sz="2800" dirty="0" smtClean="0"/>
          </a:p>
          <a:p>
            <a:pPr marL="0" indent="0">
              <a:buFont typeface="Wingdings 2"/>
              <a:buNone/>
            </a:pPr>
            <a:r>
              <a:rPr lang="en-GB" sz="2800" dirty="0" smtClean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624" y="762492"/>
            <a:ext cx="5255800" cy="295454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en-GB" sz="4800" dirty="0"/>
              <a:t>How useful is the product life cycle for making marketing </a:t>
            </a:r>
            <a:r>
              <a:rPr lang="en-GB" sz="4800" dirty="0" smtClean="0"/>
              <a:t>decisions?</a:t>
            </a:r>
            <a:endParaRPr lang="en-GB" sz="4800" dirty="0"/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sp>
        <p:nvSpPr>
          <p:cNvPr id="7" name="Wave 6"/>
          <p:cNvSpPr/>
          <p:nvPr/>
        </p:nvSpPr>
        <p:spPr>
          <a:xfrm>
            <a:off x="755576" y="90872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27887" y="133900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99592" y="3140968"/>
            <a:ext cx="7632848" cy="339233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ea typeface="Times New Roman"/>
            </a:endParaRPr>
          </a:p>
          <a:p>
            <a:pPr marL="0" indent="0">
              <a:buNone/>
            </a:pPr>
            <a:r>
              <a:rPr lang="en-GB" sz="4500" dirty="0" smtClean="0">
                <a:solidFill>
                  <a:srgbClr val="E4931C"/>
                </a:solidFill>
              </a:rPr>
              <a:t>Quick task – write down all the information that the product life cycle </a:t>
            </a:r>
            <a:r>
              <a:rPr lang="en-GB" sz="4500" b="1" dirty="0" smtClean="0">
                <a:solidFill>
                  <a:srgbClr val="E4931C"/>
                </a:solidFill>
              </a:rPr>
              <a:t>DOES </a:t>
            </a:r>
            <a:r>
              <a:rPr lang="en-GB" sz="4500" dirty="0" smtClean="0">
                <a:solidFill>
                  <a:srgbClr val="E4931C"/>
                </a:solidFill>
              </a:rPr>
              <a:t>tell you and then write down what it does </a:t>
            </a:r>
            <a:r>
              <a:rPr lang="en-GB" sz="4500" b="1" dirty="0" smtClean="0">
                <a:solidFill>
                  <a:srgbClr val="E4931C"/>
                </a:solidFill>
              </a:rPr>
              <a:t>NOT</a:t>
            </a:r>
            <a:r>
              <a:rPr lang="en-GB" sz="4500" dirty="0" smtClean="0">
                <a:solidFill>
                  <a:srgbClr val="E4931C"/>
                </a:solidFill>
              </a:rPr>
              <a:t> tell you </a:t>
            </a:r>
            <a:endParaRPr lang="en-GB" sz="2800" dirty="0" smtClean="0">
              <a:solidFill>
                <a:srgbClr val="E4931C"/>
              </a:solidFill>
            </a:endParaRPr>
          </a:p>
          <a:p>
            <a:pPr marL="0" indent="0">
              <a:buFont typeface="Wingdings 2"/>
              <a:buNone/>
            </a:pPr>
            <a:r>
              <a:rPr lang="en-GB" sz="2800" dirty="0" smtClean="0">
                <a:solidFill>
                  <a:srgbClr val="E4931C"/>
                </a:solidFill>
              </a:rPr>
              <a:t> </a:t>
            </a:r>
            <a:endParaRPr lang="en-GB" dirty="0" smtClean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19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65760" y="1913128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en-US" sz="3200" b="1" dirty="0">
                <a:solidFill>
                  <a:srgbClr val="E4931C"/>
                </a:solidFill>
                <a:latin typeface="Calibri" pitchFamily="34" charset="0"/>
              </a:rPr>
              <a:t>In theory, a firm should aim to have as many products in ‘maturity’ as possible, as these are the products that should generate most profit. </a:t>
            </a:r>
            <a:endParaRPr lang="en-US" sz="3200" b="1" dirty="0" smtClean="0">
              <a:solidFill>
                <a:srgbClr val="E4931C"/>
              </a:solidFill>
              <a:latin typeface="Calibri" pitchFamily="34" charset="0"/>
            </a:endParaRPr>
          </a:p>
          <a:p>
            <a:endParaRPr lang="en-US" sz="3200" dirty="0">
              <a:latin typeface="Calibri" pitchFamily="34" charset="0"/>
            </a:endParaRPr>
          </a:p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However, to achieve this in the long run a firm needs to have a policy of new product development, so that it has products in the introduction and growth stages which will eventually enter maturity. 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/>
                <a:latin typeface="Calibri" pitchFamily="34" charset="0"/>
              </a:rPr>
              <a:t>Strategic use of the product life cycle</a:t>
            </a:r>
          </a:p>
        </p:txBody>
      </p:sp>
    </p:spTree>
    <p:extLst>
      <p:ext uri="{BB962C8B-B14F-4D97-AF65-F5344CB8AC3E}">
        <p14:creationId xmlns:p14="http://schemas.microsoft.com/office/powerpoint/2010/main" val="40244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797808" y="1196752"/>
            <a:ext cx="7806640" cy="4389120"/>
          </a:xfrm>
        </p:spPr>
        <p:txBody>
          <a:bodyPr>
            <a:normAutofit/>
          </a:bodyPr>
          <a:lstStyle/>
          <a:p>
            <a:endParaRPr lang="en-US" sz="20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Conclusion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E4931C"/>
                </a:solidFill>
                <a:latin typeface="Calibri" pitchFamily="34" charset="0"/>
              </a:rPr>
              <a:t>Firms need to </a:t>
            </a:r>
            <a:r>
              <a:rPr lang="en-US" sz="3600" b="1" dirty="0">
                <a:solidFill>
                  <a:srgbClr val="E4931C"/>
                </a:solidFill>
                <a:latin typeface="Calibri" pitchFamily="34" charset="0"/>
              </a:rPr>
              <a:t>have a balance of products under development and in the introductory and growth stages, financed by the profits generated by their mature products.</a:t>
            </a:r>
          </a:p>
        </p:txBody>
      </p:sp>
    </p:spTree>
    <p:extLst>
      <p:ext uri="{BB962C8B-B14F-4D97-AF65-F5344CB8AC3E}">
        <p14:creationId xmlns:p14="http://schemas.microsoft.com/office/powerpoint/2010/main" val="330500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1548032"/>
            <a:ext cx="4392488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How can you keep a product at maturity?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852936"/>
            <a:ext cx="6984776" cy="36003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lvl="0"/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Do products ever change?</a:t>
            </a:r>
          </a:p>
          <a:p>
            <a:pPr lvl="0"/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Can you think of any products which have stayed exactly the same?</a:t>
            </a:r>
          </a:p>
          <a:p>
            <a:pPr lvl="0"/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What has happened to Coca Cola?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sp>
        <p:nvSpPr>
          <p:cNvPr id="4" name="Wave 3"/>
          <p:cNvSpPr/>
          <p:nvPr/>
        </p:nvSpPr>
        <p:spPr>
          <a:xfrm>
            <a:off x="611560" y="348680"/>
            <a:ext cx="1800200" cy="1296144"/>
          </a:xfrm>
          <a:prstGeom prst="wav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757517"/>
            <a:ext cx="1584176" cy="435582"/>
          </a:xfrm>
          <a:prstGeom prst="rect">
            <a:avLst/>
          </a:prstGeom>
          <a:solidFill>
            <a:srgbClr val="92D05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Discussion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274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064896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Calibri" pitchFamily="34" charset="0"/>
              </a:rPr>
              <a:t>The main focus of the product life cycle is to keep products at their </a:t>
            </a:r>
            <a:r>
              <a:rPr lang="en-US" sz="3200" b="1" dirty="0" smtClean="0">
                <a:latin typeface="Calibri" pitchFamily="34" charset="0"/>
              </a:rPr>
              <a:t>peak, ie </a:t>
            </a:r>
            <a:r>
              <a:rPr lang="en-US" sz="3200" b="1" dirty="0">
                <a:latin typeface="Calibri" pitchFamily="34" charset="0"/>
              </a:rPr>
              <a:t>in the maturity stage. </a:t>
            </a:r>
            <a:endParaRPr lang="en-US" sz="3200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E4931C"/>
                </a:solidFill>
                <a:latin typeface="Calibri" pitchFamily="34" charset="0"/>
              </a:rPr>
              <a:t>EXTENSION STRATEGIES</a:t>
            </a:r>
            <a:endParaRPr lang="en-US" sz="3200" b="1" dirty="0">
              <a:solidFill>
                <a:srgbClr val="E4931C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Methods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used to lengthen the life cycle of a product by preventing or delaying it from reaching the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DECLINE stage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of the product life cycle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348880"/>
            <a:ext cx="8464454" cy="394619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To attract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new market segments</a:t>
            </a:r>
          </a:p>
          <a:p>
            <a:pPr lvl="1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To increase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usage among existing customers</a:t>
            </a:r>
          </a:p>
          <a:p>
            <a:pPr lvl="1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To modify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the product</a:t>
            </a:r>
          </a:p>
          <a:p>
            <a:pPr lvl="1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To change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the image</a:t>
            </a:r>
          </a:p>
          <a:p>
            <a:pPr lvl="1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To target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new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markets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/>
                <a:latin typeface="Calibri" pitchFamily="34" charset="0"/>
              </a:rPr>
              <a:t>Reasons for extension </a:t>
            </a:r>
            <a:r>
              <a:rPr lang="en-US" b="1" dirty="0">
                <a:effectLst/>
                <a:latin typeface="Calibri" pitchFamily="34" charset="0"/>
              </a:rPr>
              <a:t>strategies</a:t>
            </a:r>
          </a:p>
        </p:txBody>
      </p:sp>
    </p:spTree>
    <p:extLst>
      <p:ext uri="{BB962C8B-B14F-4D97-AF65-F5344CB8AC3E}">
        <p14:creationId xmlns:p14="http://schemas.microsoft.com/office/powerpoint/2010/main" val="2020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88776"/>
            <a:ext cx="8186766" cy="2072272"/>
          </a:xfrm>
        </p:spPr>
        <p:txBody>
          <a:bodyPr>
            <a:normAutofit/>
          </a:bodyPr>
          <a:lstStyle/>
          <a:p>
            <a:pPr>
              <a:spcBef>
                <a:spcPct val="100000"/>
              </a:spcBef>
            </a:pPr>
            <a:endParaRPr lang="en-US" sz="2400" dirty="0" smtClean="0">
              <a:latin typeface="Calibri" pitchFamily="34" charset="0"/>
            </a:endParaRPr>
          </a:p>
          <a:p>
            <a:pPr marL="0" indent="0">
              <a:spcBef>
                <a:spcPct val="100000"/>
              </a:spcBef>
              <a:buNone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Think 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about these products –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Apple i-pod,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Walkers Crisps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, Kellogg's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Corn Flakes, Coca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Cola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9710" y="704088"/>
            <a:ext cx="6057089" cy="1143000"/>
          </a:xfrm>
        </p:spPr>
        <p:txBody>
          <a:bodyPr/>
          <a:lstStyle/>
          <a:p>
            <a:r>
              <a:rPr lang="en-US" b="1" dirty="0">
                <a:effectLst/>
                <a:latin typeface="Calibri" pitchFamily="34" charset="0"/>
              </a:rPr>
              <a:t>Extension strategies</a:t>
            </a:r>
          </a:p>
        </p:txBody>
      </p:sp>
      <p:sp>
        <p:nvSpPr>
          <p:cNvPr id="4" name="Wave 3"/>
          <p:cNvSpPr/>
          <p:nvPr/>
        </p:nvSpPr>
        <p:spPr>
          <a:xfrm>
            <a:off x="457200" y="704088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9511" y="1134369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22303" y="4055004"/>
            <a:ext cx="44644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E4931C"/>
                </a:solidFill>
                <a:latin typeface="Calibri" pitchFamily="34" charset="0"/>
              </a:rPr>
              <a:t>How have extension strategies been used to keep these products in the maturity stage of the product life cycle?</a:t>
            </a:r>
            <a:endParaRPr lang="en-US" sz="3200" b="1" dirty="0">
              <a:solidFill>
                <a:srgbClr val="E4931C"/>
              </a:solidFill>
              <a:latin typeface="Calibri" pitchFamily="34" charset="0"/>
            </a:endParaRPr>
          </a:p>
        </p:txBody>
      </p:sp>
      <p:pic>
        <p:nvPicPr>
          <p:cNvPr id="2050" name="Picture 2" descr="http://static4.businessinsider.com/image/54f72ca169bedd570e8a9c28/coca-cola-is-redesigning-its-european-packaging-so-all-of-its-flavors-look-the-sam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24" y="4427300"/>
            <a:ext cx="3541478" cy="1809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3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9788" y="1569951"/>
            <a:ext cx="6057089" cy="1143000"/>
          </a:xfrm>
        </p:spPr>
        <p:txBody>
          <a:bodyPr/>
          <a:lstStyle/>
          <a:p>
            <a:r>
              <a:rPr lang="en-US" b="1" dirty="0" smtClean="0">
                <a:effectLst/>
                <a:latin typeface="Calibri" pitchFamily="34" charset="0"/>
              </a:rPr>
              <a:t>Kit Kat Case Study</a:t>
            </a:r>
            <a:endParaRPr lang="en-US" b="1" dirty="0">
              <a:effectLst/>
              <a:latin typeface="Calibri" pitchFamily="34" charset="0"/>
            </a:endParaRPr>
          </a:p>
        </p:txBody>
      </p:sp>
      <p:sp>
        <p:nvSpPr>
          <p:cNvPr id="4" name="Wave 3"/>
          <p:cNvSpPr/>
          <p:nvPr/>
        </p:nvSpPr>
        <p:spPr>
          <a:xfrm>
            <a:off x="457200" y="54868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9511" y="97896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" name="Picture 4" descr="http://www.renbehan.com/wp-content/uploads/2012/02/KitKat_Chunky_-1024x8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5762">
            <a:off x="4986176" y="2622916"/>
            <a:ext cx="3482892" cy="274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19788" y="3578814"/>
            <a:ext cx="48946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E4931C"/>
                </a:solidFill>
                <a:latin typeface="Calibri" pitchFamily="34" charset="0"/>
              </a:rPr>
              <a:t>Godalming Online</a:t>
            </a:r>
          </a:p>
          <a:p>
            <a:r>
              <a:rPr lang="en-US" sz="3600" b="1" dirty="0" smtClean="0">
                <a:solidFill>
                  <a:srgbClr val="E4931C"/>
                </a:solidFill>
                <a:latin typeface="Calibri" pitchFamily="34" charset="0"/>
              </a:rPr>
              <a:t>Kit Kat case study</a:t>
            </a:r>
          </a:p>
          <a:p>
            <a:r>
              <a:rPr lang="en-US" sz="3600" b="1" dirty="0" smtClean="0">
                <a:solidFill>
                  <a:srgbClr val="E4931C"/>
                </a:solidFill>
                <a:latin typeface="Calibri" pitchFamily="34" charset="0"/>
              </a:rPr>
              <a:t>Answer all questions</a:t>
            </a:r>
            <a:endParaRPr lang="en-US" sz="3600" b="1" dirty="0">
              <a:solidFill>
                <a:srgbClr val="E4931C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872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tx1"/>
                </a:solidFill>
                <a:latin typeface="+mn-lt"/>
              </a:rPr>
              <a:t>Developing the </a:t>
            </a:r>
            <a:r>
              <a:rPr lang="en-GB" sz="3200" b="1" dirty="0" smtClean="0">
                <a:solidFill>
                  <a:schemeClr val="tx1"/>
                </a:solidFill>
                <a:latin typeface="+mn-lt"/>
              </a:rPr>
              <a:t>rationale</a:t>
            </a:r>
            <a:endParaRPr lang="en-GB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136" y="2636912"/>
            <a:ext cx="7632848" cy="3498084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All research requires a rationale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This sets out the focus, method and means for conducting the research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Also states the outcome being sought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26483"/>
            <a:ext cx="8229600" cy="63668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</a:rPr>
              <a:t>Interpretation, analysis and use of data and other information to make valid marketing decisions</a:t>
            </a:r>
            <a:endParaRPr lang="en-GB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232" y="2708920"/>
            <a:ext cx="7632848" cy="3498084"/>
          </a:xfrm>
        </p:spPr>
        <p:txBody>
          <a:bodyPr>
            <a:normAutofit lnSpcReduction="10000"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SWOT analysis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PESTLE (external factors)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Setting marketing objectives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Determining the right strategy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Action planning and budget setting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Implementation and monitoring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974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26483"/>
            <a:ext cx="8229600" cy="63668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</a:rPr>
              <a:t>Identification of </a:t>
            </a:r>
            <a:r>
              <a:rPr lang="en-GB" sz="3200" b="1" dirty="0">
                <a:solidFill>
                  <a:srgbClr val="E4931C"/>
                </a:solidFill>
                <a:latin typeface="+mn-lt"/>
              </a:rPr>
              <a:t>any further sources </a:t>
            </a:r>
            <a:r>
              <a:rPr lang="en-GB" sz="3200" b="1" dirty="0">
                <a:latin typeface="+mn-lt"/>
              </a:rPr>
              <a:t>of information that may be </a:t>
            </a:r>
            <a:r>
              <a:rPr lang="en-GB" sz="3200" b="1" dirty="0" smtClean="0">
                <a:latin typeface="+mn-lt"/>
              </a:rPr>
              <a:t>required, eg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852936"/>
            <a:ext cx="8229600" cy="349808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Government statistics</a:t>
            </a:r>
          </a:p>
          <a:p>
            <a:r>
              <a:rPr lang="en-GB" sz="2800" dirty="0" smtClean="0"/>
              <a:t>National economic statistics</a:t>
            </a:r>
          </a:p>
          <a:p>
            <a:r>
              <a:rPr lang="en-GB" sz="2800" dirty="0" smtClean="0"/>
              <a:t>Global statistics</a:t>
            </a:r>
          </a:p>
          <a:p>
            <a:r>
              <a:rPr lang="en-GB" sz="2800" dirty="0" smtClean="0"/>
              <a:t>Environmental factors</a:t>
            </a:r>
          </a:p>
          <a:p>
            <a:r>
              <a:rPr lang="en-GB" sz="2800" dirty="0" smtClean="0"/>
              <a:t>Academic research and articles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616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26483"/>
            <a:ext cx="8229600" cy="63668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+mn-lt"/>
              </a:rPr>
              <a:t>How can you EVALUATE the </a:t>
            </a:r>
            <a:r>
              <a:rPr lang="en-GB" sz="3200" b="1" dirty="0">
                <a:latin typeface="+mn-lt"/>
              </a:rPr>
              <a:t>reliability and validity of </a:t>
            </a:r>
            <a:r>
              <a:rPr lang="en-GB" sz="3200" b="1" dirty="0" smtClean="0">
                <a:latin typeface="+mn-lt"/>
              </a:rPr>
              <a:t>information obtained?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49808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Question your findings</a:t>
            </a:r>
          </a:p>
          <a:p>
            <a:r>
              <a:rPr lang="en-GB" sz="3200" dirty="0" smtClean="0"/>
              <a:t>Assess the positives and negatives – what works well and EBI</a:t>
            </a:r>
          </a:p>
          <a:p>
            <a:r>
              <a:rPr lang="en-GB" sz="3200" dirty="0" smtClean="0"/>
              <a:t>Look at what the information does NOT tell you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611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624" y="762492"/>
            <a:ext cx="5255800" cy="18744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en-GB" sz="3600" b="1" dirty="0" smtClean="0"/>
              <a:t>Evaluation of Market Research</a:t>
            </a:r>
            <a:endParaRPr lang="en-GB" sz="3600" b="1" dirty="0"/>
          </a:p>
        </p:txBody>
      </p:sp>
      <p:sp>
        <p:nvSpPr>
          <p:cNvPr id="7" name="Wave 6"/>
          <p:cNvSpPr/>
          <p:nvPr/>
        </p:nvSpPr>
        <p:spPr>
          <a:xfrm>
            <a:off x="755576" y="90872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27887" y="133900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99592" y="3140968"/>
            <a:ext cx="7632848" cy="3392335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ea typeface="Times New Roman"/>
            </a:endParaRPr>
          </a:p>
          <a:p>
            <a:pPr marL="0" indent="0">
              <a:buNone/>
            </a:pPr>
            <a:r>
              <a:rPr lang="en-GB" sz="4500" b="1" dirty="0" smtClean="0">
                <a:solidFill>
                  <a:srgbClr val="E4931C"/>
                </a:solidFill>
              </a:rPr>
              <a:t>BTEC textbook page 81</a:t>
            </a:r>
          </a:p>
          <a:p>
            <a:pPr marL="0" indent="0">
              <a:buNone/>
            </a:pPr>
            <a:r>
              <a:rPr lang="en-GB" sz="4500" dirty="0" smtClean="0">
                <a:solidFill>
                  <a:srgbClr val="E4931C"/>
                </a:solidFill>
              </a:rPr>
              <a:t>Case study on HMRC</a:t>
            </a:r>
          </a:p>
          <a:p>
            <a:pPr marL="0" indent="0">
              <a:buNone/>
            </a:pPr>
            <a:r>
              <a:rPr lang="en-GB" sz="4500" dirty="0" smtClean="0">
                <a:solidFill>
                  <a:srgbClr val="E4931C"/>
                </a:solidFill>
              </a:rPr>
              <a:t>Answer all questions</a:t>
            </a:r>
            <a:endParaRPr lang="en-GB" sz="2800" dirty="0" smtClean="0">
              <a:solidFill>
                <a:srgbClr val="E4931C"/>
              </a:solidFill>
            </a:endParaRPr>
          </a:p>
          <a:p>
            <a:pPr marL="0" indent="0">
              <a:buFont typeface="Wingdings 2"/>
              <a:buNone/>
            </a:pPr>
            <a:r>
              <a:rPr lang="en-GB" sz="2800" dirty="0" smtClean="0">
                <a:solidFill>
                  <a:srgbClr val="E4931C"/>
                </a:solidFill>
              </a:rPr>
              <a:t> </a:t>
            </a:r>
            <a:endParaRPr lang="en-GB" dirty="0" smtClean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17646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Product Life Cycle  </a:t>
            </a: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(B3)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79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427984" y="2132856"/>
            <a:ext cx="3600400" cy="4519440"/>
          </a:xfrm>
        </p:spPr>
        <p:txBody>
          <a:bodyPr>
            <a:noAutofit/>
          </a:bodyPr>
          <a:lstStyle/>
          <a:p>
            <a:pPr lvl="2"/>
            <a:r>
              <a:rPr lang="en-US" sz="3200" b="1" dirty="0" smtClean="0">
                <a:solidFill>
                  <a:srgbClr val="E4931C"/>
                </a:solidFill>
                <a:latin typeface="Calibri" pitchFamily="34" charset="0"/>
              </a:rPr>
              <a:t>development</a:t>
            </a:r>
            <a:endParaRPr lang="en-US" sz="3200" b="1" dirty="0">
              <a:solidFill>
                <a:srgbClr val="E4931C"/>
              </a:solidFill>
              <a:latin typeface="Calibri" pitchFamily="34" charset="0"/>
            </a:endParaRPr>
          </a:p>
          <a:p>
            <a:pPr lvl="2"/>
            <a:r>
              <a:rPr lang="en-US" sz="3200" b="1" dirty="0">
                <a:latin typeface="Calibri" pitchFamily="34" charset="0"/>
              </a:rPr>
              <a:t>introduction</a:t>
            </a:r>
          </a:p>
          <a:p>
            <a:pPr lvl="2"/>
            <a:r>
              <a:rPr lang="en-US" sz="3200" b="1" dirty="0">
                <a:latin typeface="Calibri" pitchFamily="34" charset="0"/>
              </a:rPr>
              <a:t>growth</a:t>
            </a:r>
          </a:p>
          <a:p>
            <a:pPr lvl="2"/>
            <a:r>
              <a:rPr lang="en-US" sz="3200" b="1" dirty="0">
                <a:latin typeface="Calibri" pitchFamily="34" charset="0"/>
              </a:rPr>
              <a:t>maturity</a:t>
            </a:r>
          </a:p>
          <a:p>
            <a:pPr lvl="2"/>
            <a:r>
              <a:rPr lang="en-US" sz="3200" b="1" dirty="0" smtClean="0">
                <a:latin typeface="Calibri" pitchFamily="34" charset="0"/>
              </a:rPr>
              <a:t>decline</a:t>
            </a:r>
          </a:p>
          <a:p>
            <a:pPr lvl="2"/>
            <a:r>
              <a:rPr lang="en-US" sz="3200" b="1" dirty="0" smtClean="0">
                <a:solidFill>
                  <a:srgbClr val="E4931C"/>
                </a:solidFill>
                <a:latin typeface="Calibri" pitchFamily="34" charset="0"/>
              </a:rPr>
              <a:t>extension</a:t>
            </a:r>
            <a:endParaRPr lang="en-US" sz="3200" b="1" dirty="0">
              <a:solidFill>
                <a:srgbClr val="E4931C"/>
              </a:solidFill>
              <a:latin typeface="Calibri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Product life </a:t>
            </a:r>
            <a:r>
              <a:rPr lang="en-US" sz="3600" b="1" dirty="0" smtClean="0">
                <a:latin typeface="+mn-lt"/>
              </a:rPr>
              <a:t>cycle</a:t>
            </a:r>
            <a:endParaRPr lang="en-US" sz="36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2708920"/>
            <a:ext cx="28803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The stages that a product passes through during its lifetime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4139952" y="2420888"/>
            <a:ext cx="576064" cy="30855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Product life </a:t>
            </a:r>
            <a:r>
              <a:rPr lang="en-US" dirty="0" smtClean="0">
                <a:effectLst/>
                <a:latin typeface="Calibri" pitchFamily="34" charset="0"/>
              </a:rPr>
              <a:t>cycle</a:t>
            </a:r>
            <a:endParaRPr lang="en-US" dirty="0">
              <a:effectLst/>
              <a:latin typeface="Calibri" pitchFamily="34" charset="0"/>
            </a:endParaRPr>
          </a:p>
        </p:txBody>
      </p:sp>
      <p:pic>
        <p:nvPicPr>
          <p:cNvPr id="30723" name="Picture 3" descr="ProductLifeCy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662" y="2348880"/>
            <a:ext cx="8608676" cy="3071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89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1067</TotalTime>
  <Words>785</Words>
  <Application>Microsoft Office PowerPoint</Application>
  <PresentationFormat>On-screen Show (4:3)</PresentationFormat>
  <Paragraphs>169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Developing the rationale (B3) </vt:lpstr>
      <vt:lpstr>Developing the rationale</vt:lpstr>
      <vt:lpstr>Interpretation, analysis and use of data and other information to make valid marketing decisions</vt:lpstr>
      <vt:lpstr>Identification of any further sources of information that may be required, eg</vt:lpstr>
      <vt:lpstr>How can you EVALUATE the reliability and validity of information obtained?</vt:lpstr>
      <vt:lpstr>PowerPoint Presentation</vt:lpstr>
      <vt:lpstr>  BTEC NATIONAL IN BUSINESS Unit 2 Marketing  The Product Life Cycle  (B3) </vt:lpstr>
      <vt:lpstr>Product life cycle</vt:lpstr>
      <vt:lpstr>Product life cycle</vt:lpstr>
      <vt:lpstr>PowerPoint Presentation</vt:lpstr>
      <vt:lpstr>PowerPoint Presentation</vt:lpstr>
      <vt:lpstr>Strategic use of the product life cycle</vt:lpstr>
      <vt:lpstr>PowerPoint Presentation</vt:lpstr>
      <vt:lpstr>How can you keep a product at maturity?</vt:lpstr>
      <vt:lpstr>PowerPoint Presentation</vt:lpstr>
      <vt:lpstr>Reasons for extension strategies</vt:lpstr>
      <vt:lpstr>Extension strategies</vt:lpstr>
      <vt:lpstr>Kit Kat Case Study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115</cp:revision>
  <cp:lastPrinted>2012-07-03T11:53:15Z</cp:lastPrinted>
  <dcterms:created xsi:type="dcterms:W3CDTF">2011-11-11T10:46:54Z</dcterms:created>
  <dcterms:modified xsi:type="dcterms:W3CDTF">2017-01-24T16:23:01Z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