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0" r:id="rId6"/>
    <p:sldId id="279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80" autoAdjust="0"/>
  </p:normalViewPr>
  <p:slideViewPr>
    <p:cSldViewPr>
      <p:cViewPr varScale="1">
        <p:scale>
          <a:sx n="63" d="100"/>
          <a:sy n="63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08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25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39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12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288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177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27/02/2017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Mix (C2)</a:t>
            </a:r>
            <a:r>
              <a:rPr lang="en-GB" sz="4400" smtClean="0">
                <a:solidFill>
                  <a:srgbClr val="FFC000"/>
                </a:solidFill>
                <a:latin typeface="+mn-lt"/>
              </a:rPr>
              <a:t/>
            </a:r>
            <a:br>
              <a:rPr lang="en-GB" sz="4400" smtClean="0">
                <a:solidFill>
                  <a:srgbClr val="FFC000"/>
                </a:solidFill>
                <a:latin typeface="+mn-lt"/>
              </a:rPr>
            </a:br>
            <a:r>
              <a:rPr lang="en-GB" sz="4400" smtClean="0">
                <a:solidFill>
                  <a:srgbClr val="FFC000"/>
                </a:solidFill>
                <a:latin typeface="+mn-lt"/>
              </a:rPr>
              <a:t>PLACE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Place</a:t>
            </a:r>
            <a:r>
              <a:rPr lang="en-GB" sz="5400" dirty="0"/>
              <a:t/>
            </a:r>
            <a:br>
              <a:rPr lang="en-GB" sz="5400" dirty="0"/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en-GB" sz="2800" dirty="0" smtClean="0"/>
              <a:t>This refers to how the product is distributed to the consumer. </a:t>
            </a:r>
            <a:endParaRPr lang="en-GB" sz="2800" dirty="0"/>
          </a:p>
          <a:p>
            <a:pPr lvl="0"/>
            <a:endParaRPr lang="en-GB" sz="2800" dirty="0"/>
          </a:p>
          <a:p>
            <a:r>
              <a:rPr lang="en-GB" sz="2800" dirty="0" smtClean="0"/>
              <a:t>It can include how the product is sold -  such as direct </a:t>
            </a:r>
            <a:r>
              <a:rPr lang="en-GB" sz="2800" dirty="0"/>
              <a:t>to end users? </a:t>
            </a:r>
            <a:r>
              <a:rPr lang="en-GB" sz="2800" dirty="0" smtClean="0"/>
              <a:t>Through retailers or wholesalers? </a:t>
            </a:r>
            <a:r>
              <a:rPr lang="en-GB" sz="2800" dirty="0"/>
              <a:t>(B2B or B2C)</a:t>
            </a:r>
          </a:p>
          <a:p>
            <a:endParaRPr lang="en-GB" sz="2800" dirty="0"/>
          </a:p>
          <a:p>
            <a:r>
              <a:rPr lang="en-GB" sz="2800" dirty="0" smtClean="0"/>
              <a:t>It is where the product is bought - physical location or Online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323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Direct to end users (mail, online, auction)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 smtClean="0"/>
              <a:t>Apple sells </a:t>
            </a:r>
            <a:r>
              <a:rPr lang="en-GB" sz="2800" b="1" dirty="0" smtClean="0"/>
              <a:t>directly</a:t>
            </a:r>
            <a:r>
              <a:rPr lang="en-GB" sz="2800" dirty="0" smtClean="0"/>
              <a:t> through their website and in Apple Stores</a:t>
            </a:r>
          </a:p>
          <a:p>
            <a:r>
              <a:rPr lang="en-GB" sz="2800" dirty="0" smtClean="0"/>
              <a:t>Purchases of Apple products can also be made </a:t>
            </a:r>
            <a:r>
              <a:rPr lang="en-GB" sz="2800" b="1" dirty="0" smtClean="0"/>
              <a:t>indirectly</a:t>
            </a:r>
            <a:r>
              <a:rPr lang="en-GB" sz="2800" dirty="0" smtClean="0"/>
              <a:t> on Amazon or through other stores</a:t>
            </a:r>
          </a:p>
          <a:p>
            <a:r>
              <a:rPr lang="en-GB" sz="2800" dirty="0" smtClean="0"/>
              <a:t>Screwfix, Littlewoods, Wickes and Boden sell through </a:t>
            </a:r>
            <a:r>
              <a:rPr lang="en-GB" sz="2800" b="1" dirty="0" smtClean="0"/>
              <a:t>catalogues</a:t>
            </a:r>
          </a:p>
          <a:p>
            <a:r>
              <a:rPr lang="en-GB" sz="2800" dirty="0" smtClean="0"/>
              <a:t>eBay sells through </a:t>
            </a:r>
            <a:r>
              <a:rPr lang="en-GB" sz="2800" b="1" dirty="0" smtClean="0"/>
              <a:t>online auction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6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2287" y="595523"/>
            <a:ext cx="6672202" cy="673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ea typeface="Times New Roman"/>
              </a:rPr>
              <a:t>Place </a:t>
            </a:r>
            <a:r>
              <a:rPr lang="en-GB" sz="2800" dirty="0" smtClean="0">
                <a:ea typeface="Times New Roman"/>
              </a:rPr>
              <a:t>how the product gets to the customer</a:t>
            </a:r>
            <a:endParaRPr lang="en-GB" sz="2800" dirty="0">
              <a:ea typeface="Times New Roman"/>
            </a:endParaRPr>
          </a:p>
        </p:txBody>
      </p:sp>
      <p:sp>
        <p:nvSpPr>
          <p:cNvPr id="7" name="Wave 6"/>
          <p:cNvSpPr/>
          <p:nvPr/>
        </p:nvSpPr>
        <p:spPr>
          <a:xfrm>
            <a:off x="179512" y="189301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1823" y="619582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3528" y="2039020"/>
            <a:ext cx="8571842" cy="405427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2">
                  <a:lumMod val="25000"/>
                </a:schemeClr>
              </a:solidFill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John is starting up a new kitchen company</a:t>
            </a:r>
          </a:p>
          <a:p>
            <a:pPr marL="0" indent="0">
              <a:buNone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He is considering where and how to sell his kitchens</a:t>
            </a:r>
          </a:p>
          <a:p>
            <a:pPr marL="0" indent="0">
              <a:buNone/>
            </a:pPr>
            <a:endParaRPr lang="en-GB" sz="45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What are his options?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Font typeface="Wingdings 2"/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  <p:pic>
        <p:nvPicPr>
          <p:cNvPr id="6" name="Picture 2" descr="http://www.bmwkitchen.com/media/rokgallery/2/2f277595-a33f-4f63-ca35-374eb0f269a3/Contemporary%20(1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3459274" cy="230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9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1414" y="837373"/>
            <a:ext cx="5255800" cy="1874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>
                <a:ea typeface="Times New Roman"/>
              </a:rPr>
              <a:t>What are the advantages and disadvantages of these 3 options?</a:t>
            </a:r>
            <a:endParaRPr lang="en-GB" sz="3600" dirty="0">
              <a:ea typeface="Times New Roman"/>
            </a:endParaRPr>
          </a:p>
        </p:txBody>
      </p:sp>
      <p:sp>
        <p:nvSpPr>
          <p:cNvPr id="7" name="Wave 6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27887" y="133900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5161" y="2852936"/>
            <a:ext cx="7632848" cy="3392335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2">
                  <a:lumMod val="25000"/>
                </a:schemeClr>
              </a:solidFill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Online?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Directly </a:t>
            </a: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from his </a:t>
            </a: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own shop?</a:t>
            </a:r>
            <a:endParaRPr lang="en-GB" sz="45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Through retail stores like B&amp;Q?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4500" b="1" dirty="0" smtClean="0">
                <a:solidFill>
                  <a:schemeClr val="bg2">
                    <a:lumMod val="25000"/>
                  </a:schemeClr>
                </a:solidFill>
              </a:rPr>
              <a:t>Through housebuilding companies (displayed in their show house)?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Font typeface="Wingdings 2"/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1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>
                <a:solidFill>
                  <a:schemeClr val="bg2">
                    <a:lumMod val="25000"/>
                  </a:schemeClr>
                </a:solidFill>
              </a:rPr>
              <a:t>Directly from his </a:t>
            </a:r>
            <a:r>
              <a:rPr lang="en-GB" sz="3600" b="1" dirty="0" smtClean="0">
                <a:solidFill>
                  <a:schemeClr val="bg2">
                    <a:lumMod val="25000"/>
                  </a:schemeClr>
                </a:solidFill>
              </a:rPr>
              <a:t>own shop</a:t>
            </a:r>
            <a:r>
              <a:rPr lang="en-GB" sz="3600" b="1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High level of cost for display and promotion of the kitchens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would be responsible for delivery and customer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may find only be able to provide a service within a local area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However, he would have control over the service and reputation of his business/product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1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Through retail stores like B&amp;Q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They carry the cost for displaying and promoting to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They have lots of showrooms/stores across the 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They have a national delivery network – the ordering and delivery are taken care of by them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John would not be able to control the quality of customer service, installation or delivery – poor service could damage his reputation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 Through retail stores like B&amp;Q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Through </a:t>
            </a:r>
            <a:r>
              <a:rPr lang="en-GB" sz="3600" b="1" dirty="0" smtClean="0">
                <a:solidFill>
                  <a:schemeClr val="bg2">
                    <a:lumMod val="25000"/>
                  </a:schemeClr>
                </a:solidFill>
              </a:rPr>
              <a:t>housebuilders </a:t>
            </a: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like </a:t>
            </a:r>
            <a:r>
              <a:rPr lang="en-GB" sz="3600" b="1" dirty="0" smtClean="0">
                <a:solidFill>
                  <a:schemeClr val="bg2">
                    <a:lumMod val="25000"/>
                  </a:schemeClr>
                </a:solidFill>
              </a:rPr>
              <a:t>Barratt Homes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  <a:ea typeface="Times New Roman"/>
              </a:rPr>
              <a:t>They carry the cost for displaying and promoting to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They have lots of showrooms/stores across the 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They have a national housebuilding network – the ordering and delivery are taken care of by them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2">
                    <a:lumMod val="25000"/>
                  </a:schemeClr>
                </a:solidFill>
              </a:rPr>
              <a:t>John would not be able to control the quality of customer service, installation or delivery – poor service could damage his reputation.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E4931C"/>
                </a:solidFill>
              </a:rPr>
              <a:t> </a:t>
            </a:r>
            <a:endParaRPr lang="en-GB" dirty="0" smtClean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3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openxmlformats.org/package/2006/metadata/core-properties"/>
    <ds:schemaRef ds:uri="http://purl.org/dc/dcmitype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996</TotalTime>
  <Words>360</Words>
  <Application>Microsoft Office PowerPoint</Application>
  <PresentationFormat>On-screen Show (4:3)</PresentationFormat>
  <Paragraphs>60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The Marketing Mix (C2) PLACE</vt:lpstr>
      <vt:lpstr>Place </vt:lpstr>
      <vt:lpstr>Direct to end users (mail, online, auction)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114</cp:revision>
  <cp:lastPrinted>2012-07-03T11:53:15Z</cp:lastPrinted>
  <dcterms:created xsi:type="dcterms:W3CDTF">2011-11-11T10:46:54Z</dcterms:created>
  <dcterms:modified xsi:type="dcterms:W3CDTF">2017-02-27T16:10:57Z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