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22"/>
  </p:notesMasterIdLst>
  <p:handoutMasterIdLst>
    <p:handoutMasterId r:id="rId23"/>
  </p:handoutMasterIdLst>
  <p:sldIdLst>
    <p:sldId id="291" r:id="rId5"/>
    <p:sldId id="257" r:id="rId6"/>
    <p:sldId id="292" r:id="rId7"/>
    <p:sldId id="289" r:id="rId8"/>
    <p:sldId id="279" r:id="rId9"/>
    <p:sldId id="286" r:id="rId10"/>
    <p:sldId id="283" r:id="rId11"/>
    <p:sldId id="290" r:id="rId12"/>
    <p:sldId id="293" r:id="rId13"/>
    <p:sldId id="296" r:id="rId14"/>
    <p:sldId id="295" r:id="rId15"/>
    <p:sldId id="298" r:id="rId16"/>
    <p:sldId id="297" r:id="rId17"/>
    <p:sldId id="294" r:id="rId18"/>
    <p:sldId id="299" r:id="rId19"/>
    <p:sldId id="284" r:id="rId20"/>
    <p:sldId id="300" r:id="rId21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80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2668" autoAdjust="0"/>
  </p:normalViewPr>
  <p:slideViewPr>
    <p:cSldViewPr>
      <p:cViewPr varScale="1">
        <p:scale>
          <a:sx n="60" d="100"/>
          <a:sy n="60" d="100"/>
        </p:scale>
        <p:origin x="308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DB585C74-8472-4821-9A10-375C226FB0B6}" type="datetimeFigureOut">
              <a:rPr lang="en-US" smtClean="0"/>
              <a:pPr/>
              <a:t>2/8/2019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987FB375-724E-4723-A382-923BA59A710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8344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1" tIns="45661" rIns="91321" bIns="4566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EFF9E61-3C0E-49EC-B7CE-70A63748724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966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2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727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AIDA page 93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P93-95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7036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AIDA page 93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P93-95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8107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93192" lvl="1" indent="0">
              <a:lnSpc>
                <a:spcPct val="150000"/>
              </a:lnSpc>
              <a:buNone/>
            </a:pP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Impact of the internet</a:t>
            </a:r>
          </a:p>
          <a:p>
            <a:pPr marL="393192" lvl="1" indent="0">
              <a:lnSpc>
                <a:spcPct val="150000"/>
              </a:lnSpc>
              <a:buNone/>
            </a:pPr>
            <a:endParaRPr lang="en-US" sz="3600" b="1" dirty="0" smtClean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  <a:p>
            <a:pPr marL="393192" lvl="1" indent="0">
              <a:lnSpc>
                <a:spcPct val="150000"/>
              </a:lnSpc>
              <a:buNone/>
            </a:pP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Pricing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Access to customers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Niche products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Internet promotion 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(eg junk email, pop ups, click throughs, meta tags, search engine listings and search engine advertising)</a:t>
            </a:r>
          </a:p>
          <a:p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P93-95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7717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AIDA page 93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P93-95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6004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50498B-F581-4AAA-8870-907E73E71EC5}" type="slidenum">
              <a:rPr lang="en-GB"/>
              <a:pPr/>
              <a:t>16</a:t>
            </a:fld>
            <a:endParaRPr lang="en-GB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401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50498B-F581-4AAA-8870-907E73E71EC5}" type="slidenum">
              <a:rPr lang="en-GB"/>
              <a:pPr/>
              <a:t>17</a:t>
            </a:fld>
            <a:endParaRPr lang="en-GB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895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3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07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DC5837-AE39-40AC-8031-2B875371F755}" type="slidenum">
              <a:rPr lang="en-GB"/>
              <a:pPr/>
              <a:t>5</a:t>
            </a:fld>
            <a:endParaRPr lang="en-GB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176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6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106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79BE23-8458-41F0-BEDE-D57ABD393D6F}" type="slidenum">
              <a:rPr lang="en-GB"/>
              <a:pPr/>
              <a:t>7</a:t>
            </a:fld>
            <a:endParaRPr lang="en-GB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357" y="4715153"/>
            <a:ext cx="4984962" cy="446698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1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AIDA page 93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P93-95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5005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AIDA page 93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P93-95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0473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AIDA page 93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P93-95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206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AIDA page 93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P93-95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627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14FD83-87F3-4FA3-8400-67CF3A14FCC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B71A6-44B9-408C-A269-896197091C8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152D5-B14E-4A7D-A99C-D5AEFCFB91C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E2ED6-A488-4116-AB6B-7D2BADFDC1C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90961-7624-4006-B5E8-E667131050DF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58B8-17BD-4B75-8DAD-A961592B0829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58C02-7407-43F7-9361-F92148997E2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0E99F-D4AA-4ED2-B6AC-40BA7964704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3DFD8-713A-4888-9C9B-3E8C3D16D0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5BEEC-838B-48DF-9F28-50CB896B76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604A3EA-E0EB-46A2-A1CE-EEE60D762F27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226E70D-C70F-4AF2-9FCA-413A04072F4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reativeguerrillamarketing.com/guerrilla-marketing/the-80-best-guerilla-marketing-ideas-ive-ever-seen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3384376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>BTEC NATIONAL IN BUSINESS</a:t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Unit 2 Marketing</a:t>
            </a:r>
            <a:br>
              <a:rPr lang="en-GB" sz="4000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400" dirty="0" smtClean="0">
                <a:solidFill>
                  <a:srgbClr val="FFC000"/>
                </a:solidFill>
                <a:latin typeface="+mn-lt"/>
              </a:rPr>
              <a:t>The Marketing Mix (C2)</a:t>
            </a:r>
            <a:br>
              <a:rPr lang="en-GB" sz="4400" dirty="0" smtClean="0">
                <a:solidFill>
                  <a:srgbClr val="FFC000"/>
                </a:solidFill>
                <a:latin typeface="+mn-lt"/>
              </a:rPr>
            </a:br>
            <a:r>
              <a:rPr lang="en-GB" sz="4400" dirty="0" smtClean="0">
                <a:solidFill>
                  <a:srgbClr val="FFC000"/>
                </a:solidFill>
                <a:latin typeface="+mn-lt"/>
              </a:rPr>
              <a:t>PROMOTION </a:t>
            </a:r>
            <a:endParaRPr lang="en-GB" sz="4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848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636680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effectLst/>
                <a:latin typeface="Calibri" panose="020F0502020204030204" pitchFamily="34" charset="0"/>
              </a:rPr>
              <a:t>Other forms of promotion (BTEC spec)</a:t>
            </a:r>
            <a:endParaRPr lang="en-GB" sz="20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340768"/>
            <a:ext cx="5328592" cy="3888432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 marL="109728" lvl="0" indent="0">
              <a:buNone/>
            </a:pPr>
            <a:r>
              <a:rPr lang="en-GB" sz="3500" b="1" dirty="0" smtClean="0">
                <a:latin typeface="Calibri" panose="020F0502020204030204" pitchFamily="34" charset="0"/>
              </a:rPr>
              <a:t>Social and other media</a:t>
            </a:r>
          </a:p>
          <a:p>
            <a:pPr marL="109728" lvl="0" indent="0">
              <a:buNone/>
            </a:pPr>
            <a:endParaRPr lang="en-GB" sz="3500" b="1" dirty="0">
              <a:latin typeface="Calibri" panose="020F0502020204030204" pitchFamily="34" charset="0"/>
            </a:endParaRPr>
          </a:p>
          <a:p>
            <a:r>
              <a:rPr lang="en-GB" sz="3500" dirty="0" smtClean="0">
                <a:latin typeface="Calibri" panose="020F0502020204030204" pitchFamily="34" charset="0"/>
              </a:rPr>
              <a:t>Google</a:t>
            </a:r>
          </a:p>
          <a:p>
            <a:r>
              <a:rPr lang="en-GB" sz="3500" dirty="0" smtClean="0">
                <a:latin typeface="Calibri" panose="020F0502020204030204" pitchFamily="34" charset="0"/>
              </a:rPr>
              <a:t>You Tube</a:t>
            </a:r>
          </a:p>
          <a:p>
            <a:r>
              <a:rPr lang="en-GB" sz="3500" dirty="0" smtClean="0">
                <a:latin typeface="Calibri" panose="020F0502020204030204" pitchFamily="34" charset="0"/>
              </a:rPr>
              <a:t>Facebook</a:t>
            </a:r>
          </a:p>
          <a:p>
            <a:r>
              <a:rPr lang="en-GB" sz="3500" dirty="0" smtClean="0">
                <a:latin typeface="Calibri" panose="020F0502020204030204" pitchFamily="34" charset="0"/>
              </a:rPr>
              <a:t>Twitter</a:t>
            </a:r>
            <a:endParaRPr lang="en-GB" sz="3500" dirty="0">
              <a:latin typeface="Calibri" panose="020F0502020204030204" pitchFamily="34" charset="0"/>
            </a:endParaRPr>
          </a:p>
          <a:p>
            <a:pPr lvl="0"/>
            <a:endParaRPr lang="en-GB" sz="2800" dirty="0"/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9904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636680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effectLst/>
                <a:latin typeface="Calibri" panose="020F0502020204030204" pitchFamily="34" charset="0"/>
              </a:rPr>
              <a:t>Other forms of promotion (BTEC spec)</a:t>
            </a:r>
            <a:endParaRPr lang="en-GB" sz="20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75252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 marL="109728" lvl="0" indent="0">
              <a:buNone/>
            </a:pPr>
            <a:r>
              <a:rPr lang="en-GB" sz="2800" b="1" dirty="0" smtClean="0">
                <a:latin typeface="Calibri" panose="020F0502020204030204" pitchFamily="34" charset="0"/>
              </a:rPr>
              <a:t>Guerrilla </a:t>
            </a:r>
            <a:r>
              <a:rPr lang="en-GB" sz="2800" b="1" dirty="0">
                <a:latin typeface="Calibri" panose="020F0502020204030204" pitchFamily="34" charset="0"/>
              </a:rPr>
              <a:t>marketing</a:t>
            </a:r>
          </a:p>
          <a:p>
            <a:pPr marL="109728" lv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Creative and unconventional methods to attract attention</a:t>
            </a:r>
          </a:p>
          <a:p>
            <a:pPr marL="109728" lvl="0" indent="0">
              <a:buNone/>
            </a:pPr>
            <a:endParaRPr lang="en-GB" sz="2800" dirty="0">
              <a:latin typeface="Calibri" panose="020F0502020204030204" pitchFamily="34" charset="0"/>
            </a:endParaRPr>
          </a:p>
          <a:p>
            <a:pPr marL="109728" lv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Flash mobs</a:t>
            </a:r>
          </a:p>
          <a:p>
            <a:pPr marL="109728" lv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Graffiti</a:t>
            </a:r>
          </a:p>
          <a:p>
            <a:pPr marL="109728" lv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Events/stunts</a:t>
            </a:r>
          </a:p>
          <a:p>
            <a:pPr marL="109728" lvl="0" indent="0">
              <a:buNone/>
            </a:pPr>
            <a:endParaRPr lang="en-GB" sz="2800" dirty="0">
              <a:latin typeface="Calibri" panose="020F0502020204030204" pitchFamily="34" charset="0"/>
            </a:endParaRPr>
          </a:p>
          <a:p>
            <a:pPr marL="109728" lv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Maximum impact if it can go viral on social media</a:t>
            </a:r>
            <a:endParaRPr lang="en-GB" sz="2800" dirty="0">
              <a:latin typeface="Calibri" panose="020F0502020204030204" pitchFamily="34" charset="0"/>
            </a:endParaRPr>
          </a:p>
          <a:p>
            <a:pPr lvl="0"/>
            <a:endParaRPr lang="en-GB" sz="2800" dirty="0" smtClean="0"/>
          </a:p>
          <a:p>
            <a:pPr marL="109728" lvl="0" indent="0">
              <a:buNone/>
            </a:pPr>
            <a:r>
              <a:rPr lang="en-GB" sz="2800" dirty="0" smtClean="0"/>
              <a:t>Examples? Click </a:t>
            </a:r>
            <a:r>
              <a:rPr lang="en-GB" sz="2800" dirty="0" smtClean="0">
                <a:hlinkClick r:id="rId3"/>
              </a:rPr>
              <a:t>here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76076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636680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effectLst/>
                <a:latin typeface="Calibri" panose="020F0502020204030204" pitchFamily="34" charset="0"/>
              </a:rPr>
              <a:t>Other forms of promotion (BTEC spec)</a:t>
            </a:r>
            <a:endParaRPr lang="en-GB" sz="20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752529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 marL="109728" lvl="0" indent="0">
              <a:buNone/>
            </a:pPr>
            <a:r>
              <a:rPr lang="en-GB" sz="2800" b="1" dirty="0" smtClean="0">
                <a:latin typeface="Calibri" panose="020F0502020204030204" pitchFamily="34" charset="0"/>
              </a:rPr>
              <a:t>Personal Selling</a:t>
            </a:r>
            <a:endParaRPr lang="en-GB" sz="2800" b="1" dirty="0">
              <a:latin typeface="Calibri" panose="020F0502020204030204" pitchFamily="34" charset="0"/>
            </a:endParaRPr>
          </a:p>
          <a:p>
            <a:pPr marL="109728" lv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A seller presents the product direct to the customer</a:t>
            </a:r>
          </a:p>
          <a:p>
            <a:pPr marL="109728" lvl="0" indent="0">
              <a:buNone/>
            </a:pPr>
            <a:endParaRPr lang="en-GB" sz="2800" dirty="0">
              <a:latin typeface="Calibri" panose="020F0502020204030204" pitchFamily="34" charset="0"/>
            </a:endParaRPr>
          </a:p>
          <a:p>
            <a:r>
              <a:rPr lang="en-GB" sz="2800" dirty="0" smtClean="0">
                <a:latin typeface="Calibri" panose="020F0502020204030204" pitchFamily="34" charset="0"/>
              </a:rPr>
              <a:t>Face to face</a:t>
            </a:r>
          </a:p>
          <a:p>
            <a:r>
              <a:rPr lang="en-GB" sz="2800" dirty="0" smtClean="0">
                <a:latin typeface="Calibri" panose="020F0502020204030204" pitchFamily="34" charset="0"/>
              </a:rPr>
              <a:t>Telesales</a:t>
            </a:r>
          </a:p>
          <a:p>
            <a:pPr marL="109728" lvl="0" indent="0">
              <a:buNone/>
            </a:pPr>
            <a:endParaRPr lang="en-GB" sz="2800" dirty="0">
              <a:latin typeface="Calibri" panose="020F0502020204030204" pitchFamily="34" charset="0"/>
            </a:endParaRPr>
          </a:p>
          <a:p>
            <a:pPr marL="109728" lv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An expensive method requiring a skilled sales team</a:t>
            </a:r>
            <a:endParaRPr lang="en-GB" sz="2800" dirty="0">
              <a:latin typeface="Calibri" panose="020F0502020204030204" pitchFamily="34" charset="0"/>
            </a:endParaRPr>
          </a:p>
          <a:p>
            <a:pPr lvl="0"/>
            <a:endParaRPr lang="en-GB" sz="2800" dirty="0"/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56905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636680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effectLst/>
                <a:latin typeface="Calibri" panose="020F0502020204030204" pitchFamily="34" charset="0"/>
              </a:rPr>
              <a:t>Other forms of promotion (BTEC spec)</a:t>
            </a:r>
            <a:endParaRPr lang="en-GB" sz="20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752529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 marL="109728" lvl="0" indent="0">
              <a:buNone/>
            </a:pPr>
            <a:r>
              <a:rPr lang="en-GB" sz="2800" b="1" dirty="0" smtClean="0">
                <a:latin typeface="Calibri" panose="020F0502020204030204" pitchFamily="34" charset="0"/>
              </a:rPr>
              <a:t>Product Placement</a:t>
            </a:r>
            <a:endParaRPr lang="en-GB" sz="2800" b="1" dirty="0">
              <a:latin typeface="Calibri" panose="020F0502020204030204" pitchFamily="34" charset="0"/>
            </a:endParaRPr>
          </a:p>
          <a:p>
            <a:pPr marL="109728" lv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When TV programmes and films display recognisable brands</a:t>
            </a:r>
          </a:p>
          <a:p>
            <a:pPr marL="109728" lvl="0" indent="0">
              <a:buNone/>
            </a:pPr>
            <a:endParaRPr lang="en-GB" sz="2600" dirty="0">
              <a:latin typeface="Calibri" panose="020F0502020204030204" pitchFamily="34" charset="0"/>
            </a:endParaRPr>
          </a:p>
          <a:p>
            <a:r>
              <a:rPr lang="en-GB" sz="2600" dirty="0" smtClean="0">
                <a:latin typeface="Calibri" panose="020F0502020204030204" pitchFamily="34" charset="0"/>
              </a:rPr>
              <a:t>Apple Computers – Mission Impossible, Independence Day</a:t>
            </a:r>
          </a:p>
          <a:p>
            <a:r>
              <a:rPr lang="en-GB" sz="2600" dirty="0" smtClean="0">
                <a:latin typeface="Calibri" panose="020F0502020204030204" pitchFamily="34" charset="0"/>
              </a:rPr>
              <a:t>Mercedes Benz – The Lost World: Jurassic Park</a:t>
            </a:r>
          </a:p>
          <a:p>
            <a:r>
              <a:rPr lang="en-GB" sz="2600" dirty="0" smtClean="0">
                <a:latin typeface="Calibri" panose="020F0502020204030204" pitchFamily="34" charset="0"/>
              </a:rPr>
              <a:t>Aston Martin – James Bond films</a:t>
            </a:r>
          </a:p>
          <a:p>
            <a:r>
              <a:rPr lang="en-GB" sz="2600" dirty="0" smtClean="0">
                <a:latin typeface="Calibri" panose="020F0502020204030204" pitchFamily="34" charset="0"/>
              </a:rPr>
              <a:t>Pepsi – Back to the Future</a:t>
            </a:r>
          </a:p>
          <a:p>
            <a:r>
              <a:rPr lang="en-GB" sz="2600" dirty="0" smtClean="0">
                <a:latin typeface="Calibri" panose="020F0502020204030204" pitchFamily="34" charset="0"/>
              </a:rPr>
              <a:t>Nationwide Cash Machine – Coronation Street</a:t>
            </a:r>
            <a:endParaRPr lang="en-GB" sz="2600" dirty="0"/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54251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636680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effectLst/>
                <a:latin typeface="Calibri" panose="020F0502020204030204" pitchFamily="34" charset="0"/>
              </a:rPr>
              <a:t>Other forms of promotion (BTEC spec)</a:t>
            </a:r>
            <a:endParaRPr lang="en-GB" sz="20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752529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 marL="109728" lvl="0" indent="0">
              <a:buNone/>
            </a:pPr>
            <a:r>
              <a:rPr lang="en-GB" sz="2800" b="1" dirty="0">
                <a:latin typeface="Calibri" panose="020F0502020204030204" pitchFamily="34" charset="0"/>
              </a:rPr>
              <a:t>D</a:t>
            </a:r>
            <a:r>
              <a:rPr lang="en-GB" sz="2800" b="1" dirty="0" smtClean="0">
                <a:latin typeface="Calibri" panose="020F0502020204030204" pitchFamily="34" charset="0"/>
              </a:rPr>
              <a:t>igital marketing</a:t>
            </a:r>
          </a:p>
          <a:p>
            <a:pPr marL="109728" lv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Promotion of products or services using digital media</a:t>
            </a:r>
          </a:p>
          <a:p>
            <a:pPr marL="109728" lvl="0" indent="0">
              <a:buNone/>
            </a:pPr>
            <a:endParaRPr lang="en-GB" sz="2800" dirty="0" smtClean="0">
              <a:latin typeface="Calibri" panose="020F0502020204030204" pitchFamily="34" charset="0"/>
            </a:endParaRP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Websites</a:t>
            </a: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Social media (FB, LinkedIn)</a:t>
            </a: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Text messaging</a:t>
            </a:r>
          </a:p>
          <a:p>
            <a:pPr lvl="0"/>
            <a:r>
              <a:rPr lang="en-GB" sz="2800" dirty="0" smtClean="0">
                <a:latin typeface="Calibri" panose="020F0502020204030204" pitchFamily="34" charset="0"/>
              </a:rPr>
              <a:t>Emails</a:t>
            </a:r>
          </a:p>
          <a:p>
            <a:pPr marL="109728" indent="0">
              <a:buNone/>
            </a:pPr>
            <a:endParaRPr lang="en-GB" sz="2800" dirty="0" smtClean="0">
              <a:latin typeface="Calibri" panose="020F0502020204030204" pitchFamily="34" charset="0"/>
            </a:endParaRPr>
          </a:p>
          <a:p>
            <a:pPr lvl="0"/>
            <a:endParaRPr lang="en-GB" sz="2800" dirty="0"/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4942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636680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effectLst/>
                <a:latin typeface="Calibri" panose="020F0502020204030204" pitchFamily="34" charset="0"/>
              </a:rPr>
              <a:t>Other forms of promotion (BTEC spec)</a:t>
            </a:r>
            <a:endParaRPr lang="en-GB" sz="20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752529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 marL="109728" lvl="0" indent="0">
              <a:buNone/>
            </a:pPr>
            <a:r>
              <a:rPr lang="en-GB" sz="2800" b="1" dirty="0">
                <a:latin typeface="Calibri" panose="020F0502020204030204" pitchFamily="34" charset="0"/>
              </a:rPr>
              <a:t>C</a:t>
            </a:r>
            <a:r>
              <a:rPr lang="en-GB" sz="2800" b="1" dirty="0" smtClean="0">
                <a:latin typeface="Calibri" panose="020F0502020204030204" pitchFamily="34" charset="0"/>
              </a:rPr>
              <a:t>orporate image</a:t>
            </a:r>
          </a:p>
          <a:p>
            <a:pPr marL="109728" lv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What sort of image does the company want to project?</a:t>
            </a:r>
          </a:p>
          <a:p>
            <a:pPr marL="109728" lvl="0" indent="0">
              <a:buNone/>
            </a:pPr>
            <a:endParaRPr lang="en-GB" sz="2800" dirty="0" smtClean="0">
              <a:latin typeface="Calibri" panose="020F0502020204030204" pitchFamily="34" charset="0"/>
            </a:endParaRPr>
          </a:p>
          <a:p>
            <a:r>
              <a:rPr lang="en-GB" sz="2800" dirty="0" smtClean="0">
                <a:latin typeface="Calibri" panose="020F0502020204030204" pitchFamily="34" charset="0"/>
              </a:rPr>
              <a:t>Google, Microsoft – almost a family image, friendly</a:t>
            </a:r>
          </a:p>
          <a:p>
            <a:r>
              <a:rPr lang="en-GB" sz="2800" dirty="0" smtClean="0">
                <a:latin typeface="Calibri" panose="020F0502020204030204" pitchFamily="34" charset="0"/>
              </a:rPr>
              <a:t>Apple – successful, thinking out of the box</a:t>
            </a:r>
          </a:p>
          <a:p>
            <a:r>
              <a:rPr lang="en-GB" sz="2800" dirty="0" smtClean="0">
                <a:latin typeface="Calibri" panose="020F0502020204030204" pitchFamily="34" charset="0"/>
              </a:rPr>
              <a:t>British Airways – patriotic, popular, the favourite</a:t>
            </a:r>
          </a:p>
          <a:p>
            <a:pPr marL="109728" lvl="0" indent="0">
              <a:buNone/>
            </a:pPr>
            <a:endParaRPr lang="en-GB" sz="2800" dirty="0">
              <a:latin typeface="Calibri" panose="020F0502020204030204" pitchFamily="34" charset="0"/>
            </a:endParaRPr>
          </a:p>
          <a:p>
            <a:pPr lvl="0"/>
            <a:endParaRPr lang="en-GB" sz="2800" dirty="0"/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97169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043608" y="1628800"/>
            <a:ext cx="6984776" cy="3744416"/>
          </a:xfrm>
        </p:spPr>
        <p:txBody>
          <a:bodyPr>
            <a:noAutofit/>
          </a:bodyPr>
          <a:lstStyle/>
          <a:p>
            <a:pPr lvl="1">
              <a:lnSpc>
                <a:spcPct val="150000"/>
              </a:lnSpc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Objectives of the campaign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Costs and budgets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The target market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The balance of promotions in a campaign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Legal factors</a:t>
            </a:r>
          </a:p>
          <a:p>
            <a:pPr lvl="1">
              <a:lnSpc>
                <a:spcPct val="150000"/>
              </a:lnSpc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External factors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04664"/>
            <a:ext cx="8784976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  <a:t>Conclusion: influences on the choice of promotion</a:t>
            </a:r>
            <a:endParaRPr lang="en-US" sz="3200" b="0" dirty="0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743080"/>
            <a:ext cx="6624736" cy="3744416"/>
          </a:xfrm>
        </p:spPr>
        <p:txBody>
          <a:bodyPr>
            <a:noAutofit/>
          </a:bodyPr>
          <a:lstStyle/>
          <a:p>
            <a:pPr marL="393192" lvl="1" indent="0">
              <a:lnSpc>
                <a:spcPct val="150000"/>
              </a:lnSpc>
              <a:buNone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Jane needs to promote her new coffee shop in Godalming High Street.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How should she go about this, 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what methods would you suggest </a:t>
            </a:r>
          </a:p>
          <a:p>
            <a:pPr marL="393192" lvl="1" indent="0">
              <a:lnSpc>
                <a:spcPct val="150000"/>
              </a:lnSpc>
              <a:buNone/>
            </a:pP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and why?</a:t>
            </a:r>
            <a:endParaRPr lang="en-US" sz="2800" dirty="0">
              <a:solidFill>
                <a:schemeClr val="accent6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404664"/>
            <a:ext cx="8784976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  <a:t>Discussion – promoting the coffee shop</a:t>
            </a:r>
            <a:endParaRPr lang="en-US" sz="3200" b="0" dirty="0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</a:endParaRPr>
          </a:p>
        </p:txBody>
      </p:sp>
      <p:pic>
        <p:nvPicPr>
          <p:cNvPr id="1032" name="Picture 8" descr="http://www.goodmorningcoffee.com/images/CoffeeCup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342" y="4221088"/>
            <a:ext cx="2509106" cy="2071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11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67410" y="1844824"/>
            <a:ext cx="8352928" cy="3419175"/>
          </a:xfrm>
        </p:spPr>
        <p:txBody>
          <a:bodyPr/>
          <a:lstStyle/>
          <a:p>
            <a:pPr>
              <a:buNone/>
            </a:pPr>
            <a:endParaRPr lang="en-US" sz="2400" b="1" dirty="0">
              <a:latin typeface="Calibri" pitchFamily="34" charset="0"/>
            </a:endParaRPr>
          </a:p>
          <a:p>
            <a:pPr marL="393192" lvl="1" indent="0">
              <a:buNone/>
            </a:pPr>
            <a:r>
              <a:rPr lang="en-US" sz="4000" dirty="0" smtClean="0">
                <a:latin typeface="Calibri" pitchFamily="34" charset="0"/>
              </a:rPr>
              <a:t>The process of communicating the products/services of the business to raise awareness and generate sales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8619" y="701824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</a:rPr>
              <a:t>What is promotion?</a:t>
            </a:r>
            <a:endParaRPr lang="en-US" sz="4000" dirty="0">
              <a:solidFill>
                <a:schemeClr val="accent1">
                  <a:lumMod val="50000"/>
                </a:schemeClr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76706" y="1916832"/>
            <a:ext cx="8352928" cy="3419175"/>
          </a:xfrm>
        </p:spPr>
        <p:txBody>
          <a:bodyPr/>
          <a:lstStyle/>
          <a:p>
            <a:pPr>
              <a:buNone/>
            </a:pPr>
            <a:endParaRPr lang="en-US" sz="2400" b="1" dirty="0">
              <a:latin typeface="Calibri" pitchFamily="34" charset="0"/>
            </a:endParaRPr>
          </a:p>
          <a:p>
            <a:pPr lvl="2"/>
            <a:r>
              <a:rPr lang="en-US" sz="2600" dirty="0" smtClean="0">
                <a:latin typeface="Calibri" pitchFamily="34" charset="0"/>
              </a:rPr>
              <a:t>To provide customers with information</a:t>
            </a:r>
          </a:p>
          <a:p>
            <a:pPr lvl="2"/>
            <a:r>
              <a:rPr lang="en-US" sz="2600" dirty="0" smtClean="0">
                <a:latin typeface="Calibri" pitchFamily="34" charset="0"/>
              </a:rPr>
              <a:t>To increase sales or market share</a:t>
            </a:r>
          </a:p>
          <a:p>
            <a:pPr lvl="2"/>
            <a:r>
              <a:rPr lang="en-US" sz="2600" dirty="0" smtClean="0">
                <a:latin typeface="Calibri" pitchFamily="34" charset="0"/>
              </a:rPr>
              <a:t>To give products an image</a:t>
            </a:r>
          </a:p>
          <a:p>
            <a:pPr lvl="2"/>
            <a:r>
              <a:rPr lang="en-US" sz="2600" dirty="0" smtClean="0">
                <a:latin typeface="Calibri" pitchFamily="34" charset="0"/>
              </a:rPr>
              <a:t>To establish a corporate image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  <a:effectLst/>
                <a:latin typeface="Calibri" pitchFamily="34" charset="0"/>
              </a:rPr>
              <a:t>Why communicate?</a:t>
            </a:r>
            <a:endParaRPr lang="en-US" sz="4000" dirty="0">
              <a:solidFill>
                <a:schemeClr val="accent1">
                  <a:lumMod val="50000"/>
                </a:schemeClr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95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3861" y="1484784"/>
            <a:ext cx="9207861" cy="5445224"/>
          </a:xfrm>
          <a:prstGeom prst="rect">
            <a:avLst/>
          </a:prstGeom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  <a:t>Stages of promotion</a:t>
            </a:r>
            <a:endParaRPr lang="en-US" sz="4000" dirty="0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285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1357290" y="2071678"/>
            <a:ext cx="2428892" cy="278608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Attention</a:t>
            </a:r>
          </a:p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Interest</a:t>
            </a:r>
          </a:p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Desire</a:t>
            </a:r>
          </a:p>
          <a:p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Action</a:t>
            </a:r>
          </a:p>
          <a:p>
            <a:pPr>
              <a:buNone/>
            </a:pPr>
            <a:endParaRPr lang="en-US" sz="2800" dirty="0">
              <a:latin typeface="Calibri" pitchFamily="34" charset="0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</a:rPr>
              <a:t>Aims of promotion - AIDA</a:t>
            </a:r>
            <a:endParaRPr lang="en-US" sz="4000" dirty="0">
              <a:solidFill>
                <a:schemeClr val="accent1">
                  <a:lumMod val="75000"/>
                </a:schemeClr>
              </a:solidFill>
              <a:effectLst/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071538" y="1880824"/>
            <a:ext cx="7358114" cy="1214446"/>
          </a:xfrm>
        </p:spPr>
        <p:txBody>
          <a:bodyPr>
            <a:noAutofit/>
          </a:bodyPr>
          <a:lstStyle/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Target market</a:t>
            </a:r>
          </a:p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Cost</a:t>
            </a:r>
          </a:p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The reach of the media</a:t>
            </a:r>
          </a:p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The type of product</a:t>
            </a:r>
          </a:p>
          <a:p>
            <a:pPr lvl="2"/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The amount of information to be conveyed</a:t>
            </a:r>
            <a:endParaRPr lang="en-US" sz="28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76551" y="332656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effectLst/>
                <a:latin typeface="Calibri" pitchFamily="34" charset="0"/>
              </a:rPr>
              <a:t>Choice of media? Depends upon…</a:t>
            </a:r>
            <a:endParaRPr lang="en-US" sz="4000" dirty="0">
              <a:solidFill>
                <a:schemeClr val="bg2">
                  <a:lumMod val="10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7158" y="3500438"/>
            <a:ext cx="8072494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169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642910" y="1772816"/>
            <a:ext cx="7457482" cy="137043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</a:rPr>
              <a:t>Above the line  </a:t>
            </a:r>
          </a:p>
          <a:p>
            <a:pPr algn="ctr">
              <a:buNone/>
            </a:pP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Usually advertising eg TV, radio, cinema, newspapers, internet, digital/e-media, </a:t>
            </a:r>
            <a:endParaRPr lang="en-US" sz="2400" b="1" dirty="0">
              <a:solidFill>
                <a:schemeClr val="bg2">
                  <a:lumMod val="25000"/>
                </a:schemeClr>
              </a:solidFill>
              <a:latin typeface="Calibri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bg2">
                    <a:lumMod val="10000"/>
                  </a:schemeClr>
                </a:solidFill>
                <a:effectLst/>
                <a:latin typeface="Calibri" pitchFamily="34" charset="0"/>
              </a:rPr>
              <a:t>Promotion – often a combination of</a:t>
            </a:r>
            <a:endParaRPr lang="en-US" sz="4000" dirty="0">
              <a:solidFill>
                <a:schemeClr val="bg2">
                  <a:lumMod val="10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57158" y="3500438"/>
            <a:ext cx="8072494" cy="41434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Below the line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  <a:p>
            <a:pPr marL="859536" marR="0" lvl="2" indent="-228600" algn="ctr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tabLst/>
              <a:defRPr/>
            </a:pP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	Tends to support the main forms of advertising eg 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</a:rPr>
              <a:t>Public Relations (PR), merchandising,</a:t>
            </a:r>
            <a:r>
              <a:rPr kumimoji="0" lang="en-US" sz="2400" b="1" i="0" u="none" strike="noStrike" kern="1200" cap="none" spc="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Calibri" pitchFamily="34" charset="0"/>
              </a:rPr>
              <a:t> sponsorship</a:t>
            </a:r>
            <a:r>
              <a:rPr lang="en-US" sz="2400" b="1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</a:rPr>
              <a:t>, direct marketing, personal selling, competitions</a:t>
            </a:r>
            <a:endParaRPr kumimoji="0" lang="en-US" sz="2400" b="1" i="0" u="none" strike="noStrike" kern="1200" cap="none" spc="0" normalizeH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Calibri" pitchFamily="34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1071538" y="3286124"/>
            <a:ext cx="7358114" cy="0"/>
          </a:xfrm>
          <a:prstGeom prst="line">
            <a:avLst/>
          </a:prstGeom>
          <a:ln w="762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636680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effectLst/>
                <a:latin typeface="Calibri" panose="020F0502020204030204" pitchFamily="34" charset="0"/>
              </a:rPr>
              <a:t>Other forms of promotion (BTEC spec)</a:t>
            </a:r>
            <a:endParaRPr lang="en-GB" sz="20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75252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 marL="109728" lvl="0" indent="0">
              <a:buNone/>
            </a:pPr>
            <a:r>
              <a:rPr lang="en-GB" sz="2800" b="1" dirty="0">
                <a:latin typeface="Calibri" panose="020F0502020204030204" pitchFamily="34" charset="0"/>
              </a:rPr>
              <a:t>Public Relations (PR</a:t>
            </a:r>
            <a:r>
              <a:rPr lang="en-GB" sz="2800" b="1" dirty="0" smtClean="0">
                <a:latin typeface="Calibri" panose="020F0502020204030204" pitchFamily="34" charset="0"/>
              </a:rPr>
              <a:t>) </a:t>
            </a:r>
            <a:r>
              <a:rPr lang="en-GB" sz="2800" dirty="0" smtClean="0">
                <a:latin typeface="Calibri" panose="020F0502020204030204" pitchFamily="34" charset="0"/>
              </a:rPr>
              <a:t>– business communications and relationship with the public</a:t>
            </a:r>
          </a:p>
          <a:p>
            <a:pPr marL="109728" lvl="0" indent="0">
              <a:buNone/>
            </a:pPr>
            <a:endParaRPr lang="en-GB" sz="2800" dirty="0">
              <a:latin typeface="Calibri" panose="020F0502020204030204" pitchFamily="34" charset="0"/>
            </a:endParaRPr>
          </a:p>
          <a:p>
            <a:pPr lvl="0"/>
            <a:r>
              <a:rPr lang="en-GB" sz="2800" b="1" dirty="0" smtClean="0">
                <a:latin typeface="Calibri" panose="020F0502020204030204" pitchFamily="34" charset="0"/>
              </a:rPr>
              <a:t>Formal</a:t>
            </a:r>
            <a:r>
              <a:rPr lang="en-GB" sz="2800" dirty="0" smtClean="0">
                <a:latin typeface="Calibri" panose="020F0502020204030204" pitchFamily="34" charset="0"/>
              </a:rPr>
              <a:t> (eg a </a:t>
            </a:r>
            <a:r>
              <a:rPr lang="en-GB" sz="2800" smtClean="0">
                <a:latin typeface="Calibri" panose="020F0502020204030204" pitchFamily="34" charset="0"/>
              </a:rPr>
              <a:t>professional </a:t>
            </a:r>
            <a:r>
              <a:rPr lang="en-GB" sz="2800" smtClean="0">
                <a:latin typeface="Calibri" panose="020F0502020204030204" pitchFamily="34" charset="0"/>
              </a:rPr>
              <a:t>P.R. </a:t>
            </a:r>
            <a:r>
              <a:rPr lang="en-GB" sz="2800" dirty="0" smtClean="0">
                <a:latin typeface="Calibri" panose="020F0502020204030204" pitchFamily="34" charset="0"/>
              </a:rPr>
              <a:t>campaign)</a:t>
            </a:r>
          </a:p>
          <a:p>
            <a:pPr lvl="0"/>
            <a:r>
              <a:rPr lang="en-GB" sz="2800" b="1" dirty="0" smtClean="0">
                <a:latin typeface="Calibri" panose="020F0502020204030204" pitchFamily="34" charset="0"/>
              </a:rPr>
              <a:t>Informal</a:t>
            </a:r>
            <a:r>
              <a:rPr lang="en-GB" sz="2800" dirty="0" smtClean="0">
                <a:latin typeface="Calibri" panose="020F0502020204030204" pitchFamily="34" charset="0"/>
              </a:rPr>
              <a:t> (eg promoting the business by word of mouth)</a:t>
            </a:r>
          </a:p>
          <a:p>
            <a:pPr lvl="0"/>
            <a:endParaRPr lang="en-GB" sz="2800" dirty="0">
              <a:latin typeface="Calibri" panose="020F0502020204030204" pitchFamily="34" charset="0"/>
            </a:endParaRPr>
          </a:p>
          <a:p>
            <a:pPr lvl="0"/>
            <a:endParaRPr lang="en-GB" sz="2800" dirty="0"/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80450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229600" cy="636680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effectLst/>
                <a:latin typeface="Calibri" panose="020F0502020204030204" pitchFamily="34" charset="0"/>
              </a:rPr>
              <a:t>Other forms of promotion (BTEC spec)</a:t>
            </a:r>
            <a:endParaRPr lang="en-GB" sz="2000" dirty="0">
              <a:effectLst/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908720"/>
            <a:ext cx="8229600" cy="4752529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 marL="109728" lvl="0" indent="0">
              <a:buNone/>
            </a:pPr>
            <a:r>
              <a:rPr lang="en-GB" sz="2800" b="1" dirty="0" smtClean="0">
                <a:latin typeface="Calibri" panose="020F0502020204030204" pitchFamily="34" charset="0"/>
              </a:rPr>
              <a:t>Sponsorship</a:t>
            </a:r>
            <a:endParaRPr lang="en-GB" sz="2800" b="1" dirty="0">
              <a:latin typeface="Calibri" panose="020F0502020204030204" pitchFamily="34" charset="0"/>
            </a:endParaRPr>
          </a:p>
          <a:p>
            <a:pPr marL="109728" lv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Paying to have your corporate identity promoted on merchandise or at an event</a:t>
            </a:r>
          </a:p>
          <a:p>
            <a:pPr marL="109728" lvl="0" indent="0">
              <a:buNone/>
            </a:pPr>
            <a:endParaRPr lang="en-GB" sz="2800" dirty="0">
              <a:latin typeface="Calibri" panose="020F0502020204030204" pitchFamily="34" charset="0"/>
            </a:endParaRPr>
          </a:p>
          <a:p>
            <a:pPr marL="109728" lv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RBS at the 6 Nations Rugby</a:t>
            </a:r>
          </a:p>
          <a:p>
            <a:pPr marL="109728" lv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Adidas &amp; DHL sponsor Manchester United FC</a:t>
            </a:r>
          </a:p>
          <a:p>
            <a:pPr marL="109728" lvl="0" indent="0">
              <a:buNone/>
            </a:pPr>
            <a:r>
              <a:rPr lang="en-GB" sz="2800" dirty="0" smtClean="0">
                <a:latin typeface="Calibri" panose="020F0502020204030204" pitchFamily="34" charset="0"/>
              </a:rPr>
              <a:t>Sainsbury’s sponsor Channel 4 dramas</a:t>
            </a:r>
            <a:endParaRPr lang="en-GB" sz="2800" dirty="0">
              <a:latin typeface="Calibri" panose="020F0502020204030204" pitchFamily="34" charset="0"/>
            </a:endParaRPr>
          </a:p>
          <a:p>
            <a:pPr lvl="0"/>
            <a:endParaRPr lang="en-GB" sz="2800" dirty="0"/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62235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CCDDF15-C3D2-4D5C-9FE4-BD8E1D9133C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5AF948-4B14-4C0D-95D4-0839FFF0AC69}">
  <ds:schemaRefs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schemas.microsoft.com/sharepoint/v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878774A5-6AEA-48CC-8B78-B7BD28E2905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396</TotalTime>
  <Words>536</Words>
  <Application>Microsoft Office PowerPoint</Application>
  <PresentationFormat>On-screen Show (4:3)</PresentationFormat>
  <Paragraphs>170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  BTEC NATIONAL IN BUSINESS Unit 2 Marketing  The Marketing Mix (C2) PROMOTION </vt:lpstr>
      <vt:lpstr>What is promotion?</vt:lpstr>
      <vt:lpstr>Why communicate?</vt:lpstr>
      <vt:lpstr>Stages of promotion</vt:lpstr>
      <vt:lpstr>Aims of promotion - AIDA</vt:lpstr>
      <vt:lpstr>Choice of media? Depends upon…</vt:lpstr>
      <vt:lpstr>Promotion – often a combination of</vt:lpstr>
      <vt:lpstr>Other forms of promotion (BTEC spec)</vt:lpstr>
      <vt:lpstr>Other forms of promotion (BTEC spec)</vt:lpstr>
      <vt:lpstr>Other forms of promotion (BTEC spec)</vt:lpstr>
      <vt:lpstr>Other forms of promotion (BTEC spec)</vt:lpstr>
      <vt:lpstr>Other forms of promotion (BTEC spec)</vt:lpstr>
      <vt:lpstr>Other forms of promotion (BTEC spec)</vt:lpstr>
      <vt:lpstr>Other forms of promotion (BTEC spec)</vt:lpstr>
      <vt:lpstr>Other forms of promotion (BTEC spec)</vt:lpstr>
      <vt:lpstr>Conclusion: influences on the choice of promotion</vt:lpstr>
      <vt:lpstr>Discussion – promoting the coffee shop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4 P’s: PRODUCT</dc:title>
  <dc:creator>ctm</dc:creator>
  <cp:lastModifiedBy>Anne E Lomas</cp:lastModifiedBy>
  <cp:revision>41</cp:revision>
  <cp:lastPrinted>2016-04-11T13:15:47Z</cp:lastPrinted>
  <dcterms:created xsi:type="dcterms:W3CDTF">2009-03-16T12:54:52Z</dcterms:created>
  <dcterms:modified xsi:type="dcterms:W3CDTF">2019-02-08T14:30:50Z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