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5" r:id="rId6"/>
    <p:sldId id="274" r:id="rId7"/>
    <p:sldId id="276" r:id="rId8"/>
    <p:sldId id="277" r:id="rId9"/>
    <p:sldId id="278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764" autoAdjust="0"/>
  </p:normalViewPr>
  <p:slideViewPr>
    <p:cSldViewPr>
      <p:cViewPr varScale="1">
        <p:scale>
          <a:sx n="51" d="100"/>
          <a:sy n="51" d="100"/>
        </p:scale>
        <p:origin x="7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P98-99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plan needs a timeline – see Gantt Chart page 99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4Ps for a product or a brand such as MacBook.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consider elements of the extended marketing mix such as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Trained professionals employed at the point of sale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systems that are in place to sell and deliver the product or to train the customers how to use the product (processes)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layout and ambience of the stores/website (physical environment)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P98-99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plan needs a timeline – see Gantt Chart page 99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 the 4Ps for a product or a brand such as MacBook.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consider elements of the extended marketing mix such as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Trained professionals employed at the point of sale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systems that are in place to sell and deliver the product or to train the customers how to use the product (processes)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layout and ambience of the stores/website (physical environment)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P100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0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P100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to set a budget (eg as a percentage of revenue, by working out what the business can afford, matching competitors spend etc)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0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P101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Measuring success or failure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return on investment – formula (return-investment)/investment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units sold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Gross profit generated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Likes on social media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algn="l"/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E-stream – Coke’s Water Bomb (Dasani)</a:t>
            </a:r>
            <a:endParaRPr lang="en-GB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56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Marketing Campaign (C3)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Content of </a:t>
            </a:r>
            <a:r>
              <a:rPr lang="en-GB" sz="3600" b="1" dirty="0"/>
              <a:t>the marketing </a:t>
            </a:r>
            <a:r>
              <a:rPr lang="en-GB" sz="3600" b="1" dirty="0" smtClean="0"/>
              <a:t>message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r>
              <a:rPr lang="en-GB" sz="2800" b="1" dirty="0"/>
              <a:t>Content of the marketing message </a:t>
            </a:r>
            <a:endParaRPr lang="en-GB" sz="2800" dirty="0"/>
          </a:p>
          <a:p>
            <a:r>
              <a:rPr lang="en-GB" sz="2800" dirty="0"/>
              <a:t>What does a campaign want to achieve e.g. brand awareness, lead generation or conversion, loyalty or upselling?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Selection of an appropriate marketing mix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r>
              <a:rPr lang="en-GB" sz="2800" dirty="0" smtClean="0"/>
              <a:t>Is </a:t>
            </a:r>
            <a:r>
              <a:rPr lang="en-GB" sz="2800" dirty="0"/>
              <a:t>the message clear or cluttered? </a:t>
            </a:r>
          </a:p>
          <a:p>
            <a:r>
              <a:rPr lang="en-GB" sz="2800" dirty="0"/>
              <a:t>Creative and/or memorable? </a:t>
            </a:r>
          </a:p>
          <a:p>
            <a:r>
              <a:rPr lang="en-GB" sz="2800" dirty="0"/>
              <a:t>How can the selection of an appropriate marketing mix make a product successful?</a:t>
            </a: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Selection of an appropriate media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lvl="0"/>
            <a:r>
              <a:rPr lang="en-GB" sz="2800" dirty="0"/>
              <a:t>Range of media (TV, print, internet, signage, product placement, mobile devices, sponsorship, other opportunities such as till receipts</a:t>
            </a:r>
            <a:r>
              <a:rPr lang="en-GB" sz="2800" dirty="0" smtClean="0"/>
              <a:t>)</a:t>
            </a:r>
          </a:p>
          <a:p>
            <a:pPr lvl="0"/>
            <a:r>
              <a:rPr lang="en-GB" sz="2800" dirty="0"/>
              <a:t>Market reach of the media (audience numbers and demographic scope)</a:t>
            </a:r>
          </a:p>
          <a:p>
            <a:pPr lvl="0"/>
            <a:r>
              <a:rPr lang="en-GB" sz="2800" dirty="0"/>
              <a:t>Channels served, length of exposure, ability to track responses and suitability for the product/message</a:t>
            </a:r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227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Allocation of the campaign budget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lvl="0"/>
            <a:r>
              <a:rPr lang="en-GB" sz="2800" dirty="0" smtClean="0"/>
              <a:t>Timelines for the campaign including monitoring</a:t>
            </a:r>
          </a:p>
          <a:p>
            <a:pPr lvl="0"/>
            <a:endParaRPr lang="en-GB" sz="2800" dirty="0"/>
          </a:p>
          <a:p>
            <a:r>
              <a:rPr lang="en-GB" sz="2800" dirty="0"/>
              <a:t>TEXTBOOK P98-99</a:t>
            </a:r>
          </a:p>
          <a:p>
            <a:r>
              <a:rPr lang="en-GB" sz="2800" dirty="0"/>
              <a:t>Marketing plan needs a timeline – see Gantt Chart page 99</a:t>
            </a:r>
          </a:p>
          <a:p>
            <a:pPr lvl="0"/>
            <a:endParaRPr lang="en-GB" sz="2800" dirty="0"/>
          </a:p>
          <a:p>
            <a:pPr lvl="0"/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2827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+mn-lt"/>
              </a:rPr>
              <a:t>How the campaign is to be evaluated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 </a:t>
            </a:r>
          </a:p>
          <a:p>
            <a:r>
              <a:rPr lang="en-GB" sz="2800" dirty="0"/>
              <a:t>Monitoring Review and Evaluation(MRE)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Implement feedback into the finished campaign</a:t>
            </a:r>
          </a:p>
          <a:p>
            <a:pPr lvl="0"/>
            <a:r>
              <a:rPr lang="en-GB" sz="2800" dirty="0"/>
              <a:t>Was the message conveyed clearly?</a:t>
            </a:r>
          </a:p>
          <a:p>
            <a:pPr lvl="0"/>
            <a:r>
              <a:rPr lang="en-GB" sz="2800" dirty="0"/>
              <a:t>Has the campaign changed the perception of the market?</a:t>
            </a:r>
          </a:p>
          <a:p>
            <a:pPr lvl="0"/>
            <a:r>
              <a:rPr lang="en-GB" sz="2800" dirty="0"/>
              <a:t>Is the brand clear?</a:t>
            </a:r>
          </a:p>
          <a:p>
            <a:pPr lvl="0"/>
            <a:r>
              <a:rPr lang="en-GB" sz="2800" dirty="0"/>
              <a:t>Was the campaign well executed</a:t>
            </a:r>
          </a:p>
          <a:p>
            <a:pPr lvl="0"/>
            <a:r>
              <a:rPr lang="en-GB" sz="2800" dirty="0"/>
              <a:t>Was the correct target market chosen</a:t>
            </a:r>
          </a:p>
        </p:txBody>
      </p:sp>
    </p:spTree>
    <p:extLst>
      <p:ext uri="{BB962C8B-B14F-4D97-AF65-F5344CB8AC3E}">
        <p14:creationId xmlns:p14="http://schemas.microsoft.com/office/powerpoint/2010/main" val="18441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purl.org/dc/terms/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868</TotalTime>
  <Words>217</Words>
  <Application>Microsoft Office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The Marketing Campaign (C3) </vt:lpstr>
      <vt:lpstr>Content of the marketing message</vt:lpstr>
      <vt:lpstr>Selection of an appropriate marketing mix</vt:lpstr>
      <vt:lpstr>Selection of an appropriate media</vt:lpstr>
      <vt:lpstr>Allocation of the campaign budget</vt:lpstr>
      <vt:lpstr>How the campaign is to be evaluated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103</cp:revision>
  <cp:lastPrinted>2012-07-03T11:53:15Z</cp:lastPrinted>
  <dcterms:created xsi:type="dcterms:W3CDTF">2011-11-11T10:46:54Z</dcterms:created>
  <dcterms:modified xsi:type="dcterms:W3CDTF">2017-01-05T11:05:49Z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