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11"/>
  </p:notesMasterIdLst>
  <p:handoutMasterIdLst>
    <p:handoutMasterId r:id="rId12"/>
  </p:handoutMasterIdLst>
  <p:sldIdLst>
    <p:sldId id="256" r:id="rId5"/>
    <p:sldId id="275" r:id="rId6"/>
    <p:sldId id="274" r:id="rId7"/>
    <p:sldId id="276" r:id="rId8"/>
    <p:sldId id="277" r:id="rId9"/>
    <p:sldId id="278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0764" autoAdjust="0"/>
  </p:normalViewPr>
  <p:slideViewPr>
    <p:cSldViewPr>
      <p:cViewPr varScale="1">
        <p:scale>
          <a:sx n="51" d="100"/>
          <a:sy n="51" d="100"/>
        </p:scale>
        <p:origin x="7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914B12-3735-4310-934A-B7A66BA7CFD3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682396-E9A9-44E5-B12F-9A452CABC0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51331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39548E-66A9-4D10-ACC6-6EFF73A9F5FB}" type="datetimeFigureOut">
              <a:rPr lang="en-GB" smtClean="0"/>
              <a:t>05/01/2017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BB2026-5CDC-4D45-8204-9D22AE6FAD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15624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P98-99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plan needs a timeline – see Gantt Chart page 99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4Ps for a product or a brand such as MacBook.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consider elements of the extended marketing mix such as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Trained professionals employed at the point of sale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systems that are in place to sell and deliver the product or to train the customers how to use the product (processes)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layout and ambience of the stores/website (physical environment)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037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P98-99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plan needs a timeline – see Gantt Chart page 99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Consider the 4Ps for a product or a brand such as MacBook. 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Also consider elements of the extended marketing mix such as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Trained professionals employed at the point of sale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systems that are in place to sell and deliver the product or to train the customers how to use the product (processes)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layout and ambience of the stores/website (physical environment)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46613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P100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63097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P100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How to set a budget (eg as a percentage of revenue, by working out what the business can afford, matching competitors spend etc)</a:t>
            </a:r>
            <a:endParaRPr lang="en-GB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2902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TEXTBOOK P101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Measuring success or failure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Marketing return on investment – formula (return-investment)/investment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Number of units sold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Gross profit generated</a:t>
            </a:r>
          </a:p>
          <a:p>
            <a:pPr lvl="0"/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Likes on social media</a:t>
            </a:r>
          </a:p>
          <a:p>
            <a:r>
              <a:rPr lang="en-GB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pPr algn="l"/>
            <a:r>
              <a:rPr lang="en-GB" sz="1200" kern="120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E-stream – Coke’s Water Bomb (Dasani)</a:t>
            </a:r>
            <a:endParaRPr lang="en-GB" sz="1200" kern="120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BB2026-5CDC-4D45-8204-9D22AE6FAD3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19563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0DB057A-C8C5-4FA5-8DC7-3CF96E8691AD}" type="datetimeFigureOut">
              <a:rPr lang="en-GB" smtClean="0"/>
              <a:t>05/01/2017</a:t>
            </a:fld>
            <a:endParaRPr lang="en-GB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FE06AAF-D9BF-4CFD-899E-CFA7A82A52DD}" type="slidenum">
              <a:rPr lang="en-GB" smtClean="0"/>
              <a:t>‹#›</a:t>
            </a:fld>
            <a:endParaRPr lang="en-GB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980728"/>
            <a:ext cx="7851648" cy="4392488"/>
          </a:xfrm>
        </p:spPr>
        <p:txBody>
          <a:bodyPr>
            <a:normAutofit/>
          </a:bodyPr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/>
            </a:r>
            <a:br>
              <a:rPr lang="en-GB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>BTEC NATIONAL IN BUSINESS</a:t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000" dirty="0" smtClean="0">
                <a:solidFill>
                  <a:schemeClr val="tx1"/>
                </a:solidFill>
              </a:rPr>
              <a:t>Unit 2 Marketing</a:t>
            </a:r>
            <a:br>
              <a:rPr lang="en-GB" sz="4000" dirty="0" smtClean="0">
                <a:solidFill>
                  <a:schemeClr val="tx1"/>
                </a:solidFill>
              </a:rPr>
            </a:br>
            <a:r>
              <a:rPr lang="en-GB" sz="4000" dirty="0">
                <a:solidFill>
                  <a:schemeClr val="tx1"/>
                </a:solidFill>
              </a:rPr>
              <a:t/>
            </a:r>
            <a:br>
              <a:rPr lang="en-GB" sz="4000" dirty="0">
                <a:solidFill>
                  <a:schemeClr val="tx1"/>
                </a:solidFill>
              </a:rPr>
            </a:br>
            <a:r>
              <a:rPr lang="en-GB" sz="4400" dirty="0" smtClean="0">
                <a:solidFill>
                  <a:srgbClr val="FFC000"/>
                </a:solidFill>
                <a:latin typeface="+mn-lt"/>
              </a:rPr>
              <a:t>The Marketing Campaign (C3) </a:t>
            </a:r>
            <a:endParaRPr lang="en-GB" sz="4400" dirty="0">
              <a:solidFill>
                <a:schemeClr val="tx1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91864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Content of </a:t>
            </a:r>
            <a:r>
              <a:rPr lang="en-GB" sz="3600" b="1" dirty="0"/>
              <a:t>the marketing </a:t>
            </a:r>
            <a:r>
              <a:rPr lang="en-GB" sz="3600" b="1" dirty="0" smtClean="0"/>
              <a:t>message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r>
              <a:rPr lang="en-GB" sz="2800" b="1" dirty="0"/>
              <a:t>Content of the marketing message </a:t>
            </a:r>
            <a:endParaRPr lang="en-GB" sz="2800" dirty="0"/>
          </a:p>
          <a:p>
            <a:r>
              <a:rPr lang="en-GB" sz="2800" dirty="0"/>
              <a:t>What does a campaign want to achieve e.g. brand awareness, lead generation or conversion, loyalty or upselling?</a:t>
            </a:r>
          </a:p>
          <a:p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774330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Selection of an appropriate marketing mix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r>
              <a:rPr lang="en-GB" sz="2800" dirty="0" smtClean="0"/>
              <a:t>Is </a:t>
            </a:r>
            <a:r>
              <a:rPr lang="en-GB" sz="2800" dirty="0"/>
              <a:t>the message clear or cluttered? </a:t>
            </a:r>
          </a:p>
          <a:p>
            <a:r>
              <a:rPr lang="en-GB" sz="2800" dirty="0"/>
              <a:t>Creative and/or memorable? </a:t>
            </a:r>
          </a:p>
          <a:p>
            <a:r>
              <a:rPr lang="en-GB" sz="2800" dirty="0"/>
              <a:t>How can the selection of an appropriate marketing mix make a product successful?</a:t>
            </a:r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4414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Selection of an appropriate media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 lnSpcReduction="10000"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/>
            <a:r>
              <a:rPr lang="en-GB" sz="2800" dirty="0"/>
              <a:t>Range of media (TV, print, internet, signage, product placement, mobile devices, sponsorship, other opportunities such as till receipts</a:t>
            </a:r>
            <a:r>
              <a:rPr lang="en-GB" sz="2800" dirty="0" smtClean="0"/>
              <a:t>)</a:t>
            </a:r>
          </a:p>
          <a:p>
            <a:pPr lvl="0"/>
            <a:r>
              <a:rPr lang="en-GB" sz="2800" dirty="0"/>
              <a:t>Market reach of the media (audience numbers and demographic scope)</a:t>
            </a:r>
          </a:p>
          <a:p>
            <a:pPr lvl="0"/>
            <a:r>
              <a:rPr lang="en-GB" sz="2800" dirty="0"/>
              <a:t>Channels served, length of exposure, ability to track responses and suitability for the product/message</a:t>
            </a:r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62274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 smtClean="0">
                <a:latin typeface="+mn-lt"/>
              </a:rPr>
              <a:t>Allocation of the campaign budget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GB" sz="2800" dirty="0">
              <a:ea typeface="Times New Roman"/>
            </a:endParaRPr>
          </a:p>
          <a:p>
            <a:pPr lvl="0"/>
            <a:r>
              <a:rPr lang="en-GB" sz="2800" dirty="0" smtClean="0"/>
              <a:t>Timelines for the campaign including monitoring</a:t>
            </a:r>
          </a:p>
          <a:p>
            <a:pPr lvl="0"/>
            <a:endParaRPr lang="en-GB" sz="2800" dirty="0"/>
          </a:p>
          <a:p>
            <a:r>
              <a:rPr lang="en-GB" sz="2800" dirty="0"/>
              <a:t>TEXTBOOK P98-99</a:t>
            </a:r>
          </a:p>
          <a:p>
            <a:r>
              <a:rPr lang="en-GB" sz="2800" dirty="0"/>
              <a:t>Marketing plan needs a timeline – see Gantt Chart page 99</a:t>
            </a:r>
          </a:p>
          <a:p>
            <a:pPr lvl="0"/>
            <a:endParaRPr lang="en-GB" sz="2800" dirty="0"/>
          </a:p>
          <a:p>
            <a:pPr lvl="0"/>
            <a:endParaRPr lang="en-GB" sz="2800" dirty="0"/>
          </a:p>
          <a:p>
            <a:pPr marL="0" indent="0">
              <a:buNone/>
            </a:pPr>
            <a:r>
              <a:rPr lang="en-GB" sz="2800" dirty="0"/>
              <a:t> 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2827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636680"/>
          </a:xfrm>
        </p:spPr>
        <p:txBody>
          <a:bodyPr>
            <a:noAutofit/>
          </a:bodyPr>
          <a:lstStyle/>
          <a:p>
            <a:r>
              <a:rPr lang="en-GB" sz="3600" b="1" dirty="0">
                <a:latin typeface="+mn-lt"/>
              </a:rPr>
              <a:t>How the campaign is to be evaluated</a:t>
            </a:r>
            <a:endParaRPr lang="en-GB" sz="36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844823"/>
            <a:ext cx="8229600" cy="475252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800" dirty="0"/>
              <a:t> </a:t>
            </a:r>
          </a:p>
          <a:p>
            <a:r>
              <a:rPr lang="en-GB" sz="2800" dirty="0"/>
              <a:t>Monitoring Review and Evaluation(MRE)</a:t>
            </a:r>
          </a:p>
          <a:p>
            <a:r>
              <a:rPr lang="en-GB" sz="2800" dirty="0"/>
              <a:t> </a:t>
            </a:r>
          </a:p>
          <a:p>
            <a:r>
              <a:rPr lang="en-GB" sz="2800" dirty="0"/>
              <a:t>Implement feedback into the finished campaign</a:t>
            </a:r>
          </a:p>
          <a:p>
            <a:pPr lvl="0"/>
            <a:r>
              <a:rPr lang="en-GB" sz="2800" dirty="0"/>
              <a:t>Was the message conveyed clearly?</a:t>
            </a:r>
          </a:p>
          <a:p>
            <a:pPr lvl="0"/>
            <a:r>
              <a:rPr lang="en-GB" sz="2800" dirty="0"/>
              <a:t>Has the campaign changed the perception of the market?</a:t>
            </a:r>
          </a:p>
          <a:p>
            <a:pPr lvl="0"/>
            <a:r>
              <a:rPr lang="en-GB" sz="2800" dirty="0"/>
              <a:t>Is the brand clear?</a:t>
            </a:r>
          </a:p>
          <a:p>
            <a:pPr lvl="0"/>
            <a:r>
              <a:rPr lang="en-GB" sz="2800" dirty="0"/>
              <a:t>Was the campaign well executed</a:t>
            </a:r>
          </a:p>
          <a:p>
            <a:pPr lvl="0"/>
            <a:r>
              <a:rPr lang="en-GB" sz="2800" dirty="0"/>
              <a:t>Was the correct target market chosen</a:t>
            </a:r>
          </a:p>
        </p:txBody>
      </p:sp>
    </p:spTree>
    <p:extLst>
      <p:ext uri="{BB962C8B-B14F-4D97-AF65-F5344CB8AC3E}">
        <p14:creationId xmlns:p14="http://schemas.microsoft.com/office/powerpoint/2010/main" val="184414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Blue Green">
      <a:dk1>
        <a:sysClr val="windowText" lastClr="000000"/>
      </a:dk1>
      <a:lt1>
        <a:sysClr val="window" lastClr="FFFFFF"/>
      </a:lt1>
      <a:dk2>
        <a:srgbClr val="373545"/>
      </a:dk2>
      <a:lt2>
        <a:srgbClr val="CEDBE6"/>
      </a:lt2>
      <a:accent1>
        <a:srgbClr val="3494BA"/>
      </a:accent1>
      <a:accent2>
        <a:srgbClr val="58B6C0"/>
      </a:accent2>
      <a:accent3>
        <a:srgbClr val="75BDA7"/>
      </a:accent3>
      <a:accent4>
        <a:srgbClr val="7A8C8E"/>
      </a:accent4>
      <a:accent5>
        <a:srgbClr val="84ACB6"/>
      </a:accent5>
      <a:accent6>
        <a:srgbClr val="2683C6"/>
      </a:accent6>
      <a:hlink>
        <a:srgbClr val="6B9F25"/>
      </a:hlink>
      <a:folHlink>
        <a:srgbClr val="9F6715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C2F1C6D-ACA5-4862-88DE-8EEB81013908}">
  <ds:schemaRefs>
    <ds:schemaRef ds:uri="http://purl.org/dc/terms/"/>
    <ds:schemaRef ds:uri="http://purl.org/dc/dcmitype/"/>
    <ds:schemaRef ds:uri="http://schemas.microsoft.com/office/2006/metadata/properties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sharepoint/v3"/>
  </ds:schemaRefs>
</ds:datastoreItem>
</file>

<file path=customXml/itemProps2.xml><?xml version="1.0" encoding="utf-8"?>
<ds:datastoreItem xmlns:ds="http://schemas.openxmlformats.org/officeDocument/2006/customXml" ds:itemID="{E336375C-AA19-4964-99E0-319A04981AE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ACB68ED-4006-475D-9F12-B7946CBD9DB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868</TotalTime>
  <Words>217</Words>
  <Application>Microsoft Office PowerPoint</Application>
  <PresentationFormat>On-screen Show (4:3)</PresentationFormat>
  <Paragraphs>69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Wingdings 2</vt:lpstr>
      <vt:lpstr>Flow</vt:lpstr>
      <vt:lpstr>  BTEC NATIONAL IN BUSINESS Unit 2 Marketing  The Marketing Campaign (C3) </vt:lpstr>
      <vt:lpstr>Content of the marketing message</vt:lpstr>
      <vt:lpstr>Selection of an appropriate marketing mix</vt:lpstr>
      <vt:lpstr>Selection of an appropriate media</vt:lpstr>
      <vt:lpstr>Allocation of the campaign budget</vt:lpstr>
      <vt:lpstr>How the campaign is to be evaluated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Private Sector Organisations</dc:title>
  <dc:creator>Beverley A Whitlock</dc:creator>
  <cp:lastModifiedBy>Ailsa W Waters</cp:lastModifiedBy>
  <cp:revision>103</cp:revision>
  <cp:lastPrinted>2012-07-03T11:53:15Z</cp:lastPrinted>
  <dcterms:created xsi:type="dcterms:W3CDTF">2011-11-11T10:46:54Z</dcterms:created>
  <dcterms:modified xsi:type="dcterms:W3CDTF">2017-01-05T11:05:49Z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