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98" d="100"/>
          <a:sy n="98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ofengland.co.uk/" TargetMode="External"/><Relationship Id="rId2" Type="http://schemas.openxmlformats.org/officeDocument/2006/relationships/hyperlink" Target="https://www.bankofengland.co.uk/abou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B1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Features of Financial Institutions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9267" y="3488266"/>
            <a:ext cx="75776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For this Learning Aim we will be exploring different types of financial organisation and discussing their advantages and disadvantages.  </a:t>
            </a:r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Bank of England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rmAutofit lnSpcReduction="10000"/>
          </a:bodyPr>
          <a:lstStyle/>
          <a:p>
            <a:r>
              <a:rPr lang="en-GB" dirty="0" smtClean="0"/>
              <a:t>This institution is unlike other ones we study.</a:t>
            </a:r>
          </a:p>
          <a:p>
            <a:r>
              <a:rPr lang="en-GB" dirty="0" smtClean="0"/>
              <a:t>It is a CENTRAL BANK and has a different function.</a:t>
            </a:r>
          </a:p>
          <a:p>
            <a:pPr lvl="1"/>
            <a:r>
              <a:rPr lang="en-GB" dirty="0" smtClean="0"/>
              <a:t>The purpose of a CENTRAL BANK is to maintain a healthy level of financial stability for the UK as a whole.</a:t>
            </a:r>
          </a:p>
          <a:p>
            <a:pPr lvl="1"/>
            <a:r>
              <a:rPr lang="en-GB" dirty="0" smtClean="0"/>
              <a:t>Responsibilities include issuing legal tender, setting interest rates and controlling national debt.</a:t>
            </a:r>
          </a:p>
          <a:p>
            <a:pPr lvl="1"/>
            <a:r>
              <a:rPr lang="en-GB" dirty="0" smtClean="0"/>
              <a:t>They lend to other banks and financial institutions at a centrally set BASE RATE. This in turn influences what people and businesses borrow, save and spend. In turn, it influences the RATE OF INFLATION , or in other words, the value of the British currency: £ Sterling.</a:t>
            </a:r>
          </a:p>
          <a:p>
            <a:pPr lvl="1"/>
            <a:r>
              <a:rPr lang="en-GB" dirty="0" smtClean="0"/>
              <a:t>Watch </a:t>
            </a:r>
            <a:r>
              <a:rPr lang="en-GB" dirty="0" smtClean="0">
                <a:hlinkClick r:id="rId2"/>
              </a:rPr>
              <a:t>this video </a:t>
            </a:r>
            <a:r>
              <a:rPr lang="en-GB" dirty="0" smtClean="0"/>
              <a:t>to learn more about what The Bank of England does.</a:t>
            </a:r>
          </a:p>
          <a:p>
            <a:pPr lvl="1"/>
            <a:endParaRPr lang="en-GB" dirty="0"/>
          </a:p>
          <a:p>
            <a:r>
              <a:rPr lang="en-GB" dirty="0" smtClean="0"/>
              <a:t>Research the role of the Bank of England now using their </a:t>
            </a:r>
            <a:br>
              <a:rPr lang="en-GB" dirty="0" smtClean="0"/>
            </a:br>
            <a:r>
              <a:rPr lang="en-GB" dirty="0" smtClean="0"/>
              <a:t>website: </a:t>
            </a:r>
            <a:r>
              <a:rPr lang="en-GB" dirty="0" smtClean="0">
                <a:hlinkClick r:id="rId3"/>
              </a:rPr>
              <a:t>www.bankofengland.co.uk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638" y="4354679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Types of Financial </a:t>
            </a:r>
            <a:r>
              <a:rPr lang="en-GB" dirty="0" smtClean="0"/>
              <a:t>Institution</a:t>
            </a:r>
            <a:br>
              <a:rPr lang="en-GB" dirty="0" smtClean="0"/>
            </a:br>
            <a:r>
              <a:rPr lang="en-GB" dirty="0" smtClean="0"/>
              <a:t>Copy and complete the table to form part of your 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986185"/>
              </p:ext>
            </p:extLst>
          </p:nvPr>
        </p:nvGraphicFramePr>
        <p:xfrm>
          <a:off x="580858" y="2016468"/>
          <a:ext cx="1102995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 Institution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Banks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Building Societies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Credit Unions</a:t>
                      </a:r>
                      <a:endParaRPr lang="en-GB" baseline="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National Savings and Investments (NS&amp;I) Incl. Premium</a:t>
                      </a:r>
                      <a:r>
                        <a:rPr lang="en-GB" baseline="0" dirty="0" smtClean="0"/>
                        <a:t> Bonds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Insurance Companies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Types of Financial </a:t>
            </a:r>
            <a:r>
              <a:rPr lang="en-GB" dirty="0" smtClean="0"/>
              <a:t>Institution Continued</a:t>
            </a:r>
            <a:br>
              <a:rPr lang="en-GB" dirty="0" smtClean="0"/>
            </a:br>
            <a:r>
              <a:rPr lang="en-GB" dirty="0" smtClean="0"/>
              <a:t>Copy and complete the table to form part of your 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372743"/>
              </p:ext>
            </p:extLst>
          </p:nvPr>
        </p:nvGraphicFramePr>
        <p:xfrm>
          <a:off x="580858" y="2016468"/>
          <a:ext cx="1102995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007">
                <a:tc>
                  <a:txBody>
                    <a:bodyPr/>
                    <a:lstStyle/>
                    <a:p>
                      <a:r>
                        <a:rPr lang="en-GB" dirty="0" smtClean="0"/>
                        <a:t>Financial Institution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45">
                <a:tc>
                  <a:txBody>
                    <a:bodyPr/>
                    <a:lstStyle/>
                    <a:p>
                      <a:r>
                        <a:rPr lang="en-GB" dirty="0" smtClean="0"/>
                        <a:t>Pension Companies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45">
                <a:tc>
                  <a:txBody>
                    <a:bodyPr/>
                    <a:lstStyle/>
                    <a:p>
                      <a:r>
                        <a:rPr lang="en-GB" dirty="0" smtClean="0"/>
                        <a:t>Pawnbrokers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642">
                <a:tc>
                  <a:txBody>
                    <a:bodyPr/>
                    <a:lstStyle/>
                    <a:p>
                      <a:r>
                        <a:rPr lang="en-GB" dirty="0" smtClean="0"/>
                        <a:t>Payday Loans</a:t>
                      </a:r>
                      <a:endParaRPr lang="en-GB" baseline="0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each of the reasons why expenditure should be planned (see previous slide).</a:t>
            </a:r>
          </a:p>
          <a:p>
            <a:r>
              <a:rPr lang="en-GB" dirty="0" smtClean="0"/>
              <a:t>Rank these in order of importance. Justify </a:t>
            </a:r>
            <a:r>
              <a:rPr lang="en-GB" smtClean="0"/>
              <a:t>your choices.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3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195</TotalTime>
  <Words>237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Unit 3: Topic B1</vt:lpstr>
      <vt:lpstr>The Bank of England</vt:lpstr>
      <vt:lpstr>Other Types of Financial Institution Copy and complete the table to form part of your notes</vt:lpstr>
      <vt:lpstr>Other Types of Financial Institution Continued Copy and complete the table to form part of your notes</vt:lpstr>
      <vt:lpstr>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15</cp:revision>
  <dcterms:created xsi:type="dcterms:W3CDTF">2016-11-30T10:57:38Z</dcterms:created>
  <dcterms:modified xsi:type="dcterms:W3CDTF">2019-06-13T09:15:54Z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