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5040" autoAdjust="0"/>
  </p:normalViewPr>
  <p:slideViewPr>
    <p:cSldViewPr snapToGrid="0">
      <p:cViewPr varScale="1">
        <p:scale>
          <a:sx n="78" d="100"/>
          <a:sy n="78" d="100"/>
        </p:scale>
        <p:origin x="120" y="3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1/9/2017</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1/9/2017</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1/9/2017</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1/9/2017</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1/9/2017</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Unit 3: Topic B4</a:t>
            </a:r>
            <a:endParaRPr lang="en-GB" dirty="0"/>
          </a:p>
        </p:txBody>
      </p:sp>
      <p:sp>
        <p:nvSpPr>
          <p:cNvPr id="3" name="Subtitle 2"/>
          <p:cNvSpPr>
            <a:spLocks noGrp="1"/>
          </p:cNvSpPr>
          <p:nvPr>
            <p:ph type="subTitle" idx="1"/>
          </p:nvPr>
        </p:nvSpPr>
        <p:spPr/>
        <p:txBody>
          <a:bodyPr/>
          <a:lstStyle/>
          <a:p>
            <a:r>
              <a:rPr lang="en-GB" dirty="0" smtClean="0"/>
              <a:t>Information, guidance and advice</a:t>
            </a:r>
            <a:endParaRPr lang="en-GB" dirty="0"/>
          </a:p>
        </p:txBody>
      </p:sp>
      <p:sp>
        <p:nvSpPr>
          <p:cNvPr id="4" name="TextBox 3"/>
          <p:cNvSpPr txBox="1"/>
          <p:nvPr/>
        </p:nvSpPr>
        <p:spPr>
          <a:xfrm>
            <a:off x="1848896" y="3377735"/>
            <a:ext cx="8752113" cy="2554545"/>
          </a:xfrm>
          <a:prstGeom prst="rect">
            <a:avLst/>
          </a:prstGeom>
          <a:noFill/>
        </p:spPr>
        <p:txBody>
          <a:bodyPr wrap="square" rtlCol="0">
            <a:spAutoFit/>
          </a:bodyPr>
          <a:lstStyle/>
          <a:p>
            <a:r>
              <a:rPr lang="en-GB" sz="3200" dirty="0" smtClean="0">
                <a:solidFill>
                  <a:schemeClr val="bg1"/>
                </a:solidFill>
              </a:rPr>
              <a:t>Personal finance is a complicated matter and important to all individuals. </a:t>
            </a:r>
          </a:p>
          <a:p>
            <a:r>
              <a:rPr lang="en-GB" sz="3200" dirty="0" smtClean="0">
                <a:solidFill>
                  <a:schemeClr val="bg1"/>
                </a:solidFill>
              </a:rPr>
              <a:t>In today’s lesson we are going to learn about the government funded and independent organisations which offer guidance and advice to individuals</a:t>
            </a:r>
          </a:p>
        </p:txBody>
      </p:sp>
    </p:spTree>
    <p:extLst>
      <p:ext uri="{BB962C8B-B14F-4D97-AF65-F5344CB8AC3E}">
        <p14:creationId xmlns:p14="http://schemas.microsoft.com/office/powerpoint/2010/main" val="7396226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Information, guidance and advice</a:t>
            </a:r>
            <a:br>
              <a:rPr lang="en-GB" dirty="0" smtClean="0"/>
            </a:br>
            <a:r>
              <a:rPr lang="en-GB" dirty="0" smtClean="0"/>
              <a:t>Copy and complete the table to form part of your notes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75137821"/>
              </p:ext>
            </p:extLst>
          </p:nvPr>
        </p:nvGraphicFramePr>
        <p:xfrm>
          <a:off x="580856" y="1916531"/>
          <a:ext cx="11029952" cy="4851400"/>
        </p:xfrm>
        <a:graphic>
          <a:graphicData uri="http://schemas.openxmlformats.org/drawingml/2006/table">
            <a:tbl>
              <a:tblPr firstRow="1" bandRow="1">
                <a:tableStyleId>{5C22544A-7EE6-4342-B048-85BDC9FD1C3A}</a:tableStyleId>
              </a:tblPr>
              <a:tblGrid>
                <a:gridCol w="2017796"/>
                <a:gridCol w="3497180"/>
                <a:gridCol w="2757488"/>
                <a:gridCol w="2757488"/>
              </a:tblGrid>
              <a:tr h="370840">
                <a:tc>
                  <a:txBody>
                    <a:bodyPr/>
                    <a:lstStyle/>
                    <a:p>
                      <a:r>
                        <a:rPr lang="en-GB" dirty="0" smtClean="0"/>
                        <a:t>Provider</a:t>
                      </a:r>
                      <a:endParaRPr lang="en-GB" dirty="0"/>
                    </a:p>
                  </a:txBody>
                  <a:tcPr/>
                </a:tc>
                <a:tc>
                  <a:txBody>
                    <a:bodyPr/>
                    <a:lstStyle/>
                    <a:p>
                      <a:r>
                        <a:rPr lang="en-GB" dirty="0" smtClean="0"/>
                        <a:t>Explanation</a:t>
                      </a:r>
                      <a:endParaRPr lang="en-GB" dirty="0"/>
                    </a:p>
                  </a:txBody>
                  <a:tcPr/>
                </a:tc>
                <a:tc>
                  <a:txBody>
                    <a:bodyPr/>
                    <a:lstStyle/>
                    <a:p>
                      <a:r>
                        <a:rPr lang="en-GB" dirty="0" smtClean="0"/>
                        <a:t>Advantages</a:t>
                      </a:r>
                      <a:endParaRPr lang="en-GB" dirty="0"/>
                    </a:p>
                  </a:txBody>
                  <a:tcPr/>
                </a:tc>
                <a:tc>
                  <a:txBody>
                    <a:bodyPr/>
                    <a:lstStyle/>
                    <a:p>
                      <a:r>
                        <a:rPr lang="en-GB" dirty="0" smtClean="0"/>
                        <a:t>Disadvantages</a:t>
                      </a:r>
                      <a:endParaRPr lang="en-GB" dirty="0"/>
                    </a:p>
                  </a:txBody>
                  <a:tcPr/>
                </a:tc>
              </a:tr>
              <a:tr h="370840">
                <a:tc>
                  <a:txBody>
                    <a:bodyPr/>
                    <a:lstStyle/>
                    <a:p>
                      <a:r>
                        <a:rPr lang="en-GB" dirty="0" smtClean="0"/>
                        <a:t>Citizens</a:t>
                      </a:r>
                      <a:r>
                        <a:rPr lang="en-GB" baseline="0" dirty="0" smtClean="0"/>
                        <a:t> Advice</a:t>
                      </a:r>
                      <a:endParaRPr lang="en-GB" dirty="0"/>
                    </a:p>
                  </a:txBody>
                  <a:tcPr/>
                </a:tc>
                <a:tc>
                  <a:txBody>
                    <a:bodyPr/>
                    <a:lstStyle/>
                    <a:p>
                      <a:pPr marL="285750" indent="-285750">
                        <a:buFont typeface="Arial" panose="020B0604020202020204" pitchFamily="34" charset="0"/>
                        <a:buChar char="•"/>
                      </a:pPr>
                      <a:r>
                        <a:rPr lang="en-GB" i="1" dirty="0" smtClean="0"/>
                        <a:t>i.e. government-funded</a:t>
                      </a:r>
                      <a:r>
                        <a:rPr lang="en-GB" i="1" baseline="0" dirty="0" smtClean="0"/>
                        <a:t> or independent? </a:t>
                      </a:r>
                    </a:p>
                    <a:p>
                      <a:pPr marL="285750" indent="-285750">
                        <a:buFont typeface="Arial" panose="020B0604020202020204" pitchFamily="34" charset="0"/>
                        <a:buChar char="•"/>
                      </a:pPr>
                      <a:r>
                        <a:rPr lang="en-GB" i="1" baseline="0" dirty="0" smtClean="0"/>
                        <a:t>How do they offer advice (face to face, email, web chat, telephone </a:t>
                      </a:r>
                      <a:r>
                        <a:rPr lang="en-GB" i="1" baseline="0" dirty="0" err="1" smtClean="0"/>
                        <a:t>etc</a:t>
                      </a:r>
                      <a:r>
                        <a:rPr lang="en-GB" i="1" baseline="0" dirty="0" smtClean="0"/>
                        <a:t>), </a:t>
                      </a:r>
                    </a:p>
                    <a:p>
                      <a:pPr marL="285750" indent="-285750">
                        <a:buFont typeface="Arial" panose="020B0604020202020204" pitchFamily="34" charset="0"/>
                        <a:buChar char="•"/>
                      </a:pPr>
                      <a:r>
                        <a:rPr lang="en-GB" i="1" baseline="0" dirty="0" smtClean="0"/>
                        <a:t>What sort of financial advice do they offer? (e.g. debt, benefits, banking, pensions, insurance </a:t>
                      </a:r>
                      <a:r>
                        <a:rPr lang="en-GB" i="1" baseline="0" dirty="0" err="1" smtClean="0"/>
                        <a:t>etc</a:t>
                      </a:r>
                      <a:r>
                        <a:rPr lang="en-GB" i="1" baseline="0" dirty="0" smtClean="0"/>
                        <a:t>)</a:t>
                      </a:r>
                      <a:endParaRPr lang="en-GB" i="1" dirty="0"/>
                    </a:p>
                  </a:txBody>
                  <a:tcPr/>
                </a:tc>
                <a:tc>
                  <a:txBody>
                    <a:bodyPr/>
                    <a:lstStyle/>
                    <a:p>
                      <a:endParaRPr lang="en-GB" dirty="0"/>
                    </a:p>
                  </a:txBody>
                  <a:tcPr/>
                </a:tc>
                <a:tc>
                  <a:txBody>
                    <a:bodyPr/>
                    <a:lstStyle/>
                    <a:p>
                      <a:endParaRPr lang="en-GB"/>
                    </a:p>
                  </a:txBody>
                  <a:tcPr/>
                </a:tc>
              </a:tr>
              <a:tr h="370840">
                <a:tc>
                  <a:txBody>
                    <a:bodyPr/>
                    <a:lstStyle/>
                    <a:p>
                      <a:r>
                        <a:rPr lang="en-GB" dirty="0" smtClean="0"/>
                        <a:t>Independent financial advisor (IFA)</a:t>
                      </a:r>
                      <a:endParaRPr lang="en-GB" dirty="0"/>
                    </a:p>
                  </a:txBody>
                  <a:tcPr/>
                </a:tc>
                <a:tc>
                  <a:txBody>
                    <a:bodyPr/>
                    <a:lstStyle/>
                    <a:p>
                      <a:endParaRPr lang="en-GB" dirty="0"/>
                    </a:p>
                  </a:txBody>
                  <a:tcPr/>
                </a:tc>
                <a:tc>
                  <a:txBody>
                    <a:bodyPr/>
                    <a:lstStyle/>
                    <a:p>
                      <a:endParaRPr lang="en-GB"/>
                    </a:p>
                  </a:txBody>
                  <a:tcPr/>
                </a:tc>
                <a:tc>
                  <a:txBody>
                    <a:bodyPr/>
                    <a:lstStyle/>
                    <a:p>
                      <a:endParaRPr lang="en-GB"/>
                    </a:p>
                  </a:txBody>
                  <a:tcPr/>
                </a:tc>
              </a:tr>
              <a:tr h="370840">
                <a:tc>
                  <a:txBody>
                    <a:bodyPr/>
                    <a:lstStyle/>
                    <a:p>
                      <a:r>
                        <a:rPr lang="en-GB" dirty="0" smtClean="0"/>
                        <a:t>Price comparison</a:t>
                      </a:r>
                      <a:r>
                        <a:rPr lang="en-GB" baseline="0" dirty="0" smtClean="0"/>
                        <a:t> </a:t>
                      </a:r>
                      <a:r>
                        <a:rPr lang="en-GB" baseline="0" dirty="0" err="1" smtClean="0"/>
                        <a:t>wesbites</a:t>
                      </a:r>
                      <a:endParaRPr lang="en-GB" dirty="0"/>
                    </a:p>
                  </a:txBody>
                  <a:tcPr/>
                </a:tc>
                <a:tc>
                  <a:txBody>
                    <a:bodyPr/>
                    <a:lstStyle/>
                    <a:p>
                      <a:endParaRPr lang="en-GB" dirty="0"/>
                    </a:p>
                  </a:txBody>
                  <a:tcPr/>
                </a:tc>
                <a:tc>
                  <a:txBody>
                    <a:bodyPr/>
                    <a:lstStyle/>
                    <a:p>
                      <a:endParaRPr lang="en-GB"/>
                    </a:p>
                  </a:txBody>
                  <a:tcPr/>
                </a:tc>
                <a:tc>
                  <a:txBody>
                    <a:bodyPr/>
                    <a:lstStyle/>
                    <a:p>
                      <a:endParaRPr lang="en-GB"/>
                    </a:p>
                  </a:txBody>
                  <a:tcPr/>
                </a:tc>
              </a:tr>
              <a:tr h="370840">
                <a:tc>
                  <a:txBody>
                    <a:bodyPr/>
                    <a:lstStyle/>
                    <a:p>
                      <a:r>
                        <a:rPr lang="en-GB" dirty="0" smtClean="0"/>
                        <a:t>Money advice</a:t>
                      </a:r>
                      <a:r>
                        <a:rPr lang="en-GB" baseline="0" dirty="0" smtClean="0"/>
                        <a:t> service</a:t>
                      </a:r>
                      <a:endParaRPr lang="en-GB" dirty="0"/>
                    </a:p>
                  </a:txBody>
                  <a:tcPr/>
                </a:tc>
                <a:tc>
                  <a:txBody>
                    <a:bodyPr/>
                    <a:lstStyle/>
                    <a:p>
                      <a:endParaRPr lang="en-GB" dirty="0"/>
                    </a:p>
                  </a:txBody>
                  <a:tcPr/>
                </a:tc>
                <a:tc>
                  <a:txBody>
                    <a:bodyPr/>
                    <a:lstStyle/>
                    <a:p>
                      <a:endParaRPr lang="en-GB"/>
                    </a:p>
                  </a:txBody>
                  <a:tcPr/>
                </a:tc>
                <a:tc>
                  <a:txBody>
                    <a:bodyPr/>
                    <a:lstStyle/>
                    <a:p>
                      <a:endParaRPr lang="en-GB" dirty="0"/>
                    </a:p>
                  </a:txBody>
                  <a:tcPr/>
                </a:tc>
              </a:tr>
            </a:tbl>
          </a:graphicData>
        </a:graphic>
      </p:graphicFrame>
    </p:spTree>
    <p:extLst>
      <p:ext uri="{BB962C8B-B14F-4D97-AF65-F5344CB8AC3E}">
        <p14:creationId xmlns:p14="http://schemas.microsoft.com/office/powerpoint/2010/main" val="3601671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Information, guidance and advice</a:t>
            </a:r>
            <a:br>
              <a:rPr lang="en-GB" dirty="0" smtClean="0"/>
            </a:br>
            <a:r>
              <a:rPr lang="en-GB" dirty="0" smtClean="0"/>
              <a:t>Copy and complete the table to form part of your notes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40484436"/>
              </p:ext>
            </p:extLst>
          </p:nvPr>
        </p:nvGraphicFramePr>
        <p:xfrm>
          <a:off x="580856" y="1916531"/>
          <a:ext cx="11029952" cy="1656080"/>
        </p:xfrm>
        <a:graphic>
          <a:graphicData uri="http://schemas.openxmlformats.org/drawingml/2006/table">
            <a:tbl>
              <a:tblPr firstRow="1" bandRow="1">
                <a:tableStyleId>{5C22544A-7EE6-4342-B048-85BDC9FD1C3A}</a:tableStyleId>
              </a:tblPr>
              <a:tblGrid>
                <a:gridCol w="2017796"/>
                <a:gridCol w="3497180"/>
                <a:gridCol w="2757488"/>
                <a:gridCol w="2757488"/>
              </a:tblGrid>
              <a:tr h="370840">
                <a:tc>
                  <a:txBody>
                    <a:bodyPr/>
                    <a:lstStyle/>
                    <a:p>
                      <a:r>
                        <a:rPr lang="en-GB" dirty="0" smtClean="0"/>
                        <a:t>Provider</a:t>
                      </a:r>
                      <a:endParaRPr lang="en-GB" dirty="0"/>
                    </a:p>
                  </a:txBody>
                  <a:tcPr/>
                </a:tc>
                <a:tc>
                  <a:txBody>
                    <a:bodyPr/>
                    <a:lstStyle/>
                    <a:p>
                      <a:r>
                        <a:rPr lang="en-GB" dirty="0" smtClean="0"/>
                        <a:t>Explanation</a:t>
                      </a:r>
                      <a:endParaRPr lang="en-GB" dirty="0"/>
                    </a:p>
                  </a:txBody>
                  <a:tcPr/>
                </a:tc>
                <a:tc>
                  <a:txBody>
                    <a:bodyPr/>
                    <a:lstStyle/>
                    <a:p>
                      <a:r>
                        <a:rPr lang="en-GB" dirty="0" smtClean="0"/>
                        <a:t>Advantages</a:t>
                      </a:r>
                      <a:endParaRPr lang="en-GB" dirty="0"/>
                    </a:p>
                  </a:txBody>
                  <a:tcPr/>
                </a:tc>
                <a:tc>
                  <a:txBody>
                    <a:bodyPr/>
                    <a:lstStyle/>
                    <a:p>
                      <a:r>
                        <a:rPr lang="en-GB" dirty="0" smtClean="0"/>
                        <a:t>Disadvantages</a:t>
                      </a:r>
                      <a:endParaRPr lang="en-GB" dirty="0"/>
                    </a:p>
                  </a:txBody>
                  <a:tcPr/>
                </a:tc>
              </a:tr>
              <a:tr h="370840">
                <a:tc>
                  <a:txBody>
                    <a:bodyPr/>
                    <a:lstStyle/>
                    <a:p>
                      <a:r>
                        <a:rPr lang="en-GB" dirty="0" smtClean="0"/>
                        <a:t>Debt</a:t>
                      </a:r>
                      <a:r>
                        <a:rPr lang="en-GB" baseline="0" dirty="0" smtClean="0"/>
                        <a:t> Counsellors</a:t>
                      </a:r>
                      <a:endParaRPr lang="en-GB" dirty="0"/>
                    </a:p>
                  </a:txBody>
                  <a:tcPr/>
                </a:tc>
                <a:tc>
                  <a:txBody>
                    <a:bodyPr/>
                    <a:lstStyle/>
                    <a:p>
                      <a:pPr marL="285750" indent="-285750">
                        <a:buFont typeface="Arial" panose="020B0604020202020204" pitchFamily="34" charset="0"/>
                        <a:buChar char="•"/>
                      </a:pPr>
                      <a:endParaRPr lang="en-GB" i="1" dirty="0"/>
                    </a:p>
                  </a:txBody>
                  <a:tcPr/>
                </a:tc>
                <a:tc>
                  <a:txBody>
                    <a:bodyPr/>
                    <a:lstStyle/>
                    <a:p>
                      <a:endParaRPr lang="en-GB" dirty="0"/>
                    </a:p>
                  </a:txBody>
                  <a:tcPr/>
                </a:tc>
                <a:tc>
                  <a:txBody>
                    <a:bodyPr/>
                    <a:lstStyle/>
                    <a:p>
                      <a:endParaRPr lang="en-GB"/>
                    </a:p>
                  </a:txBody>
                  <a:tcPr/>
                </a:tc>
              </a:tr>
              <a:tr h="370840">
                <a:tc>
                  <a:txBody>
                    <a:bodyPr/>
                    <a:lstStyle/>
                    <a:p>
                      <a:r>
                        <a:rPr lang="en-GB" dirty="0" smtClean="0"/>
                        <a:t>Individual</a:t>
                      </a:r>
                      <a:r>
                        <a:rPr lang="en-GB" baseline="0" dirty="0" smtClean="0"/>
                        <a:t> Voluntary Arrangements (IVAs) bankruptcy</a:t>
                      </a:r>
                      <a:endParaRPr lang="en-GB" dirty="0"/>
                    </a:p>
                  </a:txBody>
                  <a:tcPr/>
                </a:tc>
                <a:tc>
                  <a:txBody>
                    <a:bodyPr/>
                    <a:lstStyle/>
                    <a:p>
                      <a:endParaRPr lang="en-GB" dirty="0"/>
                    </a:p>
                  </a:txBody>
                  <a:tcPr/>
                </a:tc>
                <a:tc>
                  <a:txBody>
                    <a:bodyPr/>
                    <a:lstStyle/>
                    <a:p>
                      <a:endParaRPr lang="en-GB"/>
                    </a:p>
                  </a:txBody>
                  <a:tcPr/>
                </a:tc>
                <a:tc>
                  <a:txBody>
                    <a:bodyPr/>
                    <a:lstStyle/>
                    <a:p>
                      <a:endParaRPr lang="en-GB" dirty="0"/>
                    </a:p>
                  </a:txBody>
                  <a:tcPr/>
                </a:tc>
              </a:tr>
            </a:tbl>
          </a:graphicData>
        </a:graphic>
      </p:graphicFrame>
      <p:sp>
        <p:nvSpPr>
          <p:cNvPr id="3" name="TextBox 2"/>
          <p:cNvSpPr txBox="1"/>
          <p:nvPr/>
        </p:nvSpPr>
        <p:spPr>
          <a:xfrm>
            <a:off x="580856" y="5918479"/>
            <a:ext cx="10701495" cy="369332"/>
          </a:xfrm>
          <a:prstGeom prst="rect">
            <a:avLst/>
          </a:prstGeom>
          <a:noFill/>
        </p:spPr>
        <p:txBody>
          <a:bodyPr wrap="square" rtlCol="0">
            <a:spAutoFit/>
          </a:bodyPr>
          <a:lstStyle/>
          <a:p>
            <a:r>
              <a:rPr lang="en-GB" i="1" dirty="0" smtClean="0">
                <a:solidFill>
                  <a:srgbClr val="FF0000"/>
                </a:solidFill>
              </a:rPr>
              <a:t>Go to the next slide for the end of Topic B assessment questions</a:t>
            </a:r>
            <a:r>
              <a:rPr lang="en-GB" dirty="0" smtClean="0"/>
              <a:t>.</a:t>
            </a:r>
            <a:endParaRPr lang="en-GB" dirty="0"/>
          </a:p>
        </p:txBody>
      </p:sp>
    </p:spTree>
    <p:extLst>
      <p:ext uri="{BB962C8B-B14F-4D97-AF65-F5344CB8AC3E}">
        <p14:creationId xmlns:p14="http://schemas.microsoft.com/office/powerpoint/2010/main" val="37153117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 practice 3.2</a:t>
            </a:r>
            <a:endParaRPr lang="en-GB" dirty="0"/>
          </a:p>
        </p:txBody>
      </p:sp>
      <p:sp>
        <p:nvSpPr>
          <p:cNvPr id="3" name="Content Placeholder 2"/>
          <p:cNvSpPr>
            <a:spLocks noGrp="1"/>
          </p:cNvSpPr>
          <p:nvPr>
            <p:ph idx="1"/>
          </p:nvPr>
        </p:nvSpPr>
        <p:spPr>
          <a:xfrm>
            <a:off x="581193" y="3054703"/>
            <a:ext cx="11029615" cy="3678303"/>
          </a:xfrm>
        </p:spPr>
        <p:txBody>
          <a:bodyPr>
            <a:normAutofit lnSpcReduction="10000"/>
          </a:bodyPr>
          <a:lstStyle/>
          <a:p>
            <a:r>
              <a:rPr lang="en-GB" dirty="0" smtClean="0"/>
              <a:t>It is important when you are answering assessment questions that you pay attention to the stem word in the question (e.g. identify, describe, discuss etc.) to ensure your answers include sufficient detail and depth. </a:t>
            </a:r>
          </a:p>
          <a:p>
            <a:r>
              <a:rPr lang="en-GB" dirty="0" smtClean="0"/>
              <a:t>Your teacher will give you more guidance on how to answer different types of questions. Also see the next slide for help understanding the assessment outcomes (AOs)</a:t>
            </a:r>
          </a:p>
          <a:p>
            <a:pPr marL="0" indent="0">
              <a:buNone/>
            </a:pPr>
            <a:endParaRPr lang="en-GB" dirty="0" smtClean="0"/>
          </a:p>
          <a:p>
            <a:pPr marL="342900" indent="-342900">
              <a:buFont typeface="+mj-lt"/>
              <a:buAutoNum type="arabicPeriod"/>
            </a:pPr>
            <a:r>
              <a:rPr lang="en-GB" b="1" dirty="0" smtClean="0"/>
              <a:t>Describe</a:t>
            </a:r>
            <a:r>
              <a:rPr lang="en-GB" dirty="0" smtClean="0"/>
              <a:t> the role of the Financial Conduct Authority [2 marks]</a:t>
            </a:r>
          </a:p>
          <a:p>
            <a:pPr marL="342900" indent="-342900">
              <a:buFont typeface="+mj-lt"/>
              <a:buAutoNum type="arabicPeriod"/>
            </a:pPr>
            <a:r>
              <a:rPr lang="en-GB" b="1" dirty="0" smtClean="0"/>
              <a:t>Identify</a:t>
            </a:r>
            <a:r>
              <a:rPr lang="en-GB" dirty="0" smtClean="0"/>
              <a:t> </a:t>
            </a:r>
            <a:r>
              <a:rPr lang="en-GB" b="1" dirty="0" smtClean="0"/>
              <a:t>two</a:t>
            </a:r>
            <a:r>
              <a:rPr lang="en-GB" dirty="0" smtClean="0"/>
              <a:t> disadvantages of online banking [2 marks]</a:t>
            </a:r>
          </a:p>
          <a:p>
            <a:pPr marL="342900" indent="-342900">
              <a:buFont typeface="+mj-lt"/>
              <a:buAutoNum type="arabicPeriod"/>
            </a:pPr>
            <a:r>
              <a:rPr lang="en-GB" b="1" dirty="0" smtClean="0"/>
              <a:t>Explain two </a:t>
            </a:r>
            <a:r>
              <a:rPr lang="en-GB" dirty="0" smtClean="0"/>
              <a:t>advantages of building societies. [4 marks]</a:t>
            </a:r>
          </a:p>
          <a:p>
            <a:pPr marL="342900" indent="-342900">
              <a:buFont typeface="+mj-lt"/>
              <a:buAutoNum type="arabicPeriod"/>
            </a:pPr>
            <a:r>
              <a:rPr lang="en-GB" dirty="0" smtClean="0"/>
              <a:t>Bethany is still not sure what to do with her inheritance money. She has tried researching online but is overwhelmed by the amount of information available. </a:t>
            </a:r>
            <a:r>
              <a:rPr lang="en-GB" b="1" dirty="0" smtClean="0"/>
              <a:t>Discuss</a:t>
            </a:r>
            <a:r>
              <a:rPr lang="en-GB" dirty="0" smtClean="0"/>
              <a:t> the different sources of financial information and guidance Bethany could use. [12 marks]</a:t>
            </a:r>
            <a:endParaRPr lang="en-GB" dirty="0"/>
          </a:p>
          <a:p>
            <a:endParaRPr lang="en-GB" dirty="0" smtClean="0"/>
          </a:p>
          <a:p>
            <a:endParaRPr lang="en-GB" dirty="0"/>
          </a:p>
          <a:p>
            <a:endParaRPr lang="en-GB" dirty="0" smtClean="0"/>
          </a:p>
          <a:p>
            <a:endParaRPr lang="en-GB" dirty="0"/>
          </a:p>
        </p:txBody>
      </p:sp>
    </p:spTree>
    <p:extLst>
      <p:ext uri="{BB962C8B-B14F-4D97-AF65-F5344CB8AC3E}">
        <p14:creationId xmlns:p14="http://schemas.microsoft.com/office/powerpoint/2010/main" val="3981413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 outcomes</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2049005994"/>
              </p:ext>
            </p:extLst>
          </p:nvPr>
        </p:nvGraphicFramePr>
        <p:xfrm>
          <a:off x="581192" y="2001794"/>
          <a:ext cx="4913131" cy="4856206"/>
        </p:xfrm>
        <a:graphic>
          <a:graphicData uri="http://schemas.openxmlformats.org/drawingml/2006/table">
            <a:tbl>
              <a:tblPr firstRow="1" firstCol="1" bandRow="1">
                <a:tableStyleId>{5C22544A-7EE6-4342-B048-85BDC9FD1C3A}</a:tableStyleId>
              </a:tblPr>
              <a:tblGrid>
                <a:gridCol w="833919"/>
                <a:gridCol w="4079212"/>
              </a:tblGrid>
              <a:tr h="2514813">
                <a:tc>
                  <a:txBody>
                    <a:bodyPr/>
                    <a:lstStyle/>
                    <a:p>
                      <a:pPr algn="just">
                        <a:spcAft>
                          <a:spcPts val="600"/>
                        </a:spcAft>
                      </a:pPr>
                      <a:r>
                        <a:rPr lang="en-GB" sz="1800" dirty="0">
                          <a:effectLst/>
                        </a:rPr>
                        <a:t>AO1</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530" marR="58530" marT="0" marB="0"/>
                </a:tc>
                <a:tc>
                  <a:txBody>
                    <a:bodyPr/>
                    <a:lstStyle/>
                    <a:p>
                      <a:pPr>
                        <a:spcAft>
                          <a:spcPts val="600"/>
                        </a:spcAft>
                      </a:pPr>
                      <a:r>
                        <a:rPr lang="en-GB" sz="1400" dirty="0">
                          <a:effectLst/>
                        </a:rPr>
                        <a:t>Demonstrate </a:t>
                      </a:r>
                      <a:r>
                        <a:rPr lang="en-GB" sz="1800" b="1" dirty="0">
                          <a:effectLst/>
                        </a:rPr>
                        <a:t>knowledge</a:t>
                      </a:r>
                      <a:r>
                        <a:rPr lang="en-GB" sz="1400" dirty="0">
                          <a:effectLst/>
                        </a:rPr>
                        <a:t> of terms, concepts, theories, methods and models to show an understanding of how individual and organisation are affected by and response to business issues.</a:t>
                      </a:r>
                      <a:endParaRPr lang="en-GB" sz="1600" dirty="0">
                        <a:effectLst/>
                      </a:endParaRPr>
                    </a:p>
                    <a:p>
                      <a:pPr>
                        <a:spcAft>
                          <a:spcPts val="600"/>
                        </a:spcAft>
                      </a:pPr>
                      <a:r>
                        <a:rPr lang="en-GB" sz="1400" dirty="0">
                          <a:effectLst/>
                        </a:rPr>
                        <a:t>This type of question requires short, concise answers and recall of material that you have memorised.</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530" marR="58530" marT="0" marB="0"/>
                </a:tc>
              </a:tr>
              <a:tr h="2341393">
                <a:tc>
                  <a:txBody>
                    <a:bodyPr/>
                    <a:lstStyle/>
                    <a:p>
                      <a:pPr algn="just">
                        <a:spcAft>
                          <a:spcPts val="600"/>
                        </a:spcAft>
                      </a:pPr>
                      <a:r>
                        <a:rPr lang="en-GB" sz="1800" dirty="0">
                          <a:effectLst/>
                        </a:rPr>
                        <a:t>AO2</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530" marR="58530" marT="0" marB="0"/>
                </a:tc>
                <a:tc>
                  <a:txBody>
                    <a:bodyPr/>
                    <a:lstStyle/>
                    <a:p>
                      <a:pPr>
                        <a:spcAft>
                          <a:spcPts val="600"/>
                        </a:spcAft>
                      </a:pPr>
                      <a:r>
                        <a:rPr lang="en-GB" sz="1800" b="1" dirty="0">
                          <a:effectLst/>
                        </a:rPr>
                        <a:t>Apply</a:t>
                      </a:r>
                      <a:r>
                        <a:rPr lang="en-GB" sz="1400" dirty="0">
                          <a:effectLst/>
                        </a:rPr>
                        <a:t> knowledge and understanding to various business contexts to show how individuals and organisations are affected by and respond to issues.</a:t>
                      </a:r>
                      <a:endParaRPr lang="en-GB" sz="1600" dirty="0">
                        <a:effectLst/>
                      </a:endParaRPr>
                    </a:p>
                    <a:p>
                      <a:pPr>
                        <a:spcAft>
                          <a:spcPts val="600"/>
                        </a:spcAft>
                      </a:pPr>
                      <a:r>
                        <a:rPr lang="en-GB" sz="1400" dirty="0">
                          <a:effectLst/>
                        </a:rPr>
                        <a:t>You must make sure that you relate your answer to the case study and provide reasoning or some reference to theory.</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8530" marR="58530" marT="0" marB="0"/>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4061872069"/>
              </p:ext>
            </p:extLst>
          </p:nvPr>
        </p:nvGraphicFramePr>
        <p:xfrm>
          <a:off x="6245634" y="1957620"/>
          <a:ext cx="5246149" cy="4900379"/>
        </p:xfrm>
        <a:graphic>
          <a:graphicData uri="http://schemas.openxmlformats.org/drawingml/2006/table">
            <a:tbl>
              <a:tblPr firstRow="1" firstCol="1" bandRow="1">
                <a:tableStyleId>{5C22544A-7EE6-4342-B048-85BDC9FD1C3A}</a:tableStyleId>
              </a:tblPr>
              <a:tblGrid>
                <a:gridCol w="890445"/>
                <a:gridCol w="4355704"/>
              </a:tblGrid>
              <a:tr h="2585170">
                <a:tc>
                  <a:txBody>
                    <a:bodyPr/>
                    <a:lstStyle/>
                    <a:p>
                      <a:pPr algn="just">
                        <a:spcAft>
                          <a:spcPts val="600"/>
                        </a:spcAft>
                      </a:pPr>
                      <a:r>
                        <a:rPr lang="en-GB" sz="1800" dirty="0">
                          <a:effectLst/>
                        </a:rPr>
                        <a:t>AO3</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760" marR="37760" marT="0" marB="0"/>
                </a:tc>
                <a:tc>
                  <a:txBody>
                    <a:bodyPr/>
                    <a:lstStyle/>
                    <a:p>
                      <a:pPr>
                        <a:spcAft>
                          <a:spcPts val="600"/>
                        </a:spcAft>
                      </a:pPr>
                      <a:r>
                        <a:rPr lang="en-GB" sz="1800" dirty="0">
                          <a:effectLst/>
                        </a:rPr>
                        <a:t>Analyse</a:t>
                      </a:r>
                      <a:r>
                        <a:rPr lang="en-GB" sz="1200" dirty="0">
                          <a:effectLst/>
                        </a:rPr>
                        <a:t> </a:t>
                      </a:r>
                      <a:r>
                        <a:rPr lang="en-GB" sz="1400" b="0" dirty="0">
                          <a:effectLst/>
                        </a:rPr>
                        <a:t>issues within business, showing an understanding of the impact on individuals and organisations of external and internal influences.</a:t>
                      </a:r>
                      <a:endParaRPr lang="en-GB" sz="1600" b="0" dirty="0">
                        <a:effectLst/>
                      </a:endParaRPr>
                    </a:p>
                    <a:p>
                      <a:pPr>
                        <a:spcAft>
                          <a:spcPts val="600"/>
                        </a:spcAft>
                      </a:pPr>
                      <a:r>
                        <a:rPr lang="en-GB" sz="1400" b="0" dirty="0">
                          <a:effectLst/>
                        </a:rPr>
                        <a:t>You will need to demonstrate that you can break down information and understand the implications of what you have been presented with. </a:t>
                      </a:r>
                      <a:endParaRPr lang="en-GB" sz="1600" b="0" dirty="0">
                        <a:effectLst/>
                      </a:endParaRPr>
                    </a:p>
                    <a:p>
                      <a:pPr>
                        <a:spcAft>
                          <a:spcPts val="600"/>
                        </a:spcAft>
                      </a:pPr>
                      <a:r>
                        <a:rPr lang="en-GB" sz="1400" b="0" dirty="0">
                          <a:effectLst/>
                        </a:rPr>
                        <a:t>You will need to identify causes and effects and interrelationships. </a:t>
                      </a:r>
                      <a:endParaRPr lang="en-GB" sz="1600" b="0" dirty="0">
                        <a:effectLst/>
                      </a:endParaRPr>
                    </a:p>
                    <a:p>
                      <a:pPr>
                        <a:spcAft>
                          <a:spcPts val="600"/>
                        </a:spcAft>
                      </a:pPr>
                      <a:r>
                        <a:rPr lang="en-GB" sz="1400" b="0" dirty="0">
                          <a:effectLst/>
                        </a:rPr>
                        <a:t>You may be required to analyse data, use ratio analysis or use appropriate theories to investigate the question.</a:t>
                      </a:r>
                      <a:endParaRPr lang="en-GB" sz="16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760" marR="37760" marT="0" marB="0"/>
                </a:tc>
              </a:tr>
              <a:tr h="2315209">
                <a:tc>
                  <a:txBody>
                    <a:bodyPr/>
                    <a:lstStyle/>
                    <a:p>
                      <a:pPr algn="just">
                        <a:spcAft>
                          <a:spcPts val="600"/>
                        </a:spcAft>
                      </a:pPr>
                      <a:r>
                        <a:rPr lang="en-GB" sz="1800" dirty="0">
                          <a:effectLst/>
                        </a:rPr>
                        <a:t>AO4</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7760" marR="37760" marT="0" marB="0"/>
                </a:tc>
                <a:tc>
                  <a:txBody>
                    <a:bodyPr/>
                    <a:lstStyle/>
                    <a:p>
                      <a:pPr>
                        <a:spcAft>
                          <a:spcPts val="600"/>
                        </a:spcAft>
                      </a:pPr>
                      <a:r>
                        <a:rPr lang="en-GB" sz="1600" b="1" dirty="0">
                          <a:effectLst/>
                        </a:rPr>
                        <a:t>Evaluate</a:t>
                      </a:r>
                      <a:r>
                        <a:rPr lang="en-GB" sz="1200" b="1" dirty="0">
                          <a:effectLst/>
                        </a:rPr>
                        <a:t> </a:t>
                      </a:r>
                      <a:r>
                        <a:rPr lang="en-GB" sz="1400" dirty="0">
                          <a:effectLst/>
                        </a:rPr>
                        <a:t>quantitative and qualitative information to make informed judgements and propose evidence-based solutions to business issues.</a:t>
                      </a:r>
                      <a:endParaRPr lang="en-GB" sz="1600" dirty="0">
                        <a:effectLst/>
                      </a:endParaRPr>
                    </a:p>
                    <a:p>
                      <a:pPr>
                        <a:spcAft>
                          <a:spcPts val="600"/>
                        </a:spcAft>
                      </a:pPr>
                      <a:r>
                        <a:rPr lang="en-GB" sz="1400" dirty="0">
                          <a:effectLst/>
                        </a:rPr>
                        <a:t>These types of questions will normally require you to provide full and detailed arguments ‘for’ and ‘against’ to show your depth of understanding. </a:t>
                      </a:r>
                      <a:endParaRPr lang="en-GB" sz="1600" dirty="0">
                        <a:effectLst/>
                      </a:endParaRPr>
                    </a:p>
                    <a:p>
                      <a:pPr>
                        <a:spcAft>
                          <a:spcPts val="600"/>
                        </a:spcAft>
                      </a:pPr>
                      <a:r>
                        <a:rPr lang="en-GB" sz="1400" dirty="0">
                          <a:effectLst/>
                        </a:rPr>
                        <a:t>You will be required to show judgement in weighing up the relative importance of different points or sides of an argument, in order to reach a conclusion. </a:t>
                      </a:r>
                      <a:endParaRPr lang="en-GB" sz="1600" dirty="0">
                        <a:effectLst/>
                      </a:endParaRPr>
                    </a:p>
                  </a:txBody>
                  <a:tcPr marL="37760" marR="37760" marT="0" marB="0"/>
                </a:tc>
              </a:tr>
            </a:tbl>
          </a:graphicData>
        </a:graphic>
      </p:graphicFrame>
    </p:spTree>
    <p:extLst>
      <p:ext uri="{BB962C8B-B14F-4D97-AF65-F5344CB8AC3E}">
        <p14:creationId xmlns:p14="http://schemas.microsoft.com/office/powerpoint/2010/main" val="1987239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terms used in assessment</a:t>
            </a:r>
            <a:endParaRPr lang="en-GB"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2385278" y="2070778"/>
            <a:ext cx="7018213" cy="4564800"/>
          </a:xfrm>
          <a:prstGeom prst="rect">
            <a:avLst/>
          </a:prstGeom>
        </p:spPr>
      </p:pic>
    </p:spTree>
    <p:extLst>
      <p:ext uri="{BB962C8B-B14F-4D97-AF65-F5344CB8AC3E}">
        <p14:creationId xmlns:p14="http://schemas.microsoft.com/office/powerpoint/2010/main" val="3282764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terms used in assessment</a:t>
            </a:r>
            <a:endParaRPr lang="en-GB" dirty="0"/>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2347783" y="1892464"/>
            <a:ext cx="7321001" cy="4804898"/>
          </a:xfrm>
          <a:prstGeom prst="rect">
            <a:avLst/>
          </a:prstGeom>
        </p:spPr>
      </p:pic>
    </p:spTree>
    <p:extLst>
      <p:ext uri="{BB962C8B-B14F-4D97-AF65-F5344CB8AC3E}">
        <p14:creationId xmlns:p14="http://schemas.microsoft.com/office/powerpoint/2010/main" val="3314000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terms used in assessment</a:t>
            </a:r>
            <a:endParaRPr lang="en-GB" dirty="0"/>
          </a:p>
        </p:txBody>
      </p:sp>
      <p:pic>
        <p:nvPicPr>
          <p:cNvPr id="4" name="Picture 3"/>
          <p:cNvPicPr/>
          <p:nvPr/>
        </p:nvPicPr>
        <p:blipFill>
          <a:blip r:embed="rId2"/>
          <a:stretch>
            <a:fillRect/>
          </a:stretch>
        </p:blipFill>
        <p:spPr>
          <a:xfrm>
            <a:off x="1964724" y="2342334"/>
            <a:ext cx="8010285" cy="3774260"/>
          </a:xfrm>
          <a:prstGeom prst="rect">
            <a:avLst/>
          </a:prstGeom>
        </p:spPr>
      </p:pic>
    </p:spTree>
    <p:extLst>
      <p:ext uri="{BB962C8B-B14F-4D97-AF65-F5344CB8AC3E}">
        <p14:creationId xmlns:p14="http://schemas.microsoft.com/office/powerpoint/2010/main" val="3695691218"/>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owerPoint" ma:contentTypeID="0x010100EA90949D6391244A906844C304818D4E00ED74B73EA9ED4C4C8C2F8846BE81B58F" ma:contentTypeVersion="1" ma:contentTypeDescription="Create a new PowerPoint document" ma:contentTypeScope="" ma:versionID="0bd2b28df0d9f8508218a1968f5c3216">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0180491-5E82-4B30-AEAC-2F531E4DCE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0C4F1C3A-40EC-4AEE-A87A-83AF23B6D6AC}">
  <ds:schemaRefs>
    <ds:schemaRef ds:uri="http://schemas.microsoft.com/sharepoint/v3/contenttype/forms"/>
  </ds:schemaRefs>
</ds:datastoreItem>
</file>

<file path=customXml/itemProps3.xml><?xml version="1.0" encoding="utf-8"?>
<ds:datastoreItem xmlns:ds="http://schemas.openxmlformats.org/officeDocument/2006/customXml" ds:itemID="{F733468A-9754-4658-A2ED-D7F6841AF1D2}">
  <ds:schemaRefs>
    <ds:schemaRef ds:uri="http://schemas.microsoft.com/office/2006/documentManagement/types"/>
    <ds:schemaRef ds:uri="http://purl.org/dc/dcmitype/"/>
    <ds:schemaRef ds:uri="http://purl.org/dc/elements/1.1/"/>
    <ds:schemaRef ds:uri="http://schemas.microsoft.com/office/2006/metadata/properties"/>
    <ds:schemaRef ds:uri="http://schemas.microsoft.com/office/infopath/2007/PartnerControls"/>
    <ds:schemaRef ds:uri="http://www.w3.org/XML/1998/namespace"/>
    <ds:schemaRef ds:uri="http://purl.org/dc/term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Dividend</Template>
  <TotalTime>303</TotalTime>
  <Words>559</Words>
  <Application>Microsoft Office PowerPoint</Application>
  <PresentationFormat>Widescreen</PresentationFormat>
  <Paragraphs>53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Gill Sans MT</vt:lpstr>
      <vt:lpstr>Times New Roman</vt:lpstr>
      <vt:lpstr>Wingdings 2</vt:lpstr>
      <vt:lpstr>Dividend</vt:lpstr>
      <vt:lpstr>Unit 3: Topic B4</vt:lpstr>
      <vt:lpstr>Information, guidance and advice Copy and complete the table to form part of your notes</vt:lpstr>
      <vt:lpstr>Information, guidance and advice Copy and complete the table to form part of your notes</vt:lpstr>
      <vt:lpstr>Assessment practice 3.2</vt:lpstr>
      <vt:lpstr>Assessment outcomes</vt:lpstr>
      <vt:lpstr>Key terms used in assessment</vt:lpstr>
      <vt:lpstr>Key terms used in assessment</vt:lpstr>
      <vt:lpstr>Key terms used in assessment</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3: Topic A1</dc:title>
  <dc:creator>Anne E Lomas</dc:creator>
  <cp:lastModifiedBy>Rebecca Crumpton</cp:lastModifiedBy>
  <cp:revision>29</cp:revision>
  <dcterms:created xsi:type="dcterms:W3CDTF">2016-11-30T10:57:38Z</dcterms:created>
  <dcterms:modified xsi:type="dcterms:W3CDTF">2017-01-09T13:34:33Z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0x010100EA90949D6391244A906844C304818D4E00ED74B73EA9ED4C4C8C2F8846BE81B58F</vt:lpwstr>
  </property>
</Properties>
</file>