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4"/>
  </p:sldMasterIdLst>
  <p:sldIdLst>
    <p:sldId id="266" r:id="rId5"/>
    <p:sldId id="267" r:id="rId6"/>
    <p:sldId id="269" r:id="rId7"/>
    <p:sldId id="268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040" autoAdjust="0"/>
  </p:normalViewPr>
  <p:slideViewPr>
    <p:cSldViewPr snapToGrid="0">
      <p:cViewPr varScale="1">
        <p:scale>
          <a:sx n="78" d="100"/>
          <a:sy n="78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0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40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84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77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000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5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82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3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06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12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5188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Ylo9tAtib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aew.com/en/technical/financial-reporting" TargetMode="External"/><Relationship Id="rId2" Type="http://schemas.openxmlformats.org/officeDocument/2006/relationships/hyperlink" Target="https://www.frc.org.uk/Home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Unit 3: Business finance </a:t>
            </a:r>
            <a:br>
              <a:rPr lang="en-GB" sz="4400" dirty="0" smtClean="0"/>
            </a:br>
            <a:r>
              <a:rPr lang="en-GB" sz="28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TOPIC C1: the </a:t>
            </a:r>
            <a:r>
              <a:rPr lang="en-GB" sz="2800" b="1" dirty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purpose of accounting</a:t>
            </a:r>
            <a:endParaRPr lang="en-GB" sz="1800" b="1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800" b="1" cap="none" dirty="0" smtClean="0"/>
              <a:t>From this point onwards, </a:t>
            </a:r>
            <a:r>
              <a:rPr lang="en-GB" sz="1800" b="1" u="sng" cap="none" dirty="0" smtClean="0"/>
              <a:t>this unit refers to businesses only</a:t>
            </a:r>
            <a:endParaRPr lang="en-GB" sz="1800" b="1" u="sng" cap="none" dirty="0"/>
          </a:p>
        </p:txBody>
      </p:sp>
      <p:sp>
        <p:nvSpPr>
          <p:cNvPr id="4" name="TextBox 3"/>
          <p:cNvSpPr txBox="1"/>
          <p:nvPr/>
        </p:nvSpPr>
        <p:spPr>
          <a:xfrm>
            <a:off x="1836539" y="3810222"/>
            <a:ext cx="87521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bg1"/>
                </a:solidFill>
              </a:rPr>
              <a:t>In today’s lesson you will investigate the purpose of accounting and why it is important to business success</a:t>
            </a:r>
          </a:p>
        </p:txBody>
      </p:sp>
    </p:spTree>
    <p:extLst>
      <p:ext uri="{BB962C8B-B14F-4D97-AF65-F5344CB8AC3E}">
        <p14:creationId xmlns:p14="http://schemas.microsoft.com/office/powerpoint/2010/main" val="297679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Starter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In pairs, discuss: </a:t>
            </a:r>
          </a:p>
          <a:p>
            <a:pPr lvl="1"/>
            <a:r>
              <a:rPr lang="en-GB" sz="2800" dirty="0" smtClean="0"/>
              <a:t>What do you think accounting is?</a:t>
            </a:r>
          </a:p>
          <a:p>
            <a:pPr lvl="1"/>
            <a:r>
              <a:rPr lang="en-GB" sz="2800" dirty="0" smtClean="0"/>
              <a:t>What is the role of an accountant?</a:t>
            </a:r>
          </a:p>
          <a:p>
            <a:pPr lvl="1"/>
            <a:r>
              <a:rPr lang="en-GB" sz="2800" dirty="0" smtClean="0"/>
              <a:t>Why do businesses use accounts?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7197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19858"/>
            <a:ext cx="11029615" cy="4504509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 smtClean="0"/>
              <a:t>Financial transactions</a:t>
            </a:r>
          </a:p>
          <a:p>
            <a:r>
              <a:rPr lang="en-GB" sz="2800" dirty="0" smtClean="0"/>
              <a:t>HM Revenue and Customs (HMRC)</a:t>
            </a:r>
          </a:p>
          <a:p>
            <a:r>
              <a:rPr lang="en-GB" sz="2800" dirty="0" smtClean="0"/>
              <a:t>Fraud</a:t>
            </a:r>
          </a:p>
          <a:p>
            <a:r>
              <a:rPr lang="en-GB" sz="2800" dirty="0" smtClean="0"/>
              <a:t>Profit</a:t>
            </a:r>
          </a:p>
          <a:p>
            <a:r>
              <a:rPr lang="en-GB" sz="2800" dirty="0" smtClean="0"/>
              <a:t>Loss</a:t>
            </a:r>
          </a:p>
          <a:p>
            <a:r>
              <a:rPr lang="en-GB" sz="2800" dirty="0" smtClean="0"/>
              <a:t>Gross profit</a:t>
            </a:r>
          </a:p>
          <a:p>
            <a:r>
              <a:rPr lang="en-GB" sz="2800" dirty="0" smtClean="0"/>
              <a:t>Sales revenue</a:t>
            </a:r>
          </a:p>
          <a:p>
            <a:r>
              <a:rPr lang="en-GB" sz="2800" dirty="0" smtClean="0"/>
              <a:t>Net profit</a:t>
            </a:r>
          </a:p>
          <a:p>
            <a:r>
              <a:rPr lang="en-GB" sz="2800" dirty="0" smtClean="0"/>
              <a:t>Trade receivable</a:t>
            </a:r>
          </a:p>
          <a:p>
            <a:r>
              <a:rPr lang="en-GB" sz="2800" dirty="0" smtClean="0"/>
              <a:t>Trade payables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065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Understand the purpose of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19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Accounting involves the recording of financial transactions, planned or actual and the use of these figures to produce financial information. </a:t>
            </a:r>
          </a:p>
          <a:p>
            <a:r>
              <a:rPr lang="en-GB" sz="2400" dirty="0" smtClean="0"/>
              <a:t>Recording transactions</a:t>
            </a:r>
          </a:p>
          <a:p>
            <a:r>
              <a:rPr lang="en-GB" sz="2400" dirty="0" smtClean="0"/>
              <a:t>Management of the business (planning, monitoring and controlling of resources)</a:t>
            </a:r>
          </a:p>
          <a:p>
            <a:r>
              <a:rPr lang="en-GB" sz="2400" dirty="0" smtClean="0"/>
              <a:t>Compliance</a:t>
            </a:r>
          </a:p>
          <a:p>
            <a:endParaRPr lang="en-GB" sz="2400" dirty="0"/>
          </a:p>
          <a:p>
            <a:r>
              <a:rPr lang="en-GB" sz="2400" dirty="0" smtClean="0"/>
              <a:t>Watch this </a:t>
            </a:r>
            <a:r>
              <a:rPr lang="en-GB" sz="2400" dirty="0" smtClean="0">
                <a:hlinkClick r:id="rId2"/>
              </a:rPr>
              <a:t>video</a:t>
            </a:r>
            <a:r>
              <a:rPr lang="en-GB" sz="2400" dirty="0" smtClean="0"/>
              <a:t> for more information</a:t>
            </a:r>
          </a:p>
          <a:p>
            <a:endParaRPr lang="en-GB" sz="22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0654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56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1. Define the following key terms:</a:t>
            </a:r>
          </a:p>
          <a:p>
            <a:pPr lvl="1"/>
            <a:r>
              <a:rPr lang="en-GB" sz="2000" dirty="0" smtClean="0"/>
              <a:t>Financial transactions</a:t>
            </a:r>
          </a:p>
          <a:p>
            <a:pPr lvl="1"/>
            <a:r>
              <a:rPr lang="en-GB" sz="2000" dirty="0" smtClean="0"/>
              <a:t>HM Revenue and Customs</a:t>
            </a:r>
          </a:p>
          <a:p>
            <a:pPr lvl="1"/>
            <a:r>
              <a:rPr lang="en-GB" sz="2000" dirty="0" smtClean="0"/>
              <a:t>Fraud</a:t>
            </a:r>
          </a:p>
          <a:p>
            <a:pPr marL="0" lvl="1" indent="0">
              <a:buNone/>
            </a:pPr>
            <a:r>
              <a:rPr lang="en-GB" sz="2000" dirty="0" smtClean="0"/>
              <a:t>2. </a:t>
            </a:r>
            <a:r>
              <a:rPr lang="en-GB" sz="2400" dirty="0" smtClean="0"/>
              <a:t>Research </a:t>
            </a:r>
            <a:r>
              <a:rPr lang="en-GB" sz="2400" dirty="0"/>
              <a:t>the laws and regulations that govern financial reporting in the UK. </a:t>
            </a:r>
            <a:r>
              <a:rPr lang="en-GB" sz="2400" dirty="0" smtClean="0"/>
              <a:t>Use </a:t>
            </a:r>
            <a:r>
              <a:rPr lang="en-GB" sz="2400" dirty="0"/>
              <a:t>the following websites to get </a:t>
            </a:r>
            <a:r>
              <a:rPr lang="en-GB" sz="2400" dirty="0" smtClean="0"/>
              <a:t>started:</a:t>
            </a:r>
          </a:p>
          <a:p>
            <a:pPr marL="0" lvl="1" indent="0">
              <a:buNone/>
            </a:pPr>
            <a:r>
              <a:rPr lang="en-GB" sz="2400" dirty="0" smtClean="0">
                <a:hlinkClick r:id="rId2"/>
              </a:rPr>
              <a:t>https</a:t>
            </a:r>
            <a:r>
              <a:rPr lang="en-GB" sz="2400" dirty="0">
                <a:hlinkClick r:id="rId2"/>
              </a:rPr>
              <a:t>://</a:t>
            </a:r>
            <a:r>
              <a:rPr lang="en-GB" sz="2400" dirty="0" smtClean="0">
                <a:hlinkClick r:id="rId2"/>
              </a:rPr>
              <a:t>www.frc.org.uk/Home.aspx</a:t>
            </a:r>
            <a:endParaRPr lang="en-GB" sz="2400" dirty="0"/>
          </a:p>
          <a:p>
            <a:pPr marL="0" lvl="1" indent="0">
              <a:buNone/>
            </a:pPr>
            <a:r>
              <a:rPr lang="en-GB" sz="2400" dirty="0" smtClean="0">
                <a:hlinkClick r:id="rId3"/>
              </a:rPr>
              <a:t>http</a:t>
            </a:r>
            <a:r>
              <a:rPr lang="en-GB" sz="2400" dirty="0">
                <a:hlinkClick r:id="rId3"/>
              </a:rPr>
              <a:t>://</a:t>
            </a:r>
            <a:r>
              <a:rPr lang="en-GB" sz="2400" dirty="0" smtClean="0">
                <a:hlinkClick r:id="rId3"/>
              </a:rPr>
              <a:t>www.icaew.com/en/technical/financial-reporting</a:t>
            </a:r>
            <a:endParaRPr lang="en-GB" sz="2400" dirty="0" smtClean="0"/>
          </a:p>
          <a:p>
            <a:pPr marL="0" lvl="1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7336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Measuring performance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487" y="2452346"/>
            <a:ext cx="11178321" cy="3678303"/>
          </a:xfrm>
        </p:spPr>
        <p:txBody>
          <a:bodyPr>
            <a:noAutofit/>
          </a:bodyPr>
          <a:lstStyle/>
          <a:p>
            <a:r>
              <a:rPr lang="en-GB" sz="2800" dirty="0" smtClean="0"/>
              <a:t>Without financial records it would be impossible to know if the business was making a PROFIT or a LOSS or whether or not the business was owed money or was in debt.</a:t>
            </a:r>
            <a:endParaRPr lang="en-GB" sz="2800" dirty="0"/>
          </a:p>
          <a:p>
            <a:r>
              <a:rPr lang="en-GB" sz="2800" dirty="0" smtClean="0"/>
              <a:t>Key indicators of financial performance include:</a:t>
            </a:r>
          </a:p>
          <a:p>
            <a:pPr lvl="1"/>
            <a:r>
              <a:rPr lang="en-GB" sz="2000" b="1" dirty="0" smtClean="0"/>
              <a:t>Gross profit</a:t>
            </a:r>
            <a:r>
              <a:rPr lang="en-GB" sz="2000" dirty="0" smtClean="0"/>
              <a:t>: this is the amount of profit left after the cost of producing the good or service is deducted from the overall </a:t>
            </a:r>
            <a:r>
              <a:rPr lang="en-GB" sz="2000" b="1" dirty="0" smtClean="0"/>
              <a:t>sales revenue</a:t>
            </a:r>
            <a:r>
              <a:rPr lang="en-GB" sz="2000" dirty="0" smtClean="0"/>
              <a:t>.</a:t>
            </a:r>
          </a:p>
          <a:p>
            <a:pPr lvl="1"/>
            <a:r>
              <a:rPr lang="en-GB" sz="2000" b="1" dirty="0" smtClean="0"/>
              <a:t>Net profit</a:t>
            </a:r>
            <a:r>
              <a:rPr lang="en-GB" sz="2000" dirty="0" smtClean="0"/>
              <a:t>: this is the smaller amount of profit made after all other expenses are deducted from the gross profit.</a:t>
            </a:r>
            <a:endParaRPr lang="en-GB" sz="2000" b="1" dirty="0" smtClean="0"/>
          </a:p>
          <a:p>
            <a:pPr lvl="1"/>
            <a:r>
              <a:rPr lang="en-GB" sz="2000" dirty="0" smtClean="0"/>
              <a:t>Value owed </a:t>
            </a:r>
            <a:r>
              <a:rPr lang="en-GB" sz="2000" b="1" u="sng" dirty="0" smtClean="0"/>
              <a:t>to</a:t>
            </a:r>
            <a:r>
              <a:rPr lang="en-GB" sz="2000" dirty="0" smtClean="0"/>
              <a:t> the business: this is the amount of money owed to the business from sales that have not yet been paid for.</a:t>
            </a:r>
          </a:p>
          <a:p>
            <a:pPr lvl="1"/>
            <a:r>
              <a:rPr lang="en-GB" sz="2000" dirty="0" smtClean="0"/>
              <a:t>Value owed </a:t>
            </a:r>
            <a:r>
              <a:rPr lang="en-GB" sz="2000" b="1" u="sng" dirty="0" smtClean="0"/>
              <a:t>by</a:t>
            </a:r>
            <a:r>
              <a:rPr lang="en-GB" sz="2000" dirty="0" smtClean="0"/>
              <a:t> the business: this is the amount of money the business owes to others for goods and services purchased but not yet paid for.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8497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Accounting will </a:t>
            </a:r>
            <a:r>
              <a:rPr lang="en-GB" sz="2400" b="1" dirty="0" smtClean="0"/>
              <a:t>control</a:t>
            </a:r>
            <a:r>
              <a:rPr lang="en-GB" sz="2400" dirty="0" smtClean="0"/>
              <a:t> the flow of money into and out of the business by </a:t>
            </a:r>
            <a:r>
              <a:rPr lang="en-GB" sz="2400" b="1" dirty="0" smtClean="0"/>
              <a:t>maintaining accurate records </a:t>
            </a:r>
            <a:r>
              <a:rPr lang="en-GB" sz="2400" dirty="0" smtClean="0"/>
              <a:t>and </a:t>
            </a:r>
            <a:r>
              <a:rPr lang="en-GB" sz="2400" b="1" dirty="0" smtClean="0"/>
              <a:t>monitoring performance.</a:t>
            </a:r>
          </a:p>
          <a:p>
            <a:r>
              <a:rPr lang="en-GB" sz="2400" dirty="0" smtClean="0"/>
              <a:t>This should mean that any unusual activity is spotted helping to prevent </a:t>
            </a:r>
            <a:r>
              <a:rPr lang="en-GB" sz="2400" b="1" dirty="0" smtClean="0"/>
              <a:t>fraud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It will track the amount of money the business is </a:t>
            </a:r>
            <a:r>
              <a:rPr lang="en-GB" sz="2400" b="1" dirty="0" smtClean="0"/>
              <a:t>owed</a:t>
            </a:r>
            <a:r>
              <a:rPr lang="en-GB" sz="2400" dirty="0" smtClean="0"/>
              <a:t> (i.e. </a:t>
            </a:r>
            <a:r>
              <a:rPr lang="en-GB" sz="2400" b="1" dirty="0" smtClean="0"/>
              <a:t>TRADE RECEIVABLES</a:t>
            </a:r>
            <a:r>
              <a:rPr lang="en-GB" sz="2400" dirty="0" smtClean="0"/>
              <a:t>) from the sale of goods as well as the amount that the business </a:t>
            </a:r>
            <a:r>
              <a:rPr lang="en-GB" sz="2400" b="1" dirty="0" smtClean="0"/>
              <a:t>owes</a:t>
            </a:r>
            <a:r>
              <a:rPr lang="en-GB" sz="2400" dirty="0" smtClean="0"/>
              <a:t> (i.e. </a:t>
            </a:r>
            <a:r>
              <a:rPr lang="en-GB" sz="2400" b="1" dirty="0" smtClean="0"/>
              <a:t>TRADE PAYABLES</a:t>
            </a:r>
            <a:r>
              <a:rPr lang="en-GB" sz="2400" dirty="0" smtClean="0"/>
              <a:t>).</a:t>
            </a:r>
          </a:p>
          <a:p>
            <a:r>
              <a:rPr lang="en-GB" sz="2400" dirty="0" smtClean="0"/>
              <a:t>This will help to ensure that the business can meet day to day expenses.</a:t>
            </a:r>
          </a:p>
          <a:p>
            <a:r>
              <a:rPr lang="en-GB" sz="2400" dirty="0" smtClean="0"/>
              <a:t>If </a:t>
            </a:r>
            <a:r>
              <a:rPr lang="en-GB" sz="2400" b="1" dirty="0" smtClean="0"/>
              <a:t>TRADE RECEIVABLES </a:t>
            </a:r>
            <a:r>
              <a:rPr lang="en-GB" sz="2400" dirty="0" smtClean="0"/>
              <a:t>and </a:t>
            </a:r>
            <a:r>
              <a:rPr lang="en-GB" sz="2400" b="1" dirty="0" smtClean="0"/>
              <a:t>TRADE PAYABLES </a:t>
            </a:r>
            <a:r>
              <a:rPr lang="en-GB" sz="2400" dirty="0" smtClean="0"/>
              <a:t>are not carefully controlled there is a danger the business may not be able to survive</a:t>
            </a:r>
          </a:p>
        </p:txBody>
      </p:sp>
    </p:spTree>
    <p:extLst>
      <p:ext uri="{BB962C8B-B14F-4D97-AF65-F5344CB8AC3E}">
        <p14:creationId xmlns:p14="http://schemas.microsoft.com/office/powerpoint/2010/main" val="3191780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Using what you have learnt today AND out further research to create a MIND MAP that demonstrates the role of accounting and the tasks and responsibilities of an accounts/finance department within a business.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016300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33468A-9754-4658-A2ED-D7F6841AF1D2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0180491-5E82-4B30-AEAC-2F531E4DCE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4F1C3A-40EC-4AEE-A87A-83AF23B6D6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396</TotalTime>
  <Words>470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Unit 3: Business finance  TOPIC C1: the purpose of accounting</vt:lpstr>
      <vt:lpstr>Starter activity</vt:lpstr>
      <vt:lpstr>Key terms</vt:lpstr>
      <vt:lpstr>Understand the purpose of accounting</vt:lpstr>
      <vt:lpstr>activity</vt:lpstr>
      <vt:lpstr>Measuring performance</vt:lpstr>
      <vt:lpstr>control</vt:lpstr>
      <vt:lpstr>activity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3: Topic A1</dc:title>
  <dc:creator>Anne E Lomas</dc:creator>
  <cp:lastModifiedBy>Rebecca Crumpton</cp:lastModifiedBy>
  <cp:revision>37</cp:revision>
  <dcterms:created xsi:type="dcterms:W3CDTF">2016-11-30T10:57:38Z</dcterms:created>
  <dcterms:modified xsi:type="dcterms:W3CDTF">2017-01-09T17:03:36Z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