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sldIdLst>
    <p:sldId id="266" r:id="rId5"/>
    <p:sldId id="267" r:id="rId6"/>
    <p:sldId id="271" r:id="rId7"/>
    <p:sldId id="269" r:id="rId8"/>
    <p:sldId id="268" r:id="rId9"/>
    <p:sldId id="270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40" autoAdjust="0"/>
  </p:normalViewPr>
  <p:slideViewPr>
    <p:cSldViewPr snapToGrid="0">
      <p:cViewPr varScale="1">
        <p:scale>
          <a:sx n="80" d="100"/>
          <a:sy n="80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</a:t>
            </a: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C2: types of income</a:t>
            </a:r>
            <a:b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C3: types of expenditure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b="1" cap="none" dirty="0" smtClean="0"/>
              <a:t>Remember we are just referring to BUSINESS income and expenditure</a:t>
            </a:r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1836539" y="3810222"/>
            <a:ext cx="87521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In today’s lesson you will investigate the </a:t>
            </a:r>
            <a:r>
              <a:rPr lang="en-GB" sz="3200" dirty="0" smtClean="0">
                <a:solidFill>
                  <a:schemeClr val="bg1"/>
                </a:solidFill>
              </a:rPr>
              <a:t>different types of INCOME and EXPENDITURE in business</a:t>
            </a:r>
            <a:endParaRPr lang="en-GB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In pairs, discuss: </a:t>
            </a:r>
          </a:p>
          <a:p>
            <a:pPr lvl="1"/>
            <a:r>
              <a:rPr lang="en-GB" sz="2800" dirty="0" smtClean="0"/>
              <a:t>What income is a typical business likely to have?</a:t>
            </a:r>
          </a:p>
          <a:p>
            <a:pPr lvl="1"/>
            <a:r>
              <a:rPr lang="en-GB" sz="2800" dirty="0" smtClean="0"/>
              <a:t>What expenditure is it likely to have?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719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income and expenditure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779734"/>
              </p:ext>
            </p:extLst>
          </p:nvPr>
        </p:nvGraphicFramePr>
        <p:xfrm>
          <a:off x="581025" y="2181225"/>
          <a:ext cx="110299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4975"/>
                <a:gridCol w="55149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Types of Income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Types of Expenditure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Capital Income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Capital</a:t>
                      </a:r>
                      <a:r>
                        <a:rPr lang="en-GB" baseline="0" dirty="0" smtClean="0"/>
                        <a:t> Expenditure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Revenue Income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Revenue Expenditure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52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Capital income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19858"/>
            <a:ext cx="11029615" cy="450450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Capital Income: Money put into the business by the owner(s) to get it started or to buy </a:t>
            </a:r>
            <a:r>
              <a:rPr lang="en-GB" sz="2800" b="1" dirty="0" smtClean="0"/>
              <a:t>non-current assets </a:t>
            </a:r>
            <a:r>
              <a:rPr lang="en-GB" sz="2800" dirty="0" smtClean="0"/>
              <a:t>or </a:t>
            </a:r>
            <a:r>
              <a:rPr lang="en-GB" sz="2800" b="1" dirty="0" smtClean="0"/>
              <a:t>fixed assets</a:t>
            </a:r>
          </a:p>
          <a:p>
            <a:r>
              <a:rPr lang="en-GB" sz="2800" dirty="0" smtClean="0"/>
              <a:t>Non-current assets or Fixed Assets: Something the business owns that will stay in the business for 1 year or more.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Examples: Loans, Mortgages, Shares, Owners Capital, Debentures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065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Income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1915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Revenue Income: Income earned by the business by selling products or providing services.</a:t>
            </a:r>
          </a:p>
          <a:p>
            <a:pPr marL="0" indent="0">
              <a:buNone/>
            </a:pPr>
            <a:endParaRPr lang="en-GB" sz="2400" dirty="0"/>
          </a:p>
          <a:p>
            <a:pPr marL="324000" lvl="1" indent="0">
              <a:buNone/>
            </a:pPr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</a:rPr>
              <a:t>Examples: Sales revenue (cash or credit), rent received, commission received, interest received, discount received</a:t>
            </a:r>
            <a:endParaRPr lang="en-GB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GB" sz="22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065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Capital Expenditure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Spending on CAPITAL ITEMS.  Also known as non-current assets or fixed assets (see earlier slide).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So the idea is, a business will spend its capital income on its capital expenditure.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7336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Capital Expenditure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400" dirty="0"/>
              <a:t>Examples of non-current assets: Premises, furniture, vehicles, machinery. </a:t>
            </a:r>
          </a:p>
          <a:p>
            <a:pPr marL="0" indent="0">
              <a:buNone/>
            </a:pPr>
            <a:r>
              <a:rPr lang="en-GB" sz="2400" dirty="0"/>
              <a:t>These are TANGIBLE – i.e. they have a physical presence and can be seen, touched etc.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There are also INTANGIBLE non-current assets: Goodwill, patents, trademarks and brands. They also have a value although it is very difficult to put a £ value on them.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They are ACCOUNTED for on a financial document called “STATEMENT OF FINANCIAL POSITION” a.k.a. THE BALANCE SHEET.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These items tend to DEPRECIATE in value. Depreciation must also be accounted for on the Statement of Financial Position: each year these items of capital expenditure will be recorded as having less and less value.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0629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expenditure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Revenue expenditure is when a business spends on a regular, day-to-day basis. They are also known as </a:t>
            </a:r>
            <a:r>
              <a:rPr lang="en-GB" b="1" dirty="0" smtClean="0"/>
              <a:t>EXPENSES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Revenue expenditure is accounted for on the </a:t>
            </a:r>
            <a:r>
              <a:rPr lang="en-GB" b="1" dirty="0" smtClean="0"/>
              <a:t>Statement of Comprehensive Income </a:t>
            </a:r>
            <a:r>
              <a:rPr lang="en-GB" dirty="0" smtClean="0"/>
              <a:t>(a.k.a. The Profit and Loss Account). They vary from business to business.</a:t>
            </a:r>
          </a:p>
          <a:p>
            <a:r>
              <a:rPr lang="en-GB" dirty="0" smtClean="0"/>
              <a:t>Examples: Inventory (a.k.a. stock such as raw materials, components </a:t>
            </a:r>
            <a:r>
              <a:rPr lang="en-GB" dirty="0" err="1" smtClean="0"/>
              <a:t>etc</a:t>
            </a:r>
            <a:r>
              <a:rPr lang="en-GB" dirty="0" smtClean="0"/>
              <a:t>), Rent, Rates, Heating and Lighting, Water, Insurance, Administration, Salaries, Wages, Marketing, Bank charges, Interest paid,, Discount allowed, and Depreciation – yes, depreciation is accounted for twice – on the </a:t>
            </a:r>
            <a:r>
              <a:rPr lang="en-GB" dirty="0"/>
              <a:t>STATEMENT OF FINANCIAL </a:t>
            </a:r>
            <a:r>
              <a:rPr lang="en-GB" dirty="0" smtClean="0"/>
              <a:t>POSITION (balance sheet) and on the STATEMENT OF COMPREHENSIVE INCOME (profit and loss account).</a:t>
            </a:r>
          </a:p>
          <a:p>
            <a:r>
              <a:rPr lang="en-GB" dirty="0" smtClean="0"/>
              <a:t>Usually, revenue expenditure is spending on services rendered – so the business has already used the product/service for which they are paying in the day-to-day running of the business. In other words, there is usually very few TANGIBLE assets to show for this type of expenditure.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72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Consider a business of your choice. This could be where you work part-time or another well known business example. Get this approved by your teacher before you begin.</a:t>
            </a:r>
          </a:p>
          <a:p>
            <a:r>
              <a:rPr lang="en-GB" dirty="0" smtClean="0"/>
              <a:t>Find out as many examples as you can of Capital and Revenue Income and Capital and Revenue Expenditure for this business.</a:t>
            </a:r>
          </a:p>
          <a:p>
            <a:r>
              <a:rPr lang="en-GB" dirty="0" smtClean="0"/>
              <a:t>What difficulties did you face in completing this task, and what difficulties do you think the business might face in accounting for its revenue </a:t>
            </a:r>
            <a:r>
              <a:rPr lang="en-GB" smtClean="0"/>
              <a:t>and expenditure?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28238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413</TotalTime>
  <Words>582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Gill Sans MT</vt:lpstr>
      <vt:lpstr>Wingdings 2</vt:lpstr>
      <vt:lpstr>Dividend</vt:lpstr>
      <vt:lpstr>Unit 3: Business finance  TOPIC C2: types of income topic C3: types of expenditure</vt:lpstr>
      <vt:lpstr>Starter activity</vt:lpstr>
      <vt:lpstr>Types of income and expenditure</vt:lpstr>
      <vt:lpstr>Capital income</vt:lpstr>
      <vt:lpstr>Revenue Income</vt:lpstr>
      <vt:lpstr>Capital Expenditure</vt:lpstr>
      <vt:lpstr>Capital Expenditure</vt:lpstr>
      <vt:lpstr>Revenue expenditure</vt:lpstr>
      <vt:lpstr>task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Anne E Lomas</cp:lastModifiedBy>
  <cp:revision>40</cp:revision>
  <dcterms:created xsi:type="dcterms:W3CDTF">2016-11-30T10:57:38Z</dcterms:created>
  <dcterms:modified xsi:type="dcterms:W3CDTF">2017-01-09T15:57:20Z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