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4"/>
  </p:sldMasterIdLst>
  <p:sldIdLst>
    <p:sldId id="266" r:id="rId5"/>
    <p:sldId id="267" r:id="rId6"/>
    <p:sldId id="275" r:id="rId7"/>
    <p:sldId id="276" r:id="rId8"/>
    <p:sldId id="277" r:id="rId9"/>
    <p:sldId id="27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040" autoAdjust="0"/>
  </p:normalViewPr>
  <p:slideViewPr>
    <p:cSldViewPr snapToGrid="0">
      <p:cViewPr varScale="1">
        <p:scale>
          <a:sx n="80" d="100"/>
          <a:sy n="80" d="100"/>
        </p:scale>
        <p:origin x="12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0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0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8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77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0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5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82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3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6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2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188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Unit 3: Business finance </a:t>
            </a:r>
            <a:br>
              <a:rPr lang="en-GB" sz="4400" dirty="0" smtClean="0"/>
            </a:br>
            <a:r>
              <a:rPr lang="en-GB" sz="28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TOPIC D1: Sources of Finance</a:t>
            </a:r>
            <a:endParaRPr lang="en-GB" sz="1800" b="1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1800" b="1" u="sng" cap="none" dirty="0"/>
          </a:p>
        </p:txBody>
      </p:sp>
      <p:sp>
        <p:nvSpPr>
          <p:cNvPr id="4" name="TextBox 3"/>
          <p:cNvSpPr txBox="1"/>
          <p:nvPr/>
        </p:nvSpPr>
        <p:spPr>
          <a:xfrm>
            <a:off x="2329834" y="3798191"/>
            <a:ext cx="875211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Learning aim D relates to the selection and evaluation of different sources of finance.</a:t>
            </a:r>
          </a:p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You need to know what the options are and the advantages and disadvantages of them all.</a:t>
            </a:r>
          </a:p>
        </p:txBody>
      </p:sp>
    </p:spTree>
    <p:extLst>
      <p:ext uri="{BB962C8B-B14F-4D97-AF65-F5344CB8AC3E}">
        <p14:creationId xmlns:p14="http://schemas.microsoft.com/office/powerpoint/2010/main" val="297679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Off the top of your head, list as many sources of finance as you can for a business.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7197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Need for Funds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latin typeface="+mj-lt"/>
              </a:rPr>
              <a:t>	Capital Expenditure</a:t>
            </a:r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Machinery, vehicle or maintenance or repair of buildings.</a:t>
            </a:r>
          </a:p>
          <a:p>
            <a:r>
              <a:rPr lang="en-GB" dirty="0" smtClean="0">
                <a:latin typeface="+mj-lt"/>
              </a:rPr>
              <a:t>Capital expenditure will be shown on an organisation’s statement of financial position as a non-current asset.</a:t>
            </a:r>
          </a:p>
          <a:p>
            <a:pPr marL="0" indent="0">
              <a:buNone/>
            </a:pPr>
            <a:r>
              <a:rPr lang="en-GB" b="1" dirty="0" smtClean="0">
                <a:latin typeface="+mj-lt"/>
              </a:rPr>
              <a:t>	Revenue Expenditure</a:t>
            </a:r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Payments for goods or services, wages, materials, fuel. This will be shown on an organisation’s statement of comprehensive income as part of cost of sales and expenses.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33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Internal sources of finance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08232"/>
            <a:ext cx="8229600" cy="4389120"/>
          </a:xfrm>
        </p:spPr>
        <p:txBody>
          <a:bodyPr/>
          <a:lstStyle/>
          <a:p>
            <a:r>
              <a:rPr lang="en-GB" b="1" dirty="0" smtClean="0">
                <a:latin typeface="+mj-lt"/>
              </a:rPr>
              <a:t>Retained Profit</a:t>
            </a:r>
            <a:r>
              <a:rPr lang="en-GB" dirty="0" smtClean="0">
                <a:latin typeface="+mj-lt"/>
              </a:rPr>
              <a:t>: This is profit after tax 65% of all business finance is sourced in this way.</a:t>
            </a:r>
          </a:p>
          <a:p>
            <a:r>
              <a:rPr lang="en-GB" b="1" dirty="0" smtClean="0">
                <a:latin typeface="+mj-lt"/>
              </a:rPr>
              <a:t>Net Current Assets</a:t>
            </a:r>
            <a:r>
              <a:rPr lang="en-GB" dirty="0" smtClean="0">
                <a:latin typeface="+mj-lt"/>
              </a:rPr>
              <a:t>: Money which is has been invested in the organisations and has been used to run it. Good ways to improve this are: </a:t>
            </a:r>
          </a:p>
          <a:p>
            <a:pPr lvl="1"/>
            <a:r>
              <a:rPr lang="en-GB" dirty="0" smtClean="0">
                <a:latin typeface="+mj-lt"/>
              </a:rPr>
              <a:t>Tighter Credit control</a:t>
            </a:r>
          </a:p>
          <a:p>
            <a:pPr lvl="1"/>
            <a:r>
              <a:rPr lang="en-GB" dirty="0" smtClean="0">
                <a:latin typeface="+mj-lt"/>
              </a:rPr>
              <a:t>Reduce Stock Holding</a:t>
            </a:r>
          </a:p>
          <a:p>
            <a:r>
              <a:rPr lang="en-GB" b="1" dirty="0" smtClean="0">
                <a:latin typeface="+mj-lt"/>
              </a:rPr>
              <a:t>Sale of Assets</a:t>
            </a:r>
            <a:r>
              <a:rPr lang="en-GB" dirty="0" smtClean="0">
                <a:latin typeface="+mj-lt"/>
              </a:rPr>
              <a:t>: Machinery, land, buildings </a:t>
            </a:r>
            <a:r>
              <a:rPr lang="en-GB" dirty="0" err="1" smtClean="0">
                <a:latin typeface="+mj-lt"/>
              </a:rPr>
              <a:t>etc</a:t>
            </a:r>
            <a:r>
              <a:rPr lang="en-GB" dirty="0" smtClean="0">
                <a:latin typeface="+mj-lt"/>
              </a:rPr>
              <a:t> (if no longer needed)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314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External (long-term)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+mj-lt"/>
              </a:rPr>
              <a:t>Owners’ Capital: </a:t>
            </a:r>
            <a:r>
              <a:rPr lang="en-GB" dirty="0" smtClean="0">
                <a:latin typeface="+mj-lt"/>
              </a:rPr>
              <a:t>if the business is a sole trader or partnership</a:t>
            </a:r>
          </a:p>
          <a:p>
            <a:r>
              <a:rPr lang="en-GB" b="1" dirty="0" smtClean="0">
                <a:latin typeface="+mj-lt"/>
              </a:rPr>
              <a:t>Share Issue</a:t>
            </a:r>
            <a:r>
              <a:rPr lang="en-GB" dirty="0" smtClean="0">
                <a:latin typeface="+mj-lt"/>
              </a:rPr>
              <a:t>: Only for Limited companies. Types of shares are, ordinary, Preference, Deferred.</a:t>
            </a:r>
          </a:p>
          <a:p>
            <a:r>
              <a:rPr lang="en-GB" b="1" dirty="0" smtClean="0">
                <a:latin typeface="+mj-lt"/>
              </a:rPr>
              <a:t>Bank Loan </a:t>
            </a:r>
            <a:r>
              <a:rPr lang="en-GB" dirty="0" smtClean="0">
                <a:latin typeface="+mj-lt"/>
              </a:rPr>
              <a:t>: this can be secured from a range of sources</a:t>
            </a:r>
          </a:p>
          <a:p>
            <a:r>
              <a:rPr lang="en-GB" b="1" dirty="0" smtClean="0">
                <a:latin typeface="+mj-lt"/>
              </a:rPr>
              <a:t>Debentures</a:t>
            </a:r>
          </a:p>
          <a:p>
            <a:r>
              <a:rPr lang="en-GB" b="1" dirty="0" smtClean="0">
                <a:latin typeface="+mj-lt"/>
              </a:rPr>
              <a:t>Mortgages</a:t>
            </a:r>
          </a:p>
          <a:p>
            <a:r>
              <a:rPr lang="en-GB" b="1" dirty="0" smtClean="0">
                <a:latin typeface="+mj-lt"/>
              </a:rPr>
              <a:t>Venture Capital</a:t>
            </a:r>
            <a:endParaRPr lang="en-GB" dirty="0" smtClean="0">
              <a:latin typeface="+mj-lt"/>
            </a:endParaRPr>
          </a:p>
          <a:p>
            <a:r>
              <a:rPr lang="en-GB" b="1" dirty="0" smtClean="0">
                <a:latin typeface="+mj-lt"/>
              </a:rPr>
              <a:t>Government assistance</a:t>
            </a:r>
            <a:r>
              <a:rPr lang="en-GB" dirty="0" smtClean="0">
                <a:latin typeface="+mj-lt"/>
              </a:rPr>
              <a:t>, e.g. grants, Business Start up schemes</a:t>
            </a:r>
          </a:p>
          <a:p>
            <a:r>
              <a:rPr lang="en-GB" b="1" dirty="0" smtClean="0">
                <a:latin typeface="+mj-lt"/>
              </a:rPr>
              <a:t>Crowd Funding</a:t>
            </a:r>
            <a:endParaRPr lang="en-GB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264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External Short Term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2400" b="1" dirty="0">
                <a:latin typeface="+mj-lt"/>
              </a:rPr>
              <a:t>Bank loan</a:t>
            </a:r>
            <a:r>
              <a:rPr lang="en-GB" sz="2400" dirty="0">
                <a:latin typeface="+mj-lt"/>
              </a:rPr>
              <a:t>: must be repaid, written agreement.</a:t>
            </a:r>
          </a:p>
          <a:p>
            <a:r>
              <a:rPr lang="en-GB" sz="2400" b="1" dirty="0">
                <a:latin typeface="+mj-lt"/>
              </a:rPr>
              <a:t>Bank Overdraft</a:t>
            </a:r>
            <a:r>
              <a:rPr lang="en-GB" sz="2400" dirty="0">
                <a:latin typeface="+mj-lt"/>
              </a:rPr>
              <a:t>: Flexible can be expensive</a:t>
            </a:r>
          </a:p>
          <a:p>
            <a:r>
              <a:rPr lang="en-GB" sz="2400" b="1" dirty="0">
                <a:latin typeface="+mj-lt"/>
              </a:rPr>
              <a:t>Hire Purchase</a:t>
            </a:r>
            <a:r>
              <a:rPr lang="en-GB" sz="2400" dirty="0">
                <a:latin typeface="+mj-lt"/>
              </a:rPr>
              <a:t>: Normally used to purchase Capital Goods </a:t>
            </a:r>
          </a:p>
          <a:p>
            <a:r>
              <a:rPr lang="en-GB" sz="2400" b="1" dirty="0">
                <a:latin typeface="+mj-lt"/>
              </a:rPr>
              <a:t>Trade Credit</a:t>
            </a:r>
            <a:r>
              <a:rPr lang="en-GB" sz="2400" dirty="0">
                <a:latin typeface="+mj-lt"/>
              </a:rPr>
              <a:t>: Purchase of materials or goods normally within 30-90 days</a:t>
            </a:r>
          </a:p>
          <a:p>
            <a:r>
              <a:rPr lang="en-GB" sz="2400" b="1" dirty="0">
                <a:latin typeface="+mj-lt"/>
              </a:rPr>
              <a:t>Leasing</a:t>
            </a:r>
            <a:r>
              <a:rPr lang="en-GB" sz="2400" dirty="0">
                <a:latin typeface="+mj-lt"/>
              </a:rPr>
              <a:t>: Normally of a capital good</a:t>
            </a:r>
          </a:p>
          <a:p>
            <a:r>
              <a:rPr lang="en-GB" sz="2400" b="1" dirty="0" smtClean="0">
                <a:latin typeface="+mj-lt"/>
              </a:rPr>
              <a:t>Debt Factoring</a:t>
            </a:r>
            <a:r>
              <a:rPr lang="en-GB" sz="2400" dirty="0">
                <a:latin typeface="+mj-lt"/>
              </a:rPr>
              <a:t>: normally taken on by banks. </a:t>
            </a:r>
            <a:r>
              <a:rPr lang="en-GB" sz="2400" dirty="0" smtClean="0">
                <a:latin typeface="+mj-lt"/>
              </a:rPr>
              <a:t>Sale of your RECEIVABLES. Factors </a:t>
            </a:r>
            <a:r>
              <a:rPr lang="en-GB" sz="2400" dirty="0">
                <a:latin typeface="+mj-lt"/>
              </a:rPr>
              <a:t>will pay </a:t>
            </a:r>
            <a:r>
              <a:rPr lang="en-GB" sz="2400" dirty="0" smtClean="0">
                <a:latin typeface="+mj-lt"/>
              </a:rPr>
              <a:t>up to 80% </a:t>
            </a:r>
            <a:r>
              <a:rPr lang="en-GB" sz="2400" dirty="0">
                <a:latin typeface="+mj-lt"/>
              </a:rPr>
              <a:t>of the debt</a:t>
            </a:r>
          </a:p>
          <a:p>
            <a:r>
              <a:rPr lang="en-GB" sz="2400" b="1" dirty="0">
                <a:latin typeface="+mj-lt"/>
              </a:rPr>
              <a:t>Invoice discounting: </a:t>
            </a:r>
            <a:r>
              <a:rPr lang="en-GB" sz="2400" dirty="0" smtClean="0">
                <a:latin typeface="+mj-lt"/>
              </a:rPr>
              <a:t>Borrowing against your RECEIVABLES. The receivables are used as collateral.</a:t>
            </a:r>
            <a:endParaRPr lang="en-GB" sz="2400" dirty="0">
              <a:latin typeface="+mj-lt"/>
            </a:endParaRPr>
          </a:p>
          <a:p>
            <a:r>
              <a:rPr lang="en-GB" sz="2400" b="1" dirty="0" smtClean="0">
                <a:latin typeface="+mj-lt"/>
              </a:rPr>
              <a:t>Credit </a:t>
            </a:r>
            <a:r>
              <a:rPr lang="en-GB" sz="2400" b="1" dirty="0">
                <a:latin typeface="+mj-lt"/>
              </a:rPr>
              <a:t>cards</a:t>
            </a:r>
            <a:r>
              <a:rPr lang="en-GB" sz="2400" dirty="0">
                <a:latin typeface="+mj-lt"/>
              </a:rPr>
              <a:t>: Day to day expensive of an organisation normally for travel or accommodation. </a:t>
            </a:r>
            <a:endParaRPr lang="en-GB" sz="2400" dirty="0" smtClean="0">
              <a:latin typeface="+mj-lt"/>
            </a:endParaRPr>
          </a:p>
          <a:p>
            <a:r>
              <a:rPr lang="en-GB" sz="2400" b="1" dirty="0" smtClean="0">
                <a:latin typeface="+mj-lt"/>
              </a:rPr>
              <a:t>Donations: </a:t>
            </a:r>
            <a:r>
              <a:rPr lang="en-GB" sz="2400" dirty="0" smtClean="0">
                <a:latin typeface="+mj-lt"/>
              </a:rPr>
              <a:t>Gifts to the organisation. Great if you can get them! Highly unlikely though.</a:t>
            </a:r>
          </a:p>
          <a:p>
            <a:r>
              <a:rPr lang="en-GB" sz="2400" b="1" dirty="0" smtClean="0">
                <a:latin typeface="+mj-lt"/>
              </a:rPr>
              <a:t>Peer-to-peer lending: </a:t>
            </a:r>
            <a:r>
              <a:rPr lang="en-GB" sz="2400" dirty="0" smtClean="0">
                <a:latin typeface="+mj-lt"/>
              </a:rPr>
              <a:t>Borrowers and lenders are matched on the internet. Loans given usually at a lower interest rate than banks, but higher than the savers interest rate so both parties benefit. Risky for the lender, however.</a:t>
            </a:r>
          </a:p>
        </p:txBody>
      </p:sp>
    </p:spTree>
    <p:extLst>
      <p:ext uri="{BB962C8B-B14F-4D97-AF65-F5344CB8AC3E}">
        <p14:creationId xmlns:p14="http://schemas.microsoft.com/office/powerpoint/2010/main" val="38538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180491-5E82-4B30-AEAC-2F531E4DCE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33468A-9754-4658-A2ED-D7F6841AF1D2}">
  <ds:schemaRefs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421</TotalTime>
  <Words>364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Gill Sans MT</vt:lpstr>
      <vt:lpstr>Wingdings 2</vt:lpstr>
      <vt:lpstr>Dividend</vt:lpstr>
      <vt:lpstr>Unit 3: Business finance  TOPIC D1: Sources of Finance</vt:lpstr>
      <vt:lpstr>Starter activity</vt:lpstr>
      <vt:lpstr>Need for Funds</vt:lpstr>
      <vt:lpstr>Internal sources of finance</vt:lpstr>
      <vt:lpstr>External (long-term)</vt:lpstr>
      <vt:lpstr>External Short Term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Anne E Lomas</cp:lastModifiedBy>
  <cp:revision>41</cp:revision>
  <dcterms:created xsi:type="dcterms:W3CDTF">2016-11-30T10:57:38Z</dcterms:created>
  <dcterms:modified xsi:type="dcterms:W3CDTF">2017-01-16T15:16:12Z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