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15"/>
  </p:notesMasterIdLst>
  <p:sldIdLst>
    <p:sldId id="266" r:id="rId5"/>
    <p:sldId id="267" r:id="rId6"/>
    <p:sldId id="282" r:id="rId7"/>
    <p:sldId id="283" r:id="rId8"/>
    <p:sldId id="285" r:id="rId9"/>
    <p:sldId id="290" r:id="rId10"/>
    <p:sldId id="294" r:id="rId11"/>
    <p:sldId id="295" r:id="rId12"/>
    <p:sldId id="292" r:id="rId13"/>
    <p:sldId id="28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40" autoAdjust="0"/>
  </p:normalViewPr>
  <p:slideViewPr>
    <p:cSldViewPr snapToGrid="0">
      <p:cViewPr varScale="1">
        <p:scale>
          <a:sx n="94" d="100"/>
          <a:sy n="94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F7B2E-F5B4-4910-8C4F-FC2FCD9DE4C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3539-69B8-48A3-8A79-E54565A1B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2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1AEB8-F354-42DF-BF4D-1659F818A9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7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E1: Cash flow forecasts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u="sng" cap="none" dirty="0" smtClean="0"/>
              <a:t>Lesson 1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1701908" y="3353348"/>
            <a:ext cx="87521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Learning aim E relates to understanding the use of cash flow forecasts for planning monitoring, controlling and target setting. </a:t>
            </a:r>
          </a:p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Today’s lesson will introduce you to cash flow forecasting.</a:t>
            </a: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423" y="2592989"/>
            <a:ext cx="10785153" cy="2386784"/>
          </a:xfrm>
        </p:spPr>
        <p:txBody>
          <a:bodyPr>
            <a:noAutofit/>
          </a:bodyPr>
          <a:lstStyle/>
          <a:p>
            <a:pPr algn="r"/>
            <a:endParaRPr lang="en-GB" sz="2800" dirty="0"/>
          </a:p>
          <a:p>
            <a:r>
              <a:rPr lang="en-GB" sz="2800" dirty="0" smtClean="0"/>
              <a:t>Open the Nut and Spanner template</a:t>
            </a:r>
          </a:p>
          <a:p>
            <a:endParaRPr lang="en-GB" sz="2800" dirty="0"/>
          </a:p>
          <a:p>
            <a:r>
              <a:rPr lang="en-GB" sz="2800" dirty="0" smtClean="0"/>
              <a:t>Carefully use the information alongside the template to complete the cash flow forecast for both businesses (Nut on one tab, Spanner on another)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34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Make a list of all the possible inflows (receipts) and outflows (payments) a business may have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Explain what is meant by cash flow</a:t>
            </a:r>
          </a:p>
          <a:p>
            <a:endParaRPr lang="en-GB" sz="2800" dirty="0"/>
          </a:p>
          <a:p>
            <a:r>
              <a:rPr lang="en-GB" sz="2800" dirty="0" smtClean="0"/>
              <a:t>Explain what is meant by a cash flow forecast</a:t>
            </a:r>
          </a:p>
          <a:p>
            <a:endParaRPr lang="en-GB" sz="2800" dirty="0"/>
          </a:p>
          <a:p>
            <a:r>
              <a:rPr lang="en-GB" sz="2800" dirty="0" smtClean="0"/>
              <a:t>Construct, calculate and interpret cash flow forecasts</a:t>
            </a:r>
          </a:p>
        </p:txBody>
      </p:sp>
    </p:spTree>
    <p:extLst>
      <p:ext uri="{BB962C8B-B14F-4D97-AF65-F5344CB8AC3E}">
        <p14:creationId xmlns:p14="http://schemas.microsoft.com/office/powerpoint/2010/main" val="25621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012221"/>
            <a:ext cx="11029616" cy="4499789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Cash flow</a:t>
            </a:r>
            <a:r>
              <a:rPr lang="en-GB" sz="2400" dirty="0" smtClean="0"/>
              <a:t>: the continuous movement of cash in and out of the business</a:t>
            </a:r>
          </a:p>
          <a:p>
            <a:endParaRPr lang="en-GB" sz="2400" dirty="0"/>
          </a:p>
          <a:p>
            <a:r>
              <a:rPr lang="en-GB" sz="2400" b="1" dirty="0" smtClean="0"/>
              <a:t>Cash flow forecast</a:t>
            </a:r>
            <a:r>
              <a:rPr lang="en-GB" sz="2400" dirty="0" smtClean="0"/>
              <a:t>: showing the </a:t>
            </a:r>
            <a:r>
              <a:rPr lang="en-GB" sz="2400" b="1" dirty="0" smtClean="0"/>
              <a:t>expected</a:t>
            </a:r>
            <a:r>
              <a:rPr lang="en-GB" sz="2400" dirty="0" smtClean="0"/>
              <a:t> flows of cash in and out of a business</a:t>
            </a:r>
          </a:p>
          <a:p>
            <a:endParaRPr lang="en-GB" sz="2400" dirty="0"/>
          </a:p>
          <a:p>
            <a:r>
              <a:rPr lang="en-GB" sz="2400" b="1" dirty="0" smtClean="0"/>
              <a:t>Cash flow statement</a:t>
            </a:r>
            <a:r>
              <a:rPr lang="en-GB" sz="2400" dirty="0" smtClean="0"/>
              <a:t>: shows an historic view, showing the </a:t>
            </a:r>
            <a:r>
              <a:rPr lang="en-GB" sz="2400" b="1" dirty="0" smtClean="0"/>
              <a:t>actual</a:t>
            </a:r>
            <a:r>
              <a:rPr lang="en-GB" sz="2400" dirty="0" smtClean="0"/>
              <a:t> flows of cash in and out of the business</a:t>
            </a:r>
          </a:p>
          <a:p>
            <a:endParaRPr lang="en-GB" sz="2400" dirty="0"/>
          </a:p>
          <a:p>
            <a:r>
              <a:rPr lang="en-GB" sz="2400" b="1" dirty="0" smtClean="0"/>
              <a:t>Credit period</a:t>
            </a:r>
            <a:r>
              <a:rPr lang="en-GB" sz="2400" dirty="0" smtClean="0"/>
              <a:t>: the length of time given to customers to pay for goods or services received</a:t>
            </a:r>
          </a:p>
          <a:p>
            <a:endParaRPr lang="en-GB" sz="2400" dirty="0"/>
          </a:p>
          <a:p>
            <a:r>
              <a:rPr lang="en-GB" sz="2400" b="1" dirty="0" smtClean="0"/>
              <a:t>Liquidity</a:t>
            </a:r>
            <a:r>
              <a:rPr lang="en-GB" sz="2400" dirty="0" smtClean="0"/>
              <a:t>: measures a firm’s ability to meet short-term cash payments</a:t>
            </a:r>
          </a:p>
          <a:p>
            <a:endParaRPr lang="en-GB" sz="2400" dirty="0"/>
          </a:p>
          <a:p>
            <a:r>
              <a:rPr lang="en-GB" sz="2400" b="1" dirty="0" smtClean="0"/>
              <a:t>Insolvent</a:t>
            </a:r>
            <a:r>
              <a:rPr lang="en-GB" sz="2400" dirty="0" smtClean="0"/>
              <a:t>: when a firm is unable to meet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23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cash flow forecasting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26509"/>
            <a:ext cx="11029615" cy="4375988"/>
          </a:xfrm>
        </p:spPr>
        <p:txBody>
          <a:bodyPr>
            <a:normAutofit fontScale="85000" lnSpcReduction="20000"/>
          </a:bodyPr>
          <a:lstStyle/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Cash flows into and out of a business on a regular basis. </a:t>
            </a:r>
            <a:r>
              <a:rPr lang="en-GB" sz="2800" dirty="0"/>
              <a:t> </a:t>
            </a:r>
            <a:r>
              <a:rPr lang="en-GB" sz="2800" dirty="0" smtClean="0"/>
              <a:t>A cash flow forecast tries:</a:t>
            </a:r>
            <a:endParaRPr lang="en-GB" sz="2800" dirty="0"/>
          </a:p>
          <a:p>
            <a:r>
              <a:rPr lang="en-GB" sz="2800" dirty="0" smtClean="0"/>
              <a:t>To predict in advance what and when these cash flows will be.</a:t>
            </a:r>
          </a:p>
          <a:p>
            <a:endParaRPr lang="en-GB" sz="2800" dirty="0"/>
          </a:p>
          <a:p>
            <a:r>
              <a:rPr lang="en-GB" sz="2800" dirty="0" smtClean="0"/>
              <a:t>To anticipate potential shortages of cash</a:t>
            </a:r>
          </a:p>
          <a:p>
            <a:endParaRPr lang="en-GB" sz="2800" dirty="0"/>
          </a:p>
          <a:p>
            <a:r>
              <a:rPr lang="en-GB" sz="2800" dirty="0" smtClean="0"/>
              <a:t>To examine and possibly adjust the timings of receipts and payments in order to avoid problems</a:t>
            </a:r>
          </a:p>
          <a:p>
            <a:endParaRPr lang="en-GB" sz="2800" dirty="0"/>
          </a:p>
          <a:p>
            <a:r>
              <a:rPr lang="en-GB" sz="2800" dirty="0" smtClean="0"/>
              <a:t>To arrange financial support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7278131" y="5090984"/>
            <a:ext cx="4609070" cy="15569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 healthy cash flow means that a business will have enough cash at any one point in time to meet demand for short term outflows.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125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inflows and outflows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67910"/>
              </p:ext>
            </p:extLst>
          </p:nvPr>
        </p:nvGraphicFramePr>
        <p:xfrm>
          <a:off x="704334" y="2227190"/>
          <a:ext cx="10906474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9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Inflows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Outflows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Cash sales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Cash purchases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Credit sales:</a:t>
                      </a:r>
                      <a:r>
                        <a:rPr lang="en-GB" baseline="0" dirty="0" smtClean="0"/>
                        <a:t> the customer pays in a pre-agreed period after the sale e.g. 30 days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Credit purchases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Loans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Purchase</a:t>
                      </a:r>
                      <a:r>
                        <a:rPr lang="en-GB" baseline="0" dirty="0" smtClean="0"/>
                        <a:t> of assets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Capital introduced:</a:t>
                      </a:r>
                      <a:r>
                        <a:rPr lang="en-GB" baseline="0" dirty="0" smtClean="0"/>
                        <a:t> money invested from shareholders or entrepreneurs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Sale</a:t>
                      </a:r>
                      <a:r>
                        <a:rPr lang="en-GB" baseline="0" dirty="0" smtClean="0"/>
                        <a:t> of assets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Bank</a:t>
                      </a:r>
                      <a:r>
                        <a:rPr lang="en-GB" baseline="0" dirty="0" smtClean="0"/>
                        <a:t> interest (e.g paid on loans)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Bank</a:t>
                      </a:r>
                      <a:r>
                        <a:rPr lang="en-GB" baseline="0" dirty="0" smtClean="0"/>
                        <a:t> interest received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Salaries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Wages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Utilities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68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1014413"/>
          </a:xfrm>
        </p:spPr>
        <p:txBody>
          <a:bodyPr/>
          <a:lstStyle/>
          <a:p>
            <a:r>
              <a:rPr lang="en-GB" dirty="0" smtClean="0"/>
              <a:t>Cash Flow Forecast Structure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8291384" y="1208881"/>
            <a:ext cx="3212756" cy="1445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Opening balance </a:t>
            </a:r>
            <a:r>
              <a:rPr lang="en-GB" dirty="0" smtClean="0"/>
              <a:t>= the amount of cash available in a business at the start of a set time period, for example a month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8291383" y="3941806"/>
            <a:ext cx="3583459" cy="26937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Closing balance </a:t>
            </a:r>
            <a:r>
              <a:rPr lang="en-GB" dirty="0" smtClean="0"/>
              <a:t>= amount of cash available in a business at the end of a set time period for example a month.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Formula =</a:t>
            </a:r>
          </a:p>
          <a:p>
            <a:pPr algn="ctr"/>
            <a:r>
              <a:rPr lang="en-GB" dirty="0" smtClean="0"/>
              <a:t>Opening balance + cash inflows – cash outflows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105" y="534266"/>
            <a:ext cx="5734050" cy="4429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151" y="4963391"/>
            <a:ext cx="861332" cy="17661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34" y="4005452"/>
            <a:ext cx="1129871" cy="14272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219" y="4005452"/>
            <a:ext cx="1181100" cy="11049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129280" y="5110352"/>
            <a:ext cx="913850" cy="1239648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January’s closing balance becomes February’s opening balance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271520" y="4876800"/>
            <a:ext cx="91440" cy="233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</p:cNvCxnSpPr>
          <p:nvPr/>
        </p:nvCxnSpPr>
        <p:spPr>
          <a:xfrm flipV="1">
            <a:off x="3586205" y="4632960"/>
            <a:ext cx="40915" cy="477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63520" y="4307839"/>
            <a:ext cx="59944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(14,420)</a:t>
            </a:r>
            <a:endParaRPr lang="en-GB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6208565" y="4748158"/>
            <a:ext cx="59944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(2,465)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6888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1014413"/>
          </a:xfrm>
        </p:spPr>
        <p:txBody>
          <a:bodyPr/>
          <a:lstStyle/>
          <a:p>
            <a:r>
              <a:rPr lang="en-GB" dirty="0" smtClean="0"/>
              <a:t>Cash Flow Forecast Structure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91" y="849226"/>
            <a:ext cx="6661064" cy="51451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082" y="3815555"/>
            <a:ext cx="5474952" cy="28728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45680" y="701675"/>
            <a:ext cx="4561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Check you knowledge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problems does this business face as a result of their negative net cash flows from Jan to March</a:t>
            </a:r>
          </a:p>
          <a:p>
            <a:pPr marL="342900" indent="-342900">
              <a:buAutoNum type="arabicPeriod"/>
            </a:pPr>
            <a:r>
              <a:rPr lang="en-GB" dirty="0" smtClean="0"/>
              <a:t>Outline three reasons why cash flow forecasts are so important to businesses</a:t>
            </a:r>
          </a:p>
          <a:p>
            <a:pPr marL="342900" indent="-342900">
              <a:buAutoNum type="arabicPeriod"/>
            </a:pPr>
            <a:r>
              <a:rPr lang="en-GB" dirty="0" smtClean="0"/>
              <a:t>Can you think of any actins this business should take in light of their cash flow forecast?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58720" y="5230916"/>
            <a:ext cx="72136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(14,420)</a:t>
            </a:r>
            <a:endParaRPr lang="en-GB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6397359" y="5763568"/>
            <a:ext cx="59944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(2,465)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3530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Credit periods and negative closing balances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Credit period:</a:t>
            </a:r>
          </a:p>
          <a:p>
            <a:pPr lvl="1"/>
            <a:r>
              <a:rPr lang="en-GB" sz="2000" dirty="0" smtClean="0"/>
              <a:t>Must consider how long to give customers to pay. The longer the credit period, the slower will be the money coming in. </a:t>
            </a:r>
          </a:p>
          <a:p>
            <a:pPr lvl="1"/>
            <a:r>
              <a:rPr lang="en-GB" sz="2000" dirty="0" smtClean="0"/>
              <a:t>Credit periods affect the ability of the business to gain credit from its suppliers. If a business can secure supplies on credit, this will then slow down the flow of cash out of the business.</a:t>
            </a:r>
          </a:p>
          <a:p>
            <a:pPr lvl="1"/>
            <a:endParaRPr lang="en-GB" sz="2000" dirty="0"/>
          </a:p>
          <a:p>
            <a:pPr marL="306000" lvl="1"/>
            <a:r>
              <a:rPr lang="en-GB" sz="2400" dirty="0" smtClean="0"/>
              <a:t>Negative </a:t>
            </a:r>
            <a:r>
              <a:rPr lang="en-GB" sz="2400" dirty="0"/>
              <a:t>closing balance: </a:t>
            </a:r>
          </a:p>
          <a:p>
            <a:pPr lvl="1"/>
            <a:r>
              <a:rPr lang="en-GB" sz="2000" dirty="0" smtClean="0"/>
              <a:t>Business is often said to have liquidity issues and is in danger of becoming insolvent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5439163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3468A-9754-4658-A2ED-D7F6841AF1D2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539</TotalTime>
  <Words>594</Words>
  <Application>Microsoft Office PowerPoint</Application>
  <PresentationFormat>Widescreen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Gill Sans MT</vt:lpstr>
      <vt:lpstr>Wingdings 2</vt:lpstr>
      <vt:lpstr>Dividend</vt:lpstr>
      <vt:lpstr>Unit 3: Business finance  TOPIC E1: Cash flow forecasts</vt:lpstr>
      <vt:lpstr>Starter activity</vt:lpstr>
      <vt:lpstr>Learning Objectives</vt:lpstr>
      <vt:lpstr>Key Terms</vt:lpstr>
      <vt:lpstr>Purpose of cash flow forecasting</vt:lpstr>
      <vt:lpstr>Cash inflows and outflows</vt:lpstr>
      <vt:lpstr>Cash Flow Forecast Structure</vt:lpstr>
      <vt:lpstr>Cash Flow Forecast Structure</vt:lpstr>
      <vt:lpstr>Credit periods and negative closing balances</vt:lpstr>
      <vt:lpstr>Activity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rac</cp:lastModifiedBy>
  <cp:revision>52</cp:revision>
  <dcterms:created xsi:type="dcterms:W3CDTF">2016-11-30T10:57:38Z</dcterms:created>
  <dcterms:modified xsi:type="dcterms:W3CDTF">2020-09-18T14:53:39Z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